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11"/>
  </p:notesMasterIdLst>
  <p:handoutMasterIdLst>
    <p:handoutMasterId r:id="rId112"/>
  </p:handoutMasterIdLst>
  <p:sldIdLst>
    <p:sldId id="662" r:id="rId3"/>
    <p:sldId id="867" r:id="rId4"/>
    <p:sldId id="868" r:id="rId5"/>
    <p:sldId id="870" r:id="rId6"/>
    <p:sldId id="871" r:id="rId7"/>
    <p:sldId id="899" r:id="rId8"/>
    <p:sldId id="869" r:id="rId9"/>
    <p:sldId id="873" r:id="rId10"/>
    <p:sldId id="872" r:id="rId11"/>
    <p:sldId id="874" r:id="rId12"/>
    <p:sldId id="887" r:id="rId13"/>
    <p:sldId id="875" r:id="rId14"/>
    <p:sldId id="675" r:id="rId15"/>
    <p:sldId id="876" r:id="rId16"/>
    <p:sldId id="877" r:id="rId17"/>
    <p:sldId id="879" r:id="rId18"/>
    <p:sldId id="917" r:id="rId19"/>
    <p:sldId id="883" r:id="rId20"/>
    <p:sldId id="884" r:id="rId21"/>
    <p:sldId id="731" r:id="rId22"/>
    <p:sldId id="885" r:id="rId23"/>
    <p:sldId id="886" r:id="rId24"/>
    <p:sldId id="694" r:id="rId25"/>
    <p:sldId id="695" r:id="rId26"/>
    <p:sldId id="696" r:id="rId27"/>
    <p:sldId id="697" r:id="rId28"/>
    <p:sldId id="683" r:id="rId29"/>
    <p:sldId id="766" r:id="rId30"/>
    <p:sldId id="684" r:id="rId31"/>
    <p:sldId id="686" r:id="rId32"/>
    <p:sldId id="905" r:id="rId33"/>
    <p:sldId id="855" r:id="rId34"/>
    <p:sldId id="906" r:id="rId35"/>
    <p:sldId id="687" r:id="rId36"/>
    <p:sldId id="688" r:id="rId37"/>
    <p:sldId id="689" r:id="rId38"/>
    <p:sldId id="690" r:id="rId39"/>
    <p:sldId id="691" r:id="rId40"/>
    <p:sldId id="698" r:id="rId41"/>
    <p:sldId id="699" r:id="rId42"/>
    <p:sldId id="700" r:id="rId43"/>
    <p:sldId id="773" r:id="rId44"/>
    <p:sldId id="769" r:id="rId45"/>
    <p:sldId id="770" r:id="rId46"/>
    <p:sldId id="914" r:id="rId47"/>
    <p:sldId id="888" r:id="rId48"/>
    <p:sldId id="771" r:id="rId49"/>
    <p:sldId id="907" r:id="rId50"/>
    <p:sldId id="692" r:id="rId51"/>
    <p:sldId id="693" r:id="rId52"/>
    <p:sldId id="878" r:id="rId53"/>
    <p:sldId id="901" r:id="rId54"/>
    <p:sldId id="701" r:id="rId55"/>
    <p:sldId id="702" r:id="rId56"/>
    <p:sldId id="703" r:id="rId57"/>
    <p:sldId id="704" r:id="rId58"/>
    <p:sldId id="705" r:id="rId59"/>
    <p:sldId id="706" r:id="rId60"/>
    <p:sldId id="707" r:id="rId61"/>
    <p:sldId id="708" r:id="rId62"/>
    <p:sldId id="709" r:id="rId63"/>
    <p:sldId id="710" r:id="rId64"/>
    <p:sldId id="711" r:id="rId65"/>
    <p:sldId id="712" r:id="rId66"/>
    <p:sldId id="713" r:id="rId67"/>
    <p:sldId id="714" r:id="rId68"/>
    <p:sldId id="715" r:id="rId69"/>
    <p:sldId id="716" r:id="rId70"/>
    <p:sldId id="717" r:id="rId71"/>
    <p:sldId id="718" r:id="rId72"/>
    <p:sldId id="719" r:id="rId73"/>
    <p:sldId id="720" r:id="rId74"/>
    <p:sldId id="721" r:id="rId75"/>
    <p:sldId id="722" r:id="rId76"/>
    <p:sldId id="723" r:id="rId77"/>
    <p:sldId id="725" r:id="rId78"/>
    <p:sldId id="727" r:id="rId79"/>
    <p:sldId id="728" r:id="rId80"/>
    <p:sldId id="904" r:id="rId81"/>
    <p:sldId id="890" r:id="rId82"/>
    <p:sldId id="910" r:id="rId83"/>
    <p:sldId id="892" r:id="rId84"/>
    <p:sldId id="893" r:id="rId85"/>
    <p:sldId id="895" r:id="rId86"/>
    <p:sldId id="894" r:id="rId87"/>
    <p:sldId id="897" r:id="rId88"/>
    <p:sldId id="898" r:id="rId89"/>
    <p:sldId id="733" r:id="rId90"/>
    <p:sldId id="734" r:id="rId91"/>
    <p:sldId id="735" r:id="rId92"/>
    <p:sldId id="739" r:id="rId93"/>
    <p:sldId id="740" r:id="rId94"/>
    <p:sldId id="741" r:id="rId95"/>
    <p:sldId id="742" r:id="rId96"/>
    <p:sldId id="743" r:id="rId97"/>
    <p:sldId id="744" r:id="rId98"/>
    <p:sldId id="745" r:id="rId99"/>
    <p:sldId id="746" r:id="rId100"/>
    <p:sldId id="767" r:id="rId101"/>
    <p:sldId id="747" r:id="rId102"/>
    <p:sldId id="748" r:id="rId103"/>
    <p:sldId id="891" r:id="rId104"/>
    <p:sldId id="280" r:id="rId105"/>
    <p:sldId id="754" r:id="rId106"/>
    <p:sldId id="755" r:id="rId107"/>
    <p:sldId id="756" r:id="rId108"/>
    <p:sldId id="757" r:id="rId109"/>
    <p:sldId id="758" r:id="rId11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0066"/>
    <a:srgbClr val="FF9900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59148" autoAdjust="0"/>
  </p:normalViewPr>
  <p:slideViewPr>
    <p:cSldViewPr>
      <p:cViewPr varScale="1">
        <p:scale>
          <a:sx n="51" d="100"/>
          <a:sy n="51" d="100"/>
        </p:scale>
        <p:origin x="231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9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493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\\Dfgancfs02\HOME\sjfleischman\My%20Documents\Escapement%20Goals\Stocks\Blossom%20Chinook\BASSR\Blossom%20Chinook%20BASSR%20v3k%20new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\\Dfgancfs02\HOME\sjfleischman\My%20Documents\Escapement%20Goals\Stocks\Blossom%20Chinook\BASSR\Blossom%20Chinook%20BASSR%20v3k%20new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Dfgancfs02\HOME\sjfleischman\My%20Documents\Escapement%20Goals\Stocks\Andreafsky%20summer%20chum\Andreafsky%20Chum%20BASSR%20v6a.xls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\\Dfgancfs02\HOME\sjfleischman\My%20Documents\Escapement%20Goals\Stocks\Andreafsky%20summer%20chum\Andreafsky%20Chum%20BASSR%20v6a.xls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1485455664488687"/>
          <c:y val="6.1740169478518965E-2"/>
          <c:w val="0.73687155353024625"/>
          <c:h val="0.64546540818452325"/>
        </c:manualLayout>
      </c:layout>
      <c:scatterChart>
        <c:scatterStyle val="lineMarker"/>
        <c:varyColors val="0"/>
        <c:ser>
          <c:idx val="0"/>
          <c:order val="0"/>
          <c:tx>
            <c:v>RY90</c:v>
          </c:tx>
          <c:spPr>
            <a:ln w="381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'RY OF f9'!$Y$3:$Y$102</c:f>
              <c:numCache>
                <c:formatCode>0</c:formatCode>
                <c:ptCount val="100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  <c:pt idx="40">
                  <c:v>205</c:v>
                </c:pt>
                <c:pt idx="41">
                  <c:v>210</c:v>
                </c:pt>
                <c:pt idx="42">
                  <c:v>215</c:v>
                </c:pt>
                <c:pt idx="43">
                  <c:v>220</c:v>
                </c:pt>
                <c:pt idx="44">
                  <c:v>225</c:v>
                </c:pt>
                <c:pt idx="45">
                  <c:v>230</c:v>
                </c:pt>
                <c:pt idx="46">
                  <c:v>235</c:v>
                </c:pt>
                <c:pt idx="47">
                  <c:v>240</c:v>
                </c:pt>
                <c:pt idx="48">
                  <c:v>245</c:v>
                </c:pt>
                <c:pt idx="49">
                  <c:v>250</c:v>
                </c:pt>
                <c:pt idx="50">
                  <c:v>255</c:v>
                </c:pt>
                <c:pt idx="51">
                  <c:v>260</c:v>
                </c:pt>
                <c:pt idx="52">
                  <c:v>265</c:v>
                </c:pt>
                <c:pt idx="53">
                  <c:v>270</c:v>
                </c:pt>
                <c:pt idx="54">
                  <c:v>275</c:v>
                </c:pt>
                <c:pt idx="55">
                  <c:v>280</c:v>
                </c:pt>
                <c:pt idx="56">
                  <c:v>285</c:v>
                </c:pt>
                <c:pt idx="57">
                  <c:v>290</c:v>
                </c:pt>
                <c:pt idx="58">
                  <c:v>295</c:v>
                </c:pt>
                <c:pt idx="59">
                  <c:v>300</c:v>
                </c:pt>
                <c:pt idx="60">
                  <c:v>305</c:v>
                </c:pt>
                <c:pt idx="61">
                  <c:v>310</c:v>
                </c:pt>
                <c:pt idx="62">
                  <c:v>315</c:v>
                </c:pt>
                <c:pt idx="63">
                  <c:v>320</c:v>
                </c:pt>
                <c:pt idx="64">
                  <c:v>325</c:v>
                </c:pt>
                <c:pt idx="65">
                  <c:v>330</c:v>
                </c:pt>
                <c:pt idx="66">
                  <c:v>335</c:v>
                </c:pt>
                <c:pt idx="67">
                  <c:v>340</c:v>
                </c:pt>
                <c:pt idx="68">
                  <c:v>345</c:v>
                </c:pt>
                <c:pt idx="69">
                  <c:v>350</c:v>
                </c:pt>
                <c:pt idx="70">
                  <c:v>355</c:v>
                </c:pt>
                <c:pt idx="71">
                  <c:v>360</c:v>
                </c:pt>
                <c:pt idx="72">
                  <c:v>365</c:v>
                </c:pt>
                <c:pt idx="73">
                  <c:v>370</c:v>
                </c:pt>
                <c:pt idx="74">
                  <c:v>375</c:v>
                </c:pt>
                <c:pt idx="75">
                  <c:v>380</c:v>
                </c:pt>
                <c:pt idx="76">
                  <c:v>385</c:v>
                </c:pt>
                <c:pt idx="77">
                  <c:v>390</c:v>
                </c:pt>
                <c:pt idx="78">
                  <c:v>395</c:v>
                </c:pt>
                <c:pt idx="79">
                  <c:v>400</c:v>
                </c:pt>
                <c:pt idx="80">
                  <c:v>405</c:v>
                </c:pt>
                <c:pt idx="81">
                  <c:v>410</c:v>
                </c:pt>
                <c:pt idx="82">
                  <c:v>415</c:v>
                </c:pt>
                <c:pt idx="83">
                  <c:v>420</c:v>
                </c:pt>
                <c:pt idx="84">
                  <c:v>425</c:v>
                </c:pt>
                <c:pt idx="85">
                  <c:v>430</c:v>
                </c:pt>
                <c:pt idx="86">
                  <c:v>435</c:v>
                </c:pt>
                <c:pt idx="87">
                  <c:v>440</c:v>
                </c:pt>
                <c:pt idx="88">
                  <c:v>445</c:v>
                </c:pt>
                <c:pt idx="89">
                  <c:v>450</c:v>
                </c:pt>
                <c:pt idx="90">
                  <c:v>455</c:v>
                </c:pt>
                <c:pt idx="91">
                  <c:v>460</c:v>
                </c:pt>
                <c:pt idx="92">
                  <c:v>465</c:v>
                </c:pt>
                <c:pt idx="93">
                  <c:v>470</c:v>
                </c:pt>
                <c:pt idx="94">
                  <c:v>475</c:v>
                </c:pt>
                <c:pt idx="95">
                  <c:v>480</c:v>
                </c:pt>
                <c:pt idx="96">
                  <c:v>485</c:v>
                </c:pt>
                <c:pt idx="97">
                  <c:v>490</c:v>
                </c:pt>
                <c:pt idx="98">
                  <c:v>495</c:v>
                </c:pt>
                <c:pt idx="99">
                  <c:v>500</c:v>
                </c:pt>
              </c:numCache>
            </c:numRef>
          </c:xVal>
          <c:yVal>
            <c:numRef>
              <c:f>'RY OF f9'!$AF$107:$AF$206</c:f>
              <c:numCache>
                <c:formatCode>General</c:formatCode>
                <c:ptCount val="100"/>
                <c:pt idx="0">
                  <c:v>4.9249999999999997E-3</c:v>
                </c:pt>
                <c:pt idx="1">
                  <c:v>4.9249999999999997E-3</c:v>
                </c:pt>
                <c:pt idx="2">
                  <c:v>5.1070000000000004E-3</c:v>
                </c:pt>
                <c:pt idx="3">
                  <c:v>5.1980000000000004E-3</c:v>
                </c:pt>
                <c:pt idx="4">
                  <c:v>5.2900000000000134E-3</c:v>
                </c:pt>
                <c:pt idx="5">
                  <c:v>5.3810000000000177E-3</c:v>
                </c:pt>
                <c:pt idx="6">
                  <c:v>5.3810000000000177E-3</c:v>
                </c:pt>
                <c:pt idx="7">
                  <c:v>5.6540000000000002E-3</c:v>
                </c:pt>
                <c:pt idx="8">
                  <c:v>6.6579999999999999E-3</c:v>
                </c:pt>
                <c:pt idx="9">
                  <c:v>8.0260000000000227E-3</c:v>
                </c:pt>
                <c:pt idx="10">
                  <c:v>9.4850000000000455E-3</c:v>
                </c:pt>
                <c:pt idx="11">
                  <c:v>1.1129999999999999E-2</c:v>
                </c:pt>
                <c:pt idx="12">
                  <c:v>1.6140000000000061E-2</c:v>
                </c:pt>
                <c:pt idx="13">
                  <c:v>2.2340000000000013E-2</c:v>
                </c:pt>
                <c:pt idx="14">
                  <c:v>3.4470000000000035E-2</c:v>
                </c:pt>
                <c:pt idx="15">
                  <c:v>5.3170000000000002E-2</c:v>
                </c:pt>
                <c:pt idx="16">
                  <c:v>7.8980000000000036E-2</c:v>
                </c:pt>
                <c:pt idx="17">
                  <c:v>0.11910000000000016</c:v>
                </c:pt>
                <c:pt idx="18">
                  <c:v>0.16720000000000013</c:v>
                </c:pt>
                <c:pt idx="19">
                  <c:v>0.22410000000000008</c:v>
                </c:pt>
                <c:pt idx="20">
                  <c:v>0.28710000000000002</c:v>
                </c:pt>
                <c:pt idx="21">
                  <c:v>0.34920000000000018</c:v>
                </c:pt>
                <c:pt idx="22">
                  <c:v>0.40980000000000089</c:v>
                </c:pt>
                <c:pt idx="23">
                  <c:v>0.47150000000000031</c:v>
                </c:pt>
                <c:pt idx="24">
                  <c:v>0.52839999999999998</c:v>
                </c:pt>
                <c:pt idx="25">
                  <c:v>0.58070000000000033</c:v>
                </c:pt>
                <c:pt idx="26">
                  <c:v>0.62350000000000005</c:v>
                </c:pt>
                <c:pt idx="27">
                  <c:v>0.66210000000000202</c:v>
                </c:pt>
                <c:pt idx="28">
                  <c:v>0.69640000000000035</c:v>
                </c:pt>
                <c:pt idx="29">
                  <c:v>0.72700000000000065</c:v>
                </c:pt>
                <c:pt idx="30">
                  <c:v>0.75060000000000227</c:v>
                </c:pt>
                <c:pt idx="31">
                  <c:v>0.77170000000000194</c:v>
                </c:pt>
                <c:pt idx="32">
                  <c:v>0.78690000000000004</c:v>
                </c:pt>
                <c:pt idx="33">
                  <c:v>0.7994</c:v>
                </c:pt>
                <c:pt idx="34">
                  <c:v>0.80589999999999995</c:v>
                </c:pt>
                <c:pt idx="35">
                  <c:v>0.81299999999999994</c:v>
                </c:pt>
                <c:pt idx="36">
                  <c:v>0.81159999999999999</c:v>
                </c:pt>
                <c:pt idx="37">
                  <c:v>0.80780000000000063</c:v>
                </c:pt>
                <c:pt idx="38">
                  <c:v>0.8014</c:v>
                </c:pt>
                <c:pt idx="39">
                  <c:v>0.79279999999999995</c:v>
                </c:pt>
                <c:pt idx="40">
                  <c:v>0.77750000000000052</c:v>
                </c:pt>
                <c:pt idx="41">
                  <c:v>0.76220000000000065</c:v>
                </c:pt>
                <c:pt idx="42">
                  <c:v>0.74270000000000225</c:v>
                </c:pt>
                <c:pt idx="43">
                  <c:v>0.72110000000000063</c:v>
                </c:pt>
                <c:pt idx="44">
                  <c:v>0.69960000000000211</c:v>
                </c:pt>
                <c:pt idx="45">
                  <c:v>0.67530000000000201</c:v>
                </c:pt>
                <c:pt idx="46">
                  <c:v>0.65030000000000165</c:v>
                </c:pt>
                <c:pt idx="47">
                  <c:v>0.62560000000000227</c:v>
                </c:pt>
                <c:pt idx="48">
                  <c:v>0.60129999999999995</c:v>
                </c:pt>
                <c:pt idx="49">
                  <c:v>0.57520000000000004</c:v>
                </c:pt>
                <c:pt idx="50">
                  <c:v>0.55059999999999998</c:v>
                </c:pt>
                <c:pt idx="51">
                  <c:v>0.52529999999999999</c:v>
                </c:pt>
                <c:pt idx="52">
                  <c:v>0.50460000000000005</c:v>
                </c:pt>
                <c:pt idx="53">
                  <c:v>0.47990000000000038</c:v>
                </c:pt>
                <c:pt idx="54">
                  <c:v>0.45440000000000008</c:v>
                </c:pt>
                <c:pt idx="55">
                  <c:v>0.43130000000000113</c:v>
                </c:pt>
                <c:pt idx="56">
                  <c:v>0.41090000000000032</c:v>
                </c:pt>
                <c:pt idx="57">
                  <c:v>0.38860000000000089</c:v>
                </c:pt>
                <c:pt idx="58">
                  <c:v>0.36860000000000032</c:v>
                </c:pt>
                <c:pt idx="59">
                  <c:v>0.35110000000000002</c:v>
                </c:pt>
                <c:pt idx="60">
                  <c:v>0.33460000000000101</c:v>
                </c:pt>
                <c:pt idx="61">
                  <c:v>0.31620000000000031</c:v>
                </c:pt>
                <c:pt idx="62">
                  <c:v>0.29990000000000089</c:v>
                </c:pt>
                <c:pt idx="63">
                  <c:v>0.28460000000000002</c:v>
                </c:pt>
                <c:pt idx="64">
                  <c:v>0.27100000000000002</c:v>
                </c:pt>
                <c:pt idx="65">
                  <c:v>0.25929999999999997</c:v>
                </c:pt>
                <c:pt idx="66">
                  <c:v>0.24590000000000053</c:v>
                </c:pt>
                <c:pt idx="67">
                  <c:v>0.23280000000000001</c:v>
                </c:pt>
                <c:pt idx="68">
                  <c:v>0.22190000000000007</c:v>
                </c:pt>
                <c:pt idx="69">
                  <c:v>0.21130000000000004</c:v>
                </c:pt>
                <c:pt idx="70">
                  <c:v>0.2026</c:v>
                </c:pt>
                <c:pt idx="71">
                  <c:v>0.19340000000000013</c:v>
                </c:pt>
                <c:pt idx="72">
                  <c:v>0.18410000000000001</c:v>
                </c:pt>
                <c:pt idx="73">
                  <c:v>0.17610000000000001</c:v>
                </c:pt>
                <c:pt idx="74">
                  <c:v>0.16910000000000008</c:v>
                </c:pt>
                <c:pt idx="75">
                  <c:v>0.16080000000000008</c:v>
                </c:pt>
                <c:pt idx="76">
                  <c:v>0.15260000000000001</c:v>
                </c:pt>
                <c:pt idx="77">
                  <c:v>0.14560000000000001</c:v>
                </c:pt>
                <c:pt idx="78">
                  <c:v>0.13930000000000001</c:v>
                </c:pt>
                <c:pt idx="79">
                  <c:v>0.1331</c:v>
                </c:pt>
                <c:pt idx="80">
                  <c:v>0.12740000000000001</c:v>
                </c:pt>
                <c:pt idx="81">
                  <c:v>0.12280000000000002</c:v>
                </c:pt>
                <c:pt idx="82">
                  <c:v>0.11740000000000005</c:v>
                </c:pt>
                <c:pt idx="83">
                  <c:v>0.11290000000000004</c:v>
                </c:pt>
                <c:pt idx="84">
                  <c:v>0.10870000000000024</c:v>
                </c:pt>
                <c:pt idx="85">
                  <c:v>0.10450000000000002</c:v>
                </c:pt>
                <c:pt idx="86">
                  <c:v>9.95900000000004E-2</c:v>
                </c:pt>
                <c:pt idx="87">
                  <c:v>9.6400000000000027E-2</c:v>
                </c:pt>
                <c:pt idx="88">
                  <c:v>9.293000000000004E-2</c:v>
                </c:pt>
                <c:pt idx="89">
                  <c:v>8.9650000000000382E-2</c:v>
                </c:pt>
                <c:pt idx="90">
                  <c:v>8.6460000000000023E-2</c:v>
                </c:pt>
                <c:pt idx="91">
                  <c:v>8.1900000000000028E-2</c:v>
                </c:pt>
                <c:pt idx="92">
                  <c:v>7.8070000000000014E-2</c:v>
                </c:pt>
                <c:pt idx="93">
                  <c:v>7.5509999999999994E-2</c:v>
                </c:pt>
                <c:pt idx="94">
                  <c:v>7.3140000000000011E-2</c:v>
                </c:pt>
                <c:pt idx="95">
                  <c:v>7.167999999999998E-2</c:v>
                </c:pt>
                <c:pt idx="96">
                  <c:v>6.9400000000000156E-2</c:v>
                </c:pt>
                <c:pt idx="97">
                  <c:v>6.8310000000000065E-2</c:v>
                </c:pt>
                <c:pt idx="98">
                  <c:v>6.6580000000000014E-2</c:v>
                </c:pt>
                <c:pt idx="99">
                  <c:v>6.4750000000000155E-2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1B9-4FE5-ABC8-236BDCECC468}"/>
            </c:ext>
          </c:extLst>
        </c:ser>
        <c:ser>
          <c:idx val="1"/>
          <c:order val="1"/>
          <c:tx>
            <c:v>OF90</c:v>
          </c:tx>
          <c:spPr>
            <a:ln w="38100" cmpd="sng">
              <a:solidFill>
                <a:srgbClr val="C00000"/>
              </a:solidFill>
              <a:prstDash val="solid"/>
            </a:ln>
          </c:spPr>
          <c:marker>
            <c:symbol val="none"/>
          </c:marker>
          <c:xVal>
            <c:numRef>
              <c:f>'RY OF f9'!$Y$3:$Y$102</c:f>
              <c:numCache>
                <c:formatCode>0</c:formatCode>
                <c:ptCount val="100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  <c:pt idx="40">
                  <c:v>205</c:v>
                </c:pt>
                <c:pt idx="41">
                  <c:v>210</c:v>
                </c:pt>
                <c:pt idx="42">
                  <c:v>215</c:v>
                </c:pt>
                <c:pt idx="43">
                  <c:v>220</c:v>
                </c:pt>
                <c:pt idx="44">
                  <c:v>225</c:v>
                </c:pt>
                <c:pt idx="45">
                  <c:v>230</c:v>
                </c:pt>
                <c:pt idx="46">
                  <c:v>235</c:v>
                </c:pt>
                <c:pt idx="47">
                  <c:v>240</c:v>
                </c:pt>
                <c:pt idx="48">
                  <c:v>245</c:v>
                </c:pt>
                <c:pt idx="49">
                  <c:v>250</c:v>
                </c:pt>
                <c:pt idx="50">
                  <c:v>255</c:v>
                </c:pt>
                <c:pt idx="51">
                  <c:v>260</c:v>
                </c:pt>
                <c:pt idx="52">
                  <c:v>265</c:v>
                </c:pt>
                <c:pt idx="53">
                  <c:v>270</c:v>
                </c:pt>
                <c:pt idx="54">
                  <c:v>275</c:v>
                </c:pt>
                <c:pt idx="55">
                  <c:v>280</c:v>
                </c:pt>
                <c:pt idx="56">
                  <c:v>285</c:v>
                </c:pt>
                <c:pt idx="57">
                  <c:v>290</c:v>
                </c:pt>
                <c:pt idx="58">
                  <c:v>295</c:v>
                </c:pt>
                <c:pt idx="59">
                  <c:v>300</c:v>
                </c:pt>
                <c:pt idx="60">
                  <c:v>305</c:v>
                </c:pt>
                <c:pt idx="61">
                  <c:v>310</c:v>
                </c:pt>
                <c:pt idx="62">
                  <c:v>315</c:v>
                </c:pt>
                <c:pt idx="63">
                  <c:v>320</c:v>
                </c:pt>
                <c:pt idx="64">
                  <c:v>325</c:v>
                </c:pt>
                <c:pt idx="65">
                  <c:v>330</c:v>
                </c:pt>
                <c:pt idx="66">
                  <c:v>335</c:v>
                </c:pt>
                <c:pt idx="67">
                  <c:v>340</c:v>
                </c:pt>
                <c:pt idx="68">
                  <c:v>345</c:v>
                </c:pt>
                <c:pt idx="69">
                  <c:v>350</c:v>
                </c:pt>
                <c:pt idx="70">
                  <c:v>355</c:v>
                </c:pt>
                <c:pt idx="71">
                  <c:v>360</c:v>
                </c:pt>
                <c:pt idx="72">
                  <c:v>365</c:v>
                </c:pt>
                <c:pt idx="73">
                  <c:v>370</c:v>
                </c:pt>
                <c:pt idx="74">
                  <c:v>375</c:v>
                </c:pt>
                <c:pt idx="75">
                  <c:v>380</c:v>
                </c:pt>
                <c:pt idx="76">
                  <c:v>385</c:v>
                </c:pt>
                <c:pt idx="77">
                  <c:v>390</c:v>
                </c:pt>
                <c:pt idx="78">
                  <c:v>395</c:v>
                </c:pt>
                <c:pt idx="79">
                  <c:v>400</c:v>
                </c:pt>
                <c:pt idx="80">
                  <c:v>405</c:v>
                </c:pt>
                <c:pt idx="81">
                  <c:v>410</c:v>
                </c:pt>
                <c:pt idx="82">
                  <c:v>415</c:v>
                </c:pt>
                <c:pt idx="83">
                  <c:v>420</c:v>
                </c:pt>
                <c:pt idx="84">
                  <c:v>425</c:v>
                </c:pt>
                <c:pt idx="85">
                  <c:v>430</c:v>
                </c:pt>
                <c:pt idx="86">
                  <c:v>435</c:v>
                </c:pt>
                <c:pt idx="87">
                  <c:v>440</c:v>
                </c:pt>
                <c:pt idx="88">
                  <c:v>445</c:v>
                </c:pt>
                <c:pt idx="89">
                  <c:v>450</c:v>
                </c:pt>
                <c:pt idx="90">
                  <c:v>455</c:v>
                </c:pt>
                <c:pt idx="91">
                  <c:v>460</c:v>
                </c:pt>
                <c:pt idx="92">
                  <c:v>465</c:v>
                </c:pt>
                <c:pt idx="93">
                  <c:v>470</c:v>
                </c:pt>
                <c:pt idx="94">
                  <c:v>475</c:v>
                </c:pt>
                <c:pt idx="95">
                  <c:v>480</c:v>
                </c:pt>
                <c:pt idx="96">
                  <c:v>485</c:v>
                </c:pt>
                <c:pt idx="97">
                  <c:v>490</c:v>
                </c:pt>
                <c:pt idx="98">
                  <c:v>495</c:v>
                </c:pt>
                <c:pt idx="99">
                  <c:v>500</c:v>
                </c:pt>
              </c:numCache>
            </c:numRef>
          </c:xVal>
          <c:yVal>
            <c:numRef>
              <c:f>'RY OF f9'!$AF$3:$AF$102</c:f>
              <c:numCache>
                <c:formatCode>General</c:formatCode>
                <c:ptCount val="100"/>
                <c:pt idx="0">
                  <c:v>1</c:v>
                </c:pt>
                <c:pt idx="1">
                  <c:v>0.99509999999999998</c:v>
                </c:pt>
                <c:pt idx="2">
                  <c:v>0.99490000000000001</c:v>
                </c:pt>
                <c:pt idx="3">
                  <c:v>0.99480000000000002</c:v>
                </c:pt>
                <c:pt idx="4">
                  <c:v>0.99470000000000003</c:v>
                </c:pt>
                <c:pt idx="5">
                  <c:v>0.99460000000000004</c:v>
                </c:pt>
                <c:pt idx="6">
                  <c:v>0.99460000000000004</c:v>
                </c:pt>
                <c:pt idx="7">
                  <c:v>0.99429999999999996</c:v>
                </c:pt>
                <c:pt idx="8">
                  <c:v>0.99329999999999996</c:v>
                </c:pt>
                <c:pt idx="9">
                  <c:v>0.99199999999999999</c:v>
                </c:pt>
                <c:pt idx="10">
                  <c:v>0.99049999999999949</c:v>
                </c:pt>
                <c:pt idx="11">
                  <c:v>0.9889</c:v>
                </c:pt>
                <c:pt idx="12">
                  <c:v>0.9839</c:v>
                </c:pt>
                <c:pt idx="13">
                  <c:v>0.97770000000000168</c:v>
                </c:pt>
                <c:pt idx="14">
                  <c:v>0.96550000000000002</c:v>
                </c:pt>
                <c:pt idx="15">
                  <c:v>0.94680000000000064</c:v>
                </c:pt>
                <c:pt idx="16">
                  <c:v>0.92070000000000063</c:v>
                </c:pt>
                <c:pt idx="17">
                  <c:v>0.88020000000000032</c:v>
                </c:pt>
                <c:pt idx="18">
                  <c:v>0.83170000000000177</c:v>
                </c:pt>
                <c:pt idx="19">
                  <c:v>0.77410000000000168</c:v>
                </c:pt>
                <c:pt idx="20">
                  <c:v>0.71040000000000003</c:v>
                </c:pt>
                <c:pt idx="21">
                  <c:v>0.64759999999999995</c:v>
                </c:pt>
                <c:pt idx="22">
                  <c:v>0.5862999999999996</c:v>
                </c:pt>
                <c:pt idx="23">
                  <c:v>0.52439999999999998</c:v>
                </c:pt>
                <c:pt idx="24">
                  <c:v>0.4667</c:v>
                </c:pt>
                <c:pt idx="25">
                  <c:v>0.41190000000000032</c:v>
                </c:pt>
                <c:pt idx="26">
                  <c:v>0.366900000000001</c:v>
                </c:pt>
                <c:pt idx="27">
                  <c:v>0.32620000000000032</c:v>
                </c:pt>
                <c:pt idx="28">
                  <c:v>0.28980000000000089</c:v>
                </c:pt>
                <c:pt idx="29">
                  <c:v>0.25640000000000002</c:v>
                </c:pt>
                <c:pt idx="30">
                  <c:v>0.22940000000000013</c:v>
                </c:pt>
                <c:pt idx="31">
                  <c:v>0.20350000000000001</c:v>
                </c:pt>
                <c:pt idx="32">
                  <c:v>0.18190000000000053</c:v>
                </c:pt>
                <c:pt idx="33">
                  <c:v>0.16210000000000008</c:v>
                </c:pt>
                <c:pt idx="34">
                  <c:v>0.14680000000000001</c:v>
                </c:pt>
                <c:pt idx="35">
                  <c:v>0.1305</c:v>
                </c:pt>
                <c:pt idx="36">
                  <c:v>0.11830000000000004</c:v>
                </c:pt>
                <c:pt idx="37">
                  <c:v>0.10770000000000024</c:v>
                </c:pt>
                <c:pt idx="38">
                  <c:v>9.8220000000000335E-2</c:v>
                </c:pt>
                <c:pt idx="39">
                  <c:v>8.8280000000000025E-2</c:v>
                </c:pt>
                <c:pt idx="40">
                  <c:v>8.0800000000000066E-2</c:v>
                </c:pt>
                <c:pt idx="41">
                  <c:v>7.378000000000004E-2</c:v>
                </c:pt>
                <c:pt idx="42">
                  <c:v>6.8129999999999996E-2</c:v>
                </c:pt>
                <c:pt idx="43">
                  <c:v>6.3380000000000034E-2</c:v>
                </c:pt>
                <c:pt idx="44">
                  <c:v>5.974000000000014E-2</c:v>
                </c:pt>
                <c:pt idx="45">
                  <c:v>5.5449999999999999E-2</c:v>
                </c:pt>
                <c:pt idx="46">
                  <c:v>5.2070000000000033E-2</c:v>
                </c:pt>
                <c:pt idx="47">
                  <c:v>4.7060000000000039E-2</c:v>
                </c:pt>
                <c:pt idx="48">
                  <c:v>4.2860000000000134E-2</c:v>
                </c:pt>
                <c:pt idx="49">
                  <c:v>4.0400000000000033E-2</c:v>
                </c:pt>
                <c:pt idx="50">
                  <c:v>3.8390000000000001E-2</c:v>
                </c:pt>
                <c:pt idx="51">
                  <c:v>3.611000000000001E-2</c:v>
                </c:pt>
                <c:pt idx="52">
                  <c:v>3.3829999999999999E-2</c:v>
                </c:pt>
                <c:pt idx="53">
                  <c:v>3.1740000000000011E-2</c:v>
                </c:pt>
                <c:pt idx="54">
                  <c:v>3.0280000000000022E-2</c:v>
                </c:pt>
                <c:pt idx="55">
                  <c:v>2.8729999999999992E-2</c:v>
                </c:pt>
                <c:pt idx="56">
                  <c:v>2.7630000000000106E-2</c:v>
                </c:pt>
                <c:pt idx="57">
                  <c:v>2.6270000000000095E-2</c:v>
                </c:pt>
                <c:pt idx="58">
                  <c:v>2.5080000000000015E-2</c:v>
                </c:pt>
                <c:pt idx="59">
                  <c:v>2.2980000000000021E-2</c:v>
                </c:pt>
                <c:pt idx="60">
                  <c:v>2.1800000000000062E-2</c:v>
                </c:pt>
                <c:pt idx="61">
                  <c:v>2.052E-2</c:v>
                </c:pt>
                <c:pt idx="62">
                  <c:v>1.9699999999999999E-2</c:v>
                </c:pt>
                <c:pt idx="63">
                  <c:v>1.8790000000000012E-2</c:v>
                </c:pt>
                <c:pt idx="64">
                  <c:v>1.7780000000000021E-2</c:v>
                </c:pt>
                <c:pt idx="65">
                  <c:v>1.6690000000000014E-2</c:v>
                </c:pt>
                <c:pt idx="66">
                  <c:v>1.6140000000000061E-2</c:v>
                </c:pt>
                <c:pt idx="67">
                  <c:v>1.541000000000001E-2</c:v>
                </c:pt>
                <c:pt idx="68">
                  <c:v>1.3860000000000053E-2</c:v>
                </c:pt>
                <c:pt idx="69">
                  <c:v>1.3679999999999999E-2</c:v>
                </c:pt>
                <c:pt idx="70">
                  <c:v>1.3220000000000046E-2</c:v>
                </c:pt>
                <c:pt idx="71">
                  <c:v>1.286000000000001E-2</c:v>
                </c:pt>
                <c:pt idx="72">
                  <c:v>1.2489999999999999E-2</c:v>
                </c:pt>
                <c:pt idx="73">
                  <c:v>1.2040000000000006E-2</c:v>
                </c:pt>
                <c:pt idx="74">
                  <c:v>1.1580000000000049E-2</c:v>
                </c:pt>
                <c:pt idx="75">
                  <c:v>1.0940000000000043E-2</c:v>
                </c:pt>
                <c:pt idx="76">
                  <c:v>1.0580000000000008E-2</c:v>
                </c:pt>
                <c:pt idx="77">
                  <c:v>1.0310000000000001E-2</c:v>
                </c:pt>
                <c:pt idx="78">
                  <c:v>9.9410000000000071E-3</c:v>
                </c:pt>
                <c:pt idx="79">
                  <c:v>9.6670000000000228E-3</c:v>
                </c:pt>
                <c:pt idx="80">
                  <c:v>9.5760000000000411E-3</c:v>
                </c:pt>
                <c:pt idx="81">
                  <c:v>9.4850000000000455E-3</c:v>
                </c:pt>
                <c:pt idx="82">
                  <c:v>9.2110000000000004E-3</c:v>
                </c:pt>
                <c:pt idx="83">
                  <c:v>9.0290000000000058E-3</c:v>
                </c:pt>
                <c:pt idx="84">
                  <c:v>8.7550000000000371E-3</c:v>
                </c:pt>
                <c:pt idx="85">
                  <c:v>8.5730000000000268E-3</c:v>
                </c:pt>
                <c:pt idx="86">
                  <c:v>8.4820000000000381E-3</c:v>
                </c:pt>
                <c:pt idx="87">
                  <c:v>8.0260000000000227E-3</c:v>
                </c:pt>
                <c:pt idx="88">
                  <c:v>7.6610000000000159E-3</c:v>
                </c:pt>
                <c:pt idx="89">
                  <c:v>7.3870000000000133E-3</c:v>
                </c:pt>
                <c:pt idx="90">
                  <c:v>7.1140000000000014E-3</c:v>
                </c:pt>
                <c:pt idx="91">
                  <c:v>6.9310000000000335E-3</c:v>
                </c:pt>
                <c:pt idx="92">
                  <c:v>6.9310000000000335E-3</c:v>
                </c:pt>
                <c:pt idx="93">
                  <c:v>6.8400000000000179E-3</c:v>
                </c:pt>
                <c:pt idx="94">
                  <c:v>6.7490000000000232E-3</c:v>
                </c:pt>
                <c:pt idx="95">
                  <c:v>6.5660000000000033E-3</c:v>
                </c:pt>
                <c:pt idx="96">
                  <c:v>6.5660000000000033E-3</c:v>
                </c:pt>
                <c:pt idx="97">
                  <c:v>6.2930000000000191E-3</c:v>
                </c:pt>
                <c:pt idx="98">
                  <c:v>6.1100000000000034E-3</c:v>
                </c:pt>
                <c:pt idx="99">
                  <c:v>5.928000000000014E-3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B9-4FE5-ABC8-236BDCECC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14496"/>
        <c:axId val="70716416"/>
      </c:scatterChart>
      <c:valAx>
        <c:axId val="70714496"/>
        <c:scaling>
          <c:orientation val="minMax"/>
          <c:max val="6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Spawners Counted in Aerial Survey</a:t>
                </a:r>
              </a:p>
            </c:rich>
          </c:tx>
          <c:layout>
            <c:manualLayout>
              <c:xMode val="edge"/>
              <c:yMode val="edge"/>
              <c:x val="0.27939466674472557"/>
              <c:y val="0.82408873211373734"/>
            </c:manualLayout>
          </c:layout>
          <c:overlay val="0"/>
          <c:spPr>
            <a:noFill/>
            <a:ln w="25400">
              <a:noFill/>
            </a:ln>
          </c:spPr>
        </c:title>
        <c:numFmt formatCode="_(* #,##0_);_(* \(#,##0\);_(* &quot;-&quot;??_);_(@_)" sourceLinked="0"/>
        <c:majorTickMark val="out"/>
        <c:minorTickMark val="out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/>
            </a:pPr>
            <a:endParaRPr lang="en-US"/>
          </a:p>
        </c:txPr>
        <c:crossAx val="70716416"/>
        <c:crosses val="autoZero"/>
        <c:crossBetween val="midCat"/>
        <c:majorUnit val="100"/>
        <c:minorUnit val="25"/>
      </c:valAx>
      <c:valAx>
        <c:axId val="70716416"/>
        <c:scaling>
          <c:orientation val="minMax"/>
          <c:max val="1"/>
          <c:min val="0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minorGridlines>
          <c:spPr>
            <a:ln w="3175">
              <a:solidFill>
                <a:schemeClr val="bg1">
                  <a:lumMod val="75000"/>
                </a:schemeClr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2800"/>
                </a:pPr>
                <a:r>
                  <a:rPr lang="en-US" sz="2800"/>
                  <a:t>Probability</a:t>
                </a:r>
              </a:p>
            </c:rich>
          </c:tx>
          <c:layout>
            <c:manualLayout>
              <c:xMode val="edge"/>
              <c:yMode val="edge"/>
              <c:x val="7.0026637004947531E-2"/>
              <c:y val="0.19194385612763828"/>
            </c:manualLayout>
          </c:layout>
          <c:overlay val="0"/>
          <c:spPr>
            <a:noFill/>
            <a:ln w="25400">
              <a:noFill/>
            </a:ln>
          </c:spPr>
        </c:title>
        <c:numFmt formatCode="0%" sourceLinked="0"/>
        <c:majorTickMark val="out"/>
        <c:min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/>
            </a:pPr>
            <a:endParaRPr lang="en-US"/>
          </a:p>
        </c:txPr>
        <c:crossAx val="70714496"/>
        <c:crosses val="autoZero"/>
        <c:crossBetween val="midCat"/>
        <c:majorUnit val="0.2"/>
        <c:minorUnit val="0.1"/>
      </c:valAx>
      <c:spPr>
        <a:noFill/>
        <a:ln w="12700">
          <a:solidFill>
            <a:srgbClr val="00000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9787075528602402"/>
          <c:y val="8.8840446022035599E-2"/>
          <c:w val="0.14900702629562609"/>
          <c:h val="0.16511444403431402"/>
        </c:manualLayout>
      </c:layout>
      <c:overlay val="0"/>
      <c:spPr>
        <a:solidFill>
          <a:srgbClr val="FFFFFF"/>
        </a:solidFill>
        <a:ln w="25400">
          <a:noFill/>
        </a:ln>
      </c:spPr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950" b="0" i="0" u="none" strike="noStrike" baseline="0">
          <a:solidFill>
            <a:srgbClr val="000000"/>
          </a:solidFill>
          <a:latin typeface="Arial" pitchFamily="34" charset="0"/>
          <a:ea typeface="Times New Roman"/>
          <a:cs typeface="Arial" pitchFamily="34" charset="0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1485455664488687"/>
          <c:y val="6.1740169478518965E-2"/>
          <c:w val="0.73687155353024636"/>
          <c:h val="0.64546540818452336"/>
        </c:manualLayout>
      </c:layout>
      <c:scatterChart>
        <c:scatterStyle val="lineMarker"/>
        <c:varyColors val="0"/>
        <c:ser>
          <c:idx val="0"/>
          <c:order val="0"/>
          <c:tx>
            <c:v>RY90</c:v>
          </c:tx>
          <c:spPr>
            <a:ln w="381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'RY OF f9'!$Y$3:$Y$102</c:f>
              <c:numCache>
                <c:formatCode>0</c:formatCode>
                <c:ptCount val="100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  <c:pt idx="40">
                  <c:v>205</c:v>
                </c:pt>
                <c:pt idx="41">
                  <c:v>210</c:v>
                </c:pt>
                <c:pt idx="42">
                  <c:v>215</c:v>
                </c:pt>
                <c:pt idx="43">
                  <c:v>220</c:v>
                </c:pt>
                <c:pt idx="44">
                  <c:v>225</c:v>
                </c:pt>
                <c:pt idx="45">
                  <c:v>230</c:v>
                </c:pt>
                <c:pt idx="46">
                  <c:v>235</c:v>
                </c:pt>
                <c:pt idx="47">
                  <c:v>240</c:v>
                </c:pt>
                <c:pt idx="48">
                  <c:v>245</c:v>
                </c:pt>
                <c:pt idx="49">
                  <c:v>250</c:v>
                </c:pt>
                <c:pt idx="50">
                  <c:v>255</c:v>
                </c:pt>
                <c:pt idx="51">
                  <c:v>260</c:v>
                </c:pt>
                <c:pt idx="52">
                  <c:v>265</c:v>
                </c:pt>
                <c:pt idx="53">
                  <c:v>270</c:v>
                </c:pt>
                <c:pt idx="54">
                  <c:v>275</c:v>
                </c:pt>
                <c:pt idx="55">
                  <c:v>280</c:v>
                </c:pt>
                <c:pt idx="56">
                  <c:v>285</c:v>
                </c:pt>
                <c:pt idx="57">
                  <c:v>290</c:v>
                </c:pt>
                <c:pt idx="58">
                  <c:v>295</c:v>
                </c:pt>
                <c:pt idx="59">
                  <c:v>300</c:v>
                </c:pt>
                <c:pt idx="60">
                  <c:v>305</c:v>
                </c:pt>
                <c:pt idx="61">
                  <c:v>310</c:v>
                </c:pt>
                <c:pt idx="62">
                  <c:v>315</c:v>
                </c:pt>
                <c:pt idx="63">
                  <c:v>320</c:v>
                </c:pt>
                <c:pt idx="64">
                  <c:v>325</c:v>
                </c:pt>
                <c:pt idx="65">
                  <c:v>330</c:v>
                </c:pt>
                <c:pt idx="66">
                  <c:v>335</c:v>
                </c:pt>
                <c:pt idx="67">
                  <c:v>340</c:v>
                </c:pt>
                <c:pt idx="68">
                  <c:v>345</c:v>
                </c:pt>
                <c:pt idx="69">
                  <c:v>350</c:v>
                </c:pt>
                <c:pt idx="70">
                  <c:v>355</c:v>
                </c:pt>
                <c:pt idx="71">
                  <c:v>360</c:v>
                </c:pt>
                <c:pt idx="72">
                  <c:v>365</c:v>
                </c:pt>
                <c:pt idx="73">
                  <c:v>370</c:v>
                </c:pt>
                <c:pt idx="74">
                  <c:v>375</c:v>
                </c:pt>
                <c:pt idx="75">
                  <c:v>380</c:v>
                </c:pt>
                <c:pt idx="76">
                  <c:v>385</c:v>
                </c:pt>
                <c:pt idx="77">
                  <c:v>390</c:v>
                </c:pt>
                <c:pt idx="78">
                  <c:v>395</c:v>
                </c:pt>
                <c:pt idx="79">
                  <c:v>400</c:v>
                </c:pt>
                <c:pt idx="80">
                  <c:v>405</c:v>
                </c:pt>
                <c:pt idx="81">
                  <c:v>410</c:v>
                </c:pt>
                <c:pt idx="82">
                  <c:v>415</c:v>
                </c:pt>
                <c:pt idx="83">
                  <c:v>420</c:v>
                </c:pt>
                <c:pt idx="84">
                  <c:v>425</c:v>
                </c:pt>
                <c:pt idx="85">
                  <c:v>430</c:v>
                </c:pt>
                <c:pt idx="86">
                  <c:v>435</c:v>
                </c:pt>
                <c:pt idx="87">
                  <c:v>440</c:v>
                </c:pt>
                <c:pt idx="88">
                  <c:v>445</c:v>
                </c:pt>
                <c:pt idx="89">
                  <c:v>450</c:v>
                </c:pt>
                <c:pt idx="90">
                  <c:v>455</c:v>
                </c:pt>
                <c:pt idx="91">
                  <c:v>460</c:v>
                </c:pt>
                <c:pt idx="92">
                  <c:v>465</c:v>
                </c:pt>
                <c:pt idx="93">
                  <c:v>470</c:v>
                </c:pt>
                <c:pt idx="94">
                  <c:v>475</c:v>
                </c:pt>
                <c:pt idx="95">
                  <c:v>480</c:v>
                </c:pt>
                <c:pt idx="96">
                  <c:v>485</c:v>
                </c:pt>
                <c:pt idx="97">
                  <c:v>490</c:v>
                </c:pt>
                <c:pt idx="98">
                  <c:v>495</c:v>
                </c:pt>
                <c:pt idx="99">
                  <c:v>500</c:v>
                </c:pt>
              </c:numCache>
            </c:numRef>
          </c:xVal>
          <c:yVal>
            <c:numRef>
              <c:f>'RY OF f9'!$AF$107:$AF$206</c:f>
              <c:numCache>
                <c:formatCode>General</c:formatCode>
                <c:ptCount val="100"/>
                <c:pt idx="0">
                  <c:v>4.9249999999999997E-3</c:v>
                </c:pt>
                <c:pt idx="1">
                  <c:v>4.9249999999999997E-3</c:v>
                </c:pt>
                <c:pt idx="2">
                  <c:v>5.1070000000000004E-3</c:v>
                </c:pt>
                <c:pt idx="3">
                  <c:v>5.1980000000000004E-3</c:v>
                </c:pt>
                <c:pt idx="4">
                  <c:v>5.2900000000000134E-3</c:v>
                </c:pt>
                <c:pt idx="5">
                  <c:v>5.3810000000000134E-3</c:v>
                </c:pt>
                <c:pt idx="6">
                  <c:v>5.3810000000000134E-3</c:v>
                </c:pt>
                <c:pt idx="7">
                  <c:v>5.6540000000000002E-3</c:v>
                </c:pt>
                <c:pt idx="8">
                  <c:v>6.6579999999999999E-3</c:v>
                </c:pt>
                <c:pt idx="9">
                  <c:v>8.0260000000000227E-3</c:v>
                </c:pt>
                <c:pt idx="10">
                  <c:v>9.4850000000000489E-3</c:v>
                </c:pt>
                <c:pt idx="11">
                  <c:v>1.1129999999999999E-2</c:v>
                </c:pt>
                <c:pt idx="12">
                  <c:v>1.6140000000000061E-2</c:v>
                </c:pt>
                <c:pt idx="13">
                  <c:v>2.2340000000000002E-2</c:v>
                </c:pt>
                <c:pt idx="14">
                  <c:v>3.4470000000000015E-2</c:v>
                </c:pt>
                <c:pt idx="15">
                  <c:v>5.3170000000000002E-2</c:v>
                </c:pt>
                <c:pt idx="16">
                  <c:v>7.8979999999999995E-2</c:v>
                </c:pt>
                <c:pt idx="17">
                  <c:v>0.11910000000000009</c:v>
                </c:pt>
                <c:pt idx="18">
                  <c:v>0.16719999999999999</c:v>
                </c:pt>
                <c:pt idx="19">
                  <c:v>0.22409999999999999</c:v>
                </c:pt>
                <c:pt idx="20">
                  <c:v>0.28710000000000002</c:v>
                </c:pt>
                <c:pt idx="21">
                  <c:v>0.34920000000000001</c:v>
                </c:pt>
                <c:pt idx="22">
                  <c:v>0.40980000000000094</c:v>
                </c:pt>
                <c:pt idx="23">
                  <c:v>0.47150000000000031</c:v>
                </c:pt>
                <c:pt idx="24">
                  <c:v>0.52839999999999998</c:v>
                </c:pt>
                <c:pt idx="25">
                  <c:v>0.58069999999999999</c:v>
                </c:pt>
                <c:pt idx="26">
                  <c:v>0.62350000000000005</c:v>
                </c:pt>
                <c:pt idx="27">
                  <c:v>0.66210000000000213</c:v>
                </c:pt>
                <c:pt idx="28">
                  <c:v>0.69640000000000002</c:v>
                </c:pt>
                <c:pt idx="29">
                  <c:v>0.72700000000000065</c:v>
                </c:pt>
                <c:pt idx="30">
                  <c:v>0.75060000000000249</c:v>
                </c:pt>
                <c:pt idx="31">
                  <c:v>0.77170000000000261</c:v>
                </c:pt>
                <c:pt idx="32">
                  <c:v>0.78690000000000004</c:v>
                </c:pt>
                <c:pt idx="33">
                  <c:v>0.7994</c:v>
                </c:pt>
                <c:pt idx="34">
                  <c:v>0.80589999999999995</c:v>
                </c:pt>
                <c:pt idx="35">
                  <c:v>0.81299999999999994</c:v>
                </c:pt>
                <c:pt idx="36">
                  <c:v>0.81159999999999999</c:v>
                </c:pt>
                <c:pt idx="37">
                  <c:v>0.80780000000000063</c:v>
                </c:pt>
                <c:pt idx="38">
                  <c:v>0.8014</c:v>
                </c:pt>
                <c:pt idx="39">
                  <c:v>0.79279999999999995</c:v>
                </c:pt>
                <c:pt idx="40">
                  <c:v>0.77750000000000064</c:v>
                </c:pt>
                <c:pt idx="41">
                  <c:v>0.76220000000000065</c:v>
                </c:pt>
                <c:pt idx="42">
                  <c:v>0.74270000000000236</c:v>
                </c:pt>
                <c:pt idx="43">
                  <c:v>0.72110000000000063</c:v>
                </c:pt>
                <c:pt idx="44">
                  <c:v>0.69960000000000189</c:v>
                </c:pt>
                <c:pt idx="45">
                  <c:v>0.67530000000000212</c:v>
                </c:pt>
                <c:pt idx="46">
                  <c:v>0.65030000000000165</c:v>
                </c:pt>
                <c:pt idx="47">
                  <c:v>0.62560000000000249</c:v>
                </c:pt>
                <c:pt idx="48">
                  <c:v>0.60129999999999995</c:v>
                </c:pt>
                <c:pt idx="49">
                  <c:v>0.57520000000000004</c:v>
                </c:pt>
                <c:pt idx="50">
                  <c:v>0.55059999999999998</c:v>
                </c:pt>
                <c:pt idx="51">
                  <c:v>0.52529999999999999</c:v>
                </c:pt>
                <c:pt idx="52">
                  <c:v>0.50460000000000005</c:v>
                </c:pt>
                <c:pt idx="53">
                  <c:v>0.47990000000000038</c:v>
                </c:pt>
                <c:pt idx="54">
                  <c:v>0.45440000000000008</c:v>
                </c:pt>
                <c:pt idx="55">
                  <c:v>0.43130000000000124</c:v>
                </c:pt>
                <c:pt idx="56">
                  <c:v>0.41090000000000032</c:v>
                </c:pt>
                <c:pt idx="57">
                  <c:v>0.38860000000000094</c:v>
                </c:pt>
                <c:pt idx="58">
                  <c:v>0.36860000000000032</c:v>
                </c:pt>
                <c:pt idx="59">
                  <c:v>0.35110000000000002</c:v>
                </c:pt>
                <c:pt idx="60">
                  <c:v>0.33460000000000106</c:v>
                </c:pt>
                <c:pt idx="61">
                  <c:v>0.31620000000000031</c:v>
                </c:pt>
                <c:pt idx="62">
                  <c:v>0.29990000000000094</c:v>
                </c:pt>
                <c:pt idx="63">
                  <c:v>0.28460000000000002</c:v>
                </c:pt>
                <c:pt idx="64">
                  <c:v>0.27100000000000002</c:v>
                </c:pt>
                <c:pt idx="65">
                  <c:v>0.25929999999999997</c:v>
                </c:pt>
                <c:pt idx="66">
                  <c:v>0.24590000000000056</c:v>
                </c:pt>
                <c:pt idx="67">
                  <c:v>0.23280000000000001</c:v>
                </c:pt>
                <c:pt idx="68">
                  <c:v>0.22189999999999999</c:v>
                </c:pt>
                <c:pt idx="69">
                  <c:v>0.21130000000000004</c:v>
                </c:pt>
                <c:pt idx="70">
                  <c:v>0.2026</c:v>
                </c:pt>
                <c:pt idx="71">
                  <c:v>0.19339999999999999</c:v>
                </c:pt>
                <c:pt idx="72">
                  <c:v>0.18410000000000001</c:v>
                </c:pt>
                <c:pt idx="73">
                  <c:v>0.17610000000000001</c:v>
                </c:pt>
                <c:pt idx="74">
                  <c:v>0.1691</c:v>
                </c:pt>
                <c:pt idx="75">
                  <c:v>0.1608</c:v>
                </c:pt>
                <c:pt idx="76">
                  <c:v>0.15260000000000001</c:v>
                </c:pt>
                <c:pt idx="77">
                  <c:v>0.14560000000000001</c:v>
                </c:pt>
                <c:pt idx="78">
                  <c:v>0.13930000000000001</c:v>
                </c:pt>
                <c:pt idx="79">
                  <c:v>0.1331</c:v>
                </c:pt>
                <c:pt idx="80">
                  <c:v>0.12740000000000001</c:v>
                </c:pt>
                <c:pt idx="81">
                  <c:v>0.12280000000000002</c:v>
                </c:pt>
                <c:pt idx="82">
                  <c:v>0.1174</c:v>
                </c:pt>
                <c:pt idx="83">
                  <c:v>0.1129</c:v>
                </c:pt>
                <c:pt idx="84">
                  <c:v>0.10870000000000025</c:v>
                </c:pt>
                <c:pt idx="85">
                  <c:v>0.10450000000000002</c:v>
                </c:pt>
                <c:pt idx="86">
                  <c:v>9.9590000000000428E-2</c:v>
                </c:pt>
                <c:pt idx="87">
                  <c:v>9.64E-2</c:v>
                </c:pt>
                <c:pt idx="88">
                  <c:v>9.293000000000004E-2</c:v>
                </c:pt>
                <c:pt idx="89">
                  <c:v>8.9650000000000382E-2</c:v>
                </c:pt>
                <c:pt idx="90">
                  <c:v>8.6460000000000023E-2</c:v>
                </c:pt>
                <c:pt idx="91">
                  <c:v>8.1900000000000001E-2</c:v>
                </c:pt>
                <c:pt idx="92">
                  <c:v>7.8070000000000001E-2</c:v>
                </c:pt>
                <c:pt idx="93">
                  <c:v>7.5509999999999994E-2</c:v>
                </c:pt>
                <c:pt idx="94">
                  <c:v>7.3139999999999997E-2</c:v>
                </c:pt>
                <c:pt idx="95">
                  <c:v>7.167999999999998E-2</c:v>
                </c:pt>
                <c:pt idx="96">
                  <c:v>6.9400000000000114E-2</c:v>
                </c:pt>
                <c:pt idx="97">
                  <c:v>6.8310000000000023E-2</c:v>
                </c:pt>
                <c:pt idx="98">
                  <c:v>6.658E-2</c:v>
                </c:pt>
                <c:pt idx="99">
                  <c:v>6.4750000000000113E-2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CE6-4BD7-822B-50E36B13E67F}"/>
            </c:ext>
          </c:extLst>
        </c:ser>
        <c:ser>
          <c:idx val="1"/>
          <c:order val="1"/>
          <c:tx>
            <c:v>OF90</c:v>
          </c:tx>
          <c:spPr>
            <a:ln w="38100" cmpd="sng">
              <a:solidFill>
                <a:srgbClr val="C00000"/>
              </a:solidFill>
              <a:prstDash val="solid"/>
            </a:ln>
          </c:spPr>
          <c:marker>
            <c:symbol val="none"/>
          </c:marker>
          <c:xVal>
            <c:numRef>
              <c:f>'RY OF f9'!$Y$3:$Y$102</c:f>
              <c:numCache>
                <c:formatCode>0</c:formatCode>
                <c:ptCount val="100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  <c:pt idx="40">
                  <c:v>205</c:v>
                </c:pt>
                <c:pt idx="41">
                  <c:v>210</c:v>
                </c:pt>
                <c:pt idx="42">
                  <c:v>215</c:v>
                </c:pt>
                <c:pt idx="43">
                  <c:v>220</c:v>
                </c:pt>
                <c:pt idx="44">
                  <c:v>225</c:v>
                </c:pt>
                <c:pt idx="45">
                  <c:v>230</c:v>
                </c:pt>
                <c:pt idx="46">
                  <c:v>235</c:v>
                </c:pt>
                <c:pt idx="47">
                  <c:v>240</c:v>
                </c:pt>
                <c:pt idx="48">
                  <c:v>245</c:v>
                </c:pt>
                <c:pt idx="49">
                  <c:v>250</c:v>
                </c:pt>
                <c:pt idx="50">
                  <c:v>255</c:v>
                </c:pt>
                <c:pt idx="51">
                  <c:v>260</c:v>
                </c:pt>
                <c:pt idx="52">
                  <c:v>265</c:v>
                </c:pt>
                <c:pt idx="53">
                  <c:v>270</c:v>
                </c:pt>
                <c:pt idx="54">
                  <c:v>275</c:v>
                </c:pt>
                <c:pt idx="55">
                  <c:v>280</c:v>
                </c:pt>
                <c:pt idx="56">
                  <c:v>285</c:v>
                </c:pt>
                <c:pt idx="57">
                  <c:v>290</c:v>
                </c:pt>
                <c:pt idx="58">
                  <c:v>295</c:v>
                </c:pt>
                <c:pt idx="59">
                  <c:v>300</c:v>
                </c:pt>
                <c:pt idx="60">
                  <c:v>305</c:v>
                </c:pt>
                <c:pt idx="61">
                  <c:v>310</c:v>
                </c:pt>
                <c:pt idx="62">
                  <c:v>315</c:v>
                </c:pt>
                <c:pt idx="63">
                  <c:v>320</c:v>
                </c:pt>
                <c:pt idx="64">
                  <c:v>325</c:v>
                </c:pt>
                <c:pt idx="65">
                  <c:v>330</c:v>
                </c:pt>
                <c:pt idx="66">
                  <c:v>335</c:v>
                </c:pt>
                <c:pt idx="67">
                  <c:v>340</c:v>
                </c:pt>
                <c:pt idx="68">
                  <c:v>345</c:v>
                </c:pt>
                <c:pt idx="69">
                  <c:v>350</c:v>
                </c:pt>
                <c:pt idx="70">
                  <c:v>355</c:v>
                </c:pt>
                <c:pt idx="71">
                  <c:v>360</c:v>
                </c:pt>
                <c:pt idx="72">
                  <c:v>365</c:v>
                </c:pt>
                <c:pt idx="73">
                  <c:v>370</c:v>
                </c:pt>
                <c:pt idx="74">
                  <c:v>375</c:v>
                </c:pt>
                <c:pt idx="75">
                  <c:v>380</c:v>
                </c:pt>
                <c:pt idx="76">
                  <c:v>385</c:v>
                </c:pt>
                <c:pt idx="77">
                  <c:v>390</c:v>
                </c:pt>
                <c:pt idx="78">
                  <c:v>395</c:v>
                </c:pt>
                <c:pt idx="79">
                  <c:v>400</c:v>
                </c:pt>
                <c:pt idx="80">
                  <c:v>405</c:v>
                </c:pt>
                <c:pt idx="81">
                  <c:v>410</c:v>
                </c:pt>
                <c:pt idx="82">
                  <c:v>415</c:v>
                </c:pt>
                <c:pt idx="83">
                  <c:v>420</c:v>
                </c:pt>
                <c:pt idx="84">
                  <c:v>425</c:v>
                </c:pt>
                <c:pt idx="85">
                  <c:v>430</c:v>
                </c:pt>
                <c:pt idx="86">
                  <c:v>435</c:v>
                </c:pt>
                <c:pt idx="87">
                  <c:v>440</c:v>
                </c:pt>
                <c:pt idx="88">
                  <c:v>445</c:v>
                </c:pt>
                <c:pt idx="89">
                  <c:v>450</c:v>
                </c:pt>
                <c:pt idx="90">
                  <c:v>455</c:v>
                </c:pt>
                <c:pt idx="91">
                  <c:v>460</c:v>
                </c:pt>
                <c:pt idx="92">
                  <c:v>465</c:v>
                </c:pt>
                <c:pt idx="93">
                  <c:v>470</c:v>
                </c:pt>
                <c:pt idx="94">
                  <c:v>475</c:v>
                </c:pt>
                <c:pt idx="95">
                  <c:v>480</c:v>
                </c:pt>
                <c:pt idx="96">
                  <c:v>485</c:v>
                </c:pt>
                <c:pt idx="97">
                  <c:v>490</c:v>
                </c:pt>
                <c:pt idx="98">
                  <c:v>495</c:v>
                </c:pt>
                <c:pt idx="99">
                  <c:v>500</c:v>
                </c:pt>
              </c:numCache>
            </c:numRef>
          </c:xVal>
          <c:yVal>
            <c:numRef>
              <c:f>'RY OF f9'!$AF$3:$AF$102</c:f>
              <c:numCache>
                <c:formatCode>General</c:formatCode>
                <c:ptCount val="100"/>
                <c:pt idx="0">
                  <c:v>1</c:v>
                </c:pt>
                <c:pt idx="1">
                  <c:v>0.99509999999999998</c:v>
                </c:pt>
                <c:pt idx="2">
                  <c:v>0.99490000000000001</c:v>
                </c:pt>
                <c:pt idx="3">
                  <c:v>0.99480000000000002</c:v>
                </c:pt>
                <c:pt idx="4">
                  <c:v>0.99470000000000003</c:v>
                </c:pt>
                <c:pt idx="5">
                  <c:v>0.99460000000000004</c:v>
                </c:pt>
                <c:pt idx="6">
                  <c:v>0.99460000000000004</c:v>
                </c:pt>
                <c:pt idx="7">
                  <c:v>0.99429999999999996</c:v>
                </c:pt>
                <c:pt idx="8">
                  <c:v>0.99329999999999996</c:v>
                </c:pt>
                <c:pt idx="9">
                  <c:v>0.99199999999999999</c:v>
                </c:pt>
                <c:pt idx="10">
                  <c:v>0.99049999999999949</c:v>
                </c:pt>
                <c:pt idx="11">
                  <c:v>0.9889</c:v>
                </c:pt>
                <c:pt idx="12">
                  <c:v>0.9839</c:v>
                </c:pt>
                <c:pt idx="13">
                  <c:v>0.97770000000000212</c:v>
                </c:pt>
                <c:pt idx="14">
                  <c:v>0.96550000000000002</c:v>
                </c:pt>
                <c:pt idx="15">
                  <c:v>0.94680000000000064</c:v>
                </c:pt>
                <c:pt idx="16">
                  <c:v>0.92070000000000063</c:v>
                </c:pt>
                <c:pt idx="17">
                  <c:v>0.88019999999999998</c:v>
                </c:pt>
                <c:pt idx="18">
                  <c:v>0.83170000000000188</c:v>
                </c:pt>
                <c:pt idx="19">
                  <c:v>0.77410000000000212</c:v>
                </c:pt>
                <c:pt idx="20">
                  <c:v>0.71040000000000003</c:v>
                </c:pt>
                <c:pt idx="21">
                  <c:v>0.64759999999999995</c:v>
                </c:pt>
                <c:pt idx="22">
                  <c:v>0.58629999999999949</c:v>
                </c:pt>
                <c:pt idx="23">
                  <c:v>0.52439999999999998</c:v>
                </c:pt>
                <c:pt idx="24">
                  <c:v>0.4667</c:v>
                </c:pt>
                <c:pt idx="25">
                  <c:v>0.41190000000000032</c:v>
                </c:pt>
                <c:pt idx="26">
                  <c:v>0.36690000000000106</c:v>
                </c:pt>
                <c:pt idx="27">
                  <c:v>0.32620000000000032</c:v>
                </c:pt>
                <c:pt idx="28">
                  <c:v>0.28980000000000095</c:v>
                </c:pt>
                <c:pt idx="29">
                  <c:v>0.25640000000000002</c:v>
                </c:pt>
                <c:pt idx="30">
                  <c:v>0.22939999999999999</c:v>
                </c:pt>
                <c:pt idx="31">
                  <c:v>0.20350000000000001</c:v>
                </c:pt>
                <c:pt idx="32">
                  <c:v>0.18190000000000056</c:v>
                </c:pt>
                <c:pt idx="33">
                  <c:v>0.16209999999999999</c:v>
                </c:pt>
                <c:pt idx="34">
                  <c:v>0.14680000000000001</c:v>
                </c:pt>
                <c:pt idx="35">
                  <c:v>0.1305</c:v>
                </c:pt>
                <c:pt idx="36">
                  <c:v>0.1183</c:v>
                </c:pt>
                <c:pt idx="37">
                  <c:v>0.10770000000000025</c:v>
                </c:pt>
                <c:pt idx="38">
                  <c:v>9.8220000000000265E-2</c:v>
                </c:pt>
                <c:pt idx="39">
                  <c:v>8.8280000000000025E-2</c:v>
                </c:pt>
                <c:pt idx="40">
                  <c:v>8.0800000000000025E-2</c:v>
                </c:pt>
                <c:pt idx="41">
                  <c:v>7.3779999999999998E-2</c:v>
                </c:pt>
                <c:pt idx="42">
                  <c:v>6.8129999999999996E-2</c:v>
                </c:pt>
                <c:pt idx="43">
                  <c:v>6.338000000000002E-2</c:v>
                </c:pt>
                <c:pt idx="44">
                  <c:v>5.9740000000000112E-2</c:v>
                </c:pt>
                <c:pt idx="45">
                  <c:v>5.5449999999999999E-2</c:v>
                </c:pt>
                <c:pt idx="46">
                  <c:v>5.2070000000000012E-2</c:v>
                </c:pt>
                <c:pt idx="47">
                  <c:v>4.7059999999999998E-2</c:v>
                </c:pt>
                <c:pt idx="48">
                  <c:v>4.2860000000000113E-2</c:v>
                </c:pt>
                <c:pt idx="49">
                  <c:v>4.0400000000000012E-2</c:v>
                </c:pt>
                <c:pt idx="50">
                  <c:v>3.8390000000000001E-2</c:v>
                </c:pt>
                <c:pt idx="51">
                  <c:v>3.6110000000000003E-2</c:v>
                </c:pt>
                <c:pt idx="52">
                  <c:v>3.3829999999999999E-2</c:v>
                </c:pt>
                <c:pt idx="53">
                  <c:v>3.1740000000000004E-2</c:v>
                </c:pt>
                <c:pt idx="54">
                  <c:v>3.0280000000000012E-2</c:v>
                </c:pt>
                <c:pt idx="55">
                  <c:v>2.8729999999999988E-2</c:v>
                </c:pt>
                <c:pt idx="56">
                  <c:v>2.7630000000000099E-2</c:v>
                </c:pt>
                <c:pt idx="57">
                  <c:v>2.6270000000000088E-2</c:v>
                </c:pt>
                <c:pt idx="58">
                  <c:v>2.5080000000000002E-2</c:v>
                </c:pt>
                <c:pt idx="59">
                  <c:v>2.2980000000000011E-2</c:v>
                </c:pt>
                <c:pt idx="60">
                  <c:v>2.1800000000000052E-2</c:v>
                </c:pt>
                <c:pt idx="61">
                  <c:v>2.0519999999999997E-2</c:v>
                </c:pt>
                <c:pt idx="62">
                  <c:v>1.9699999999999999E-2</c:v>
                </c:pt>
                <c:pt idx="63">
                  <c:v>1.8790000000000001E-2</c:v>
                </c:pt>
                <c:pt idx="64">
                  <c:v>1.7780000000000001E-2</c:v>
                </c:pt>
                <c:pt idx="65">
                  <c:v>1.6690000000000003E-2</c:v>
                </c:pt>
                <c:pt idx="66">
                  <c:v>1.6140000000000061E-2</c:v>
                </c:pt>
                <c:pt idx="67">
                  <c:v>1.5410000000000005E-2</c:v>
                </c:pt>
                <c:pt idx="68">
                  <c:v>1.3860000000000051E-2</c:v>
                </c:pt>
                <c:pt idx="69">
                  <c:v>1.3679999999999998E-2</c:v>
                </c:pt>
                <c:pt idx="70">
                  <c:v>1.3220000000000044E-2</c:v>
                </c:pt>
                <c:pt idx="71">
                  <c:v>1.2860000000000003E-2</c:v>
                </c:pt>
                <c:pt idx="72">
                  <c:v>1.2489999999999998E-2</c:v>
                </c:pt>
                <c:pt idx="73">
                  <c:v>1.204E-2</c:v>
                </c:pt>
                <c:pt idx="74">
                  <c:v>1.1580000000000047E-2</c:v>
                </c:pt>
                <c:pt idx="75">
                  <c:v>1.0940000000000043E-2</c:v>
                </c:pt>
                <c:pt idx="76">
                  <c:v>1.0580000000000001E-2</c:v>
                </c:pt>
                <c:pt idx="77">
                  <c:v>1.031E-2</c:v>
                </c:pt>
                <c:pt idx="78">
                  <c:v>9.9410000000000002E-3</c:v>
                </c:pt>
                <c:pt idx="79">
                  <c:v>9.6670000000000228E-3</c:v>
                </c:pt>
                <c:pt idx="80">
                  <c:v>9.5760000000000445E-3</c:v>
                </c:pt>
                <c:pt idx="81">
                  <c:v>9.4850000000000489E-3</c:v>
                </c:pt>
                <c:pt idx="82">
                  <c:v>9.2110000000000004E-3</c:v>
                </c:pt>
                <c:pt idx="83">
                  <c:v>9.0290000000000006E-3</c:v>
                </c:pt>
                <c:pt idx="84">
                  <c:v>8.7550000000000266E-3</c:v>
                </c:pt>
                <c:pt idx="85">
                  <c:v>8.5730000000000268E-3</c:v>
                </c:pt>
                <c:pt idx="86">
                  <c:v>8.4820000000000416E-3</c:v>
                </c:pt>
                <c:pt idx="87">
                  <c:v>8.0260000000000227E-3</c:v>
                </c:pt>
                <c:pt idx="88">
                  <c:v>7.6610000000000124E-3</c:v>
                </c:pt>
                <c:pt idx="89">
                  <c:v>7.3870000000000133E-3</c:v>
                </c:pt>
                <c:pt idx="90">
                  <c:v>7.1140000000000014E-3</c:v>
                </c:pt>
                <c:pt idx="91">
                  <c:v>6.9310000000000352E-3</c:v>
                </c:pt>
                <c:pt idx="92">
                  <c:v>6.9310000000000352E-3</c:v>
                </c:pt>
                <c:pt idx="93">
                  <c:v>6.8400000000000188E-3</c:v>
                </c:pt>
                <c:pt idx="94">
                  <c:v>6.7490000000000249E-3</c:v>
                </c:pt>
                <c:pt idx="95">
                  <c:v>6.5659999999999998E-3</c:v>
                </c:pt>
                <c:pt idx="96">
                  <c:v>6.5659999999999998E-3</c:v>
                </c:pt>
                <c:pt idx="97">
                  <c:v>6.2930000000000199E-3</c:v>
                </c:pt>
                <c:pt idx="98">
                  <c:v>6.1100000000000034E-3</c:v>
                </c:pt>
                <c:pt idx="99">
                  <c:v>5.9280000000000114E-3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CE6-4BD7-822B-50E36B13E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75264"/>
        <c:axId val="71277184"/>
      </c:scatterChart>
      <c:valAx>
        <c:axId val="71275264"/>
        <c:scaling>
          <c:orientation val="minMax"/>
          <c:max val="600"/>
          <c:min val="0"/>
        </c:scaling>
        <c:delete val="0"/>
        <c:axPos val="b"/>
        <c:numFmt formatCode="_(* #,##0_);_(* \(#,##0\);_(* &quot;-&quot;??_);_(@_)" sourceLinked="0"/>
        <c:majorTickMark val="out"/>
        <c:minorTickMark val="out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/>
            </a:pPr>
            <a:endParaRPr lang="en-US"/>
          </a:p>
        </c:txPr>
        <c:crossAx val="71277184"/>
        <c:crosses val="autoZero"/>
        <c:crossBetween val="midCat"/>
        <c:majorUnit val="100"/>
        <c:minorUnit val="25"/>
      </c:valAx>
      <c:valAx>
        <c:axId val="71277184"/>
        <c:scaling>
          <c:orientation val="minMax"/>
          <c:max val="1"/>
          <c:min val="0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minorGridlines>
          <c:spPr>
            <a:ln w="3175">
              <a:solidFill>
                <a:schemeClr val="bg1">
                  <a:lumMod val="75000"/>
                </a:schemeClr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2800"/>
                </a:pPr>
                <a:r>
                  <a:rPr lang="en-US" sz="2800"/>
                  <a:t>Probability</a:t>
                </a:r>
              </a:p>
            </c:rich>
          </c:tx>
          <c:layout>
            <c:manualLayout>
              <c:xMode val="edge"/>
              <c:yMode val="edge"/>
              <c:x val="7.0026637004947531E-2"/>
              <c:y val="0.19194385612763826"/>
            </c:manualLayout>
          </c:layout>
          <c:overlay val="0"/>
          <c:spPr>
            <a:noFill/>
            <a:ln w="25400">
              <a:noFill/>
            </a:ln>
          </c:spPr>
        </c:title>
        <c:numFmt formatCode="0%" sourceLinked="0"/>
        <c:majorTickMark val="out"/>
        <c:min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/>
            </a:pPr>
            <a:endParaRPr lang="en-US"/>
          </a:p>
        </c:txPr>
        <c:crossAx val="71275264"/>
        <c:crosses val="autoZero"/>
        <c:crossBetween val="midCat"/>
        <c:majorUnit val="0.2"/>
        <c:minorUnit val="0.1"/>
      </c:valAx>
      <c:spPr>
        <a:noFill/>
        <a:ln w="12700">
          <a:solidFill>
            <a:srgbClr val="00000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9787075528602402"/>
          <c:y val="8.8840446022035544E-2"/>
          <c:w val="0.14900702629562609"/>
          <c:h val="0.16511444403431391"/>
        </c:manualLayout>
      </c:layout>
      <c:overlay val="0"/>
      <c:spPr>
        <a:solidFill>
          <a:srgbClr val="FFFFFF"/>
        </a:solidFill>
        <a:ln w="25400">
          <a:noFill/>
        </a:ln>
      </c:spPr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950" b="0" i="0" u="none" strike="noStrike" baseline="0">
          <a:solidFill>
            <a:srgbClr val="000000"/>
          </a:solidFill>
          <a:latin typeface="Arial" pitchFamily="34" charset="0"/>
          <a:ea typeface="Times New Roman"/>
          <a:cs typeface="Arial" pitchFamily="34" charset="0"/>
        </a:defRPr>
      </a:pPr>
      <a:endParaRPr lang="en-US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580706362251951"/>
          <c:y val="6.9498069498069512E-2"/>
          <c:w val="0.86555796690279652"/>
          <c:h val="0.86486486486486491"/>
        </c:manualLayout>
      </c:layout>
      <c:scatterChart>
        <c:scatterStyle val="lineMarker"/>
        <c:varyColors val="0"/>
        <c:ser>
          <c:idx val="4"/>
          <c:order val="0"/>
          <c:tx>
            <c:v>97.5%</c:v>
          </c:tx>
          <c:spPr>
            <a:ln w="12700">
              <a:solidFill>
                <a:srgbClr val="0000FF"/>
              </a:solidFill>
              <a:prstDash val="sysDash"/>
            </a:ln>
          </c:spPr>
          <c:marker>
            <c:symbol val="none"/>
          </c:marker>
          <c:xVal>
            <c:numRef>
              <c:f>'SR time'!$A$45:$A$80</c:f>
              <c:numCache>
                <c:formatCode>General</c:formatCode>
                <c:ptCount val="36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</c:numCache>
            </c:numRef>
          </c:xVal>
          <c:yVal>
            <c:numRef>
              <c:f>'SR time'!$L$45:$L$80</c:f>
              <c:numCache>
                <c:formatCode>General</c:formatCode>
                <c:ptCount val="36"/>
                <c:pt idx="0">
                  <c:v>132800</c:v>
                </c:pt>
                <c:pt idx="1">
                  <c:v>147200</c:v>
                </c:pt>
                <c:pt idx="2">
                  <c:v>186100</c:v>
                </c:pt>
                <c:pt idx="3">
                  <c:v>434700</c:v>
                </c:pt>
                <c:pt idx="4">
                  <c:v>264200</c:v>
                </c:pt>
                <c:pt idx="5">
                  <c:v>193900</c:v>
                </c:pt>
                <c:pt idx="6">
                  <c:v>189100</c:v>
                </c:pt>
                <c:pt idx="7">
                  <c:v>145200</c:v>
                </c:pt>
                <c:pt idx="8">
                  <c:v>225000</c:v>
                </c:pt>
                <c:pt idx="9">
                  <c:v>207300</c:v>
                </c:pt>
                <c:pt idx="10">
                  <c:v>210000</c:v>
                </c:pt>
                <c:pt idx="11">
                  <c:v>140800</c:v>
                </c:pt>
                <c:pt idx="12">
                  <c:v>113100</c:v>
                </c:pt>
                <c:pt idx="13">
                  <c:v>171500</c:v>
                </c:pt>
                <c:pt idx="14">
                  <c:v>189600</c:v>
                </c:pt>
                <c:pt idx="15">
                  <c:v>71930</c:v>
                </c:pt>
                <c:pt idx="16">
                  <c:v>93640</c:v>
                </c:pt>
                <c:pt idx="17">
                  <c:v>120700</c:v>
                </c:pt>
                <c:pt idx="18">
                  <c:v>157000</c:v>
                </c:pt>
                <c:pt idx="19">
                  <c:v>112600</c:v>
                </c:pt>
                <c:pt idx="20">
                  <c:v>149800</c:v>
                </c:pt>
                <c:pt idx="21">
                  <c:v>154700</c:v>
                </c:pt>
                <c:pt idx="22">
                  <c:v>228800</c:v>
                </c:pt>
                <c:pt idx="23">
                  <c:v>210200</c:v>
                </c:pt>
                <c:pt idx="24">
                  <c:v>130700</c:v>
                </c:pt>
                <c:pt idx="25">
                  <c:v>62610</c:v>
                </c:pt>
                <c:pt idx="26">
                  <c:v>79290</c:v>
                </c:pt>
                <c:pt idx="27">
                  <c:v>40370</c:v>
                </c:pt>
                <c:pt idx="28">
                  <c:v>28930</c:v>
                </c:pt>
                <c:pt idx="29">
                  <c:v>62260</c:v>
                </c:pt>
                <c:pt idx="30">
                  <c:v>52630</c:v>
                </c:pt>
                <c:pt idx="31">
                  <c:v>28990</c:v>
                </c:pt>
                <c:pt idx="32">
                  <c:v>72140</c:v>
                </c:pt>
                <c:pt idx="33">
                  <c:v>26960</c:v>
                </c:pt>
                <c:pt idx="34">
                  <c:v>122100</c:v>
                </c:pt>
                <c:pt idx="35">
                  <c:v>83080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50F-4367-9C30-49DDDCAAC180}"/>
            </c:ext>
          </c:extLst>
        </c:ser>
        <c:ser>
          <c:idx val="3"/>
          <c:order val="1"/>
          <c:tx>
            <c:v>90%</c:v>
          </c:tx>
          <c:spPr>
            <a:ln w="12700">
              <a:solidFill>
                <a:srgbClr val="0000FF"/>
              </a:solidFill>
              <a:prstDash val="solid"/>
            </a:ln>
          </c:spPr>
          <c:marker>
            <c:symbol val="none"/>
          </c:marker>
          <c:xVal>
            <c:numRef>
              <c:f>'SR time'!$A$45:$A$80</c:f>
              <c:numCache>
                <c:formatCode>General</c:formatCode>
                <c:ptCount val="36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</c:numCache>
            </c:numRef>
          </c:xVal>
          <c:yVal>
            <c:numRef>
              <c:f>'SR time'!$K$45:$K$80</c:f>
              <c:numCache>
                <c:formatCode>General</c:formatCode>
                <c:ptCount val="36"/>
                <c:pt idx="0">
                  <c:v>119000</c:v>
                </c:pt>
                <c:pt idx="1">
                  <c:v>128900</c:v>
                </c:pt>
                <c:pt idx="2">
                  <c:v>160300</c:v>
                </c:pt>
                <c:pt idx="3">
                  <c:v>394400</c:v>
                </c:pt>
                <c:pt idx="4">
                  <c:v>241100</c:v>
                </c:pt>
                <c:pt idx="5">
                  <c:v>176500</c:v>
                </c:pt>
                <c:pt idx="6">
                  <c:v>171000</c:v>
                </c:pt>
                <c:pt idx="7">
                  <c:v>131800</c:v>
                </c:pt>
                <c:pt idx="8">
                  <c:v>203300</c:v>
                </c:pt>
                <c:pt idx="9">
                  <c:v>196800</c:v>
                </c:pt>
                <c:pt idx="10">
                  <c:v>199500</c:v>
                </c:pt>
                <c:pt idx="11">
                  <c:v>133400</c:v>
                </c:pt>
                <c:pt idx="12">
                  <c:v>106800</c:v>
                </c:pt>
                <c:pt idx="13">
                  <c:v>157200</c:v>
                </c:pt>
                <c:pt idx="14">
                  <c:v>180500</c:v>
                </c:pt>
                <c:pt idx="15">
                  <c:v>68120</c:v>
                </c:pt>
                <c:pt idx="16">
                  <c:v>88400</c:v>
                </c:pt>
                <c:pt idx="17">
                  <c:v>107500</c:v>
                </c:pt>
                <c:pt idx="18">
                  <c:v>138900</c:v>
                </c:pt>
                <c:pt idx="19">
                  <c:v>103300</c:v>
                </c:pt>
                <c:pt idx="20">
                  <c:v>133300</c:v>
                </c:pt>
                <c:pt idx="21">
                  <c:v>128400</c:v>
                </c:pt>
                <c:pt idx="22">
                  <c:v>222000</c:v>
                </c:pt>
                <c:pt idx="23">
                  <c:v>203300</c:v>
                </c:pt>
                <c:pt idx="24">
                  <c:v>126700</c:v>
                </c:pt>
                <c:pt idx="25">
                  <c:v>60760</c:v>
                </c:pt>
                <c:pt idx="26">
                  <c:v>76850</c:v>
                </c:pt>
                <c:pt idx="27">
                  <c:v>39140</c:v>
                </c:pt>
                <c:pt idx="28">
                  <c:v>28030</c:v>
                </c:pt>
                <c:pt idx="29">
                  <c:v>55250</c:v>
                </c:pt>
                <c:pt idx="30">
                  <c:v>51040</c:v>
                </c:pt>
                <c:pt idx="31">
                  <c:v>28130</c:v>
                </c:pt>
                <c:pt idx="32">
                  <c:v>70010</c:v>
                </c:pt>
                <c:pt idx="33">
                  <c:v>26150</c:v>
                </c:pt>
                <c:pt idx="34">
                  <c:v>118500</c:v>
                </c:pt>
                <c:pt idx="35">
                  <c:v>80360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50F-4367-9C30-49DDDCAAC180}"/>
            </c:ext>
          </c:extLst>
        </c:ser>
        <c:ser>
          <c:idx val="0"/>
          <c:order val="2"/>
          <c:tx>
            <c:v>Median</c:v>
          </c:tx>
          <c:spPr>
            <a:ln w="12700">
              <a:solidFill>
                <a:srgbClr val="0000FF"/>
              </a:solidFill>
              <a:prstDash val="solid"/>
            </a:ln>
          </c:spPr>
          <c:marker>
            <c:symbol val="diamond"/>
            <c:size val="7"/>
            <c:spPr>
              <a:noFill/>
              <a:ln>
                <a:solidFill>
                  <a:srgbClr val="0000FF"/>
                </a:solidFill>
                <a:prstDash val="solid"/>
              </a:ln>
            </c:spPr>
          </c:marker>
          <c:xVal>
            <c:numRef>
              <c:f>'SR time'!$A$45:$A$80</c:f>
              <c:numCache>
                <c:formatCode>General</c:formatCode>
                <c:ptCount val="36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</c:numCache>
            </c:numRef>
          </c:xVal>
          <c:yVal>
            <c:numRef>
              <c:f>'SR time'!$J$45:$J$80</c:f>
              <c:numCache>
                <c:formatCode>General</c:formatCode>
                <c:ptCount val="36"/>
                <c:pt idx="0">
                  <c:v>64430</c:v>
                </c:pt>
                <c:pt idx="1">
                  <c:v>61680</c:v>
                </c:pt>
                <c:pt idx="2">
                  <c:v>75220</c:v>
                </c:pt>
                <c:pt idx="3">
                  <c:v>240400</c:v>
                </c:pt>
                <c:pt idx="4">
                  <c:v>149200</c:v>
                </c:pt>
                <c:pt idx="5">
                  <c:v>109700</c:v>
                </c:pt>
                <c:pt idx="6">
                  <c:v>100800</c:v>
                </c:pt>
                <c:pt idx="7">
                  <c:v>81000</c:v>
                </c:pt>
                <c:pt idx="8">
                  <c:v>116900</c:v>
                </c:pt>
                <c:pt idx="9">
                  <c:v>148500</c:v>
                </c:pt>
                <c:pt idx="10">
                  <c:v>150800</c:v>
                </c:pt>
                <c:pt idx="11">
                  <c:v>99150</c:v>
                </c:pt>
                <c:pt idx="12">
                  <c:v>79340</c:v>
                </c:pt>
                <c:pt idx="13">
                  <c:v>96060</c:v>
                </c:pt>
                <c:pt idx="14">
                  <c:v>140300</c:v>
                </c:pt>
                <c:pt idx="15">
                  <c:v>51180</c:v>
                </c:pt>
                <c:pt idx="16">
                  <c:v>66870</c:v>
                </c:pt>
                <c:pt idx="17">
                  <c:v>58220</c:v>
                </c:pt>
                <c:pt idx="18">
                  <c:v>72820</c:v>
                </c:pt>
                <c:pt idx="19">
                  <c:v>64970</c:v>
                </c:pt>
                <c:pt idx="20">
                  <c:v>73870</c:v>
                </c:pt>
                <c:pt idx="21">
                  <c:v>56280</c:v>
                </c:pt>
                <c:pt idx="22">
                  <c:v>189000</c:v>
                </c:pt>
                <c:pt idx="23">
                  <c:v>172400</c:v>
                </c:pt>
                <c:pt idx="24">
                  <c:v>107800</c:v>
                </c:pt>
                <c:pt idx="25">
                  <c:v>51570</c:v>
                </c:pt>
                <c:pt idx="26">
                  <c:v>65410</c:v>
                </c:pt>
                <c:pt idx="27">
                  <c:v>33300</c:v>
                </c:pt>
                <c:pt idx="28">
                  <c:v>23820</c:v>
                </c:pt>
                <c:pt idx="29">
                  <c:v>30300</c:v>
                </c:pt>
                <c:pt idx="30">
                  <c:v>43250</c:v>
                </c:pt>
                <c:pt idx="31">
                  <c:v>23960</c:v>
                </c:pt>
                <c:pt idx="32">
                  <c:v>59530</c:v>
                </c:pt>
                <c:pt idx="33">
                  <c:v>22200</c:v>
                </c:pt>
                <c:pt idx="34">
                  <c:v>100700</c:v>
                </c:pt>
                <c:pt idx="35">
                  <c:v>68090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50F-4367-9C30-49DDDCAAC180}"/>
            </c:ext>
          </c:extLst>
        </c:ser>
        <c:ser>
          <c:idx val="1"/>
          <c:order val="3"/>
          <c:tx>
            <c:v>10%</c:v>
          </c:tx>
          <c:spPr>
            <a:ln w="3175">
              <a:solidFill>
                <a:srgbClr val="0000FF"/>
              </a:solidFill>
              <a:prstDash val="solid"/>
            </a:ln>
          </c:spPr>
          <c:marker>
            <c:symbol val="none"/>
          </c:marker>
          <c:xVal>
            <c:numRef>
              <c:f>'SR time'!$A$45:$A$80</c:f>
              <c:numCache>
                <c:formatCode>General</c:formatCode>
                <c:ptCount val="36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</c:numCache>
            </c:numRef>
          </c:xVal>
          <c:yVal>
            <c:numRef>
              <c:f>'SR time'!$I$45:$I$80</c:f>
              <c:numCache>
                <c:formatCode>General</c:formatCode>
                <c:ptCount val="36"/>
                <c:pt idx="0">
                  <c:v>34800</c:v>
                </c:pt>
                <c:pt idx="1">
                  <c:v>29320</c:v>
                </c:pt>
                <c:pt idx="2">
                  <c:v>34290</c:v>
                </c:pt>
                <c:pt idx="3">
                  <c:v>145300</c:v>
                </c:pt>
                <c:pt idx="4">
                  <c:v>91980</c:v>
                </c:pt>
                <c:pt idx="5">
                  <c:v>67870</c:v>
                </c:pt>
                <c:pt idx="6">
                  <c:v>58610</c:v>
                </c:pt>
                <c:pt idx="7">
                  <c:v>49830</c:v>
                </c:pt>
                <c:pt idx="8">
                  <c:v>66050</c:v>
                </c:pt>
                <c:pt idx="9">
                  <c:v>112000</c:v>
                </c:pt>
                <c:pt idx="10">
                  <c:v>113900</c:v>
                </c:pt>
                <c:pt idx="11">
                  <c:v>73630</c:v>
                </c:pt>
                <c:pt idx="12">
                  <c:v>58950</c:v>
                </c:pt>
                <c:pt idx="13">
                  <c:v>59730</c:v>
                </c:pt>
                <c:pt idx="14">
                  <c:v>109300</c:v>
                </c:pt>
                <c:pt idx="15">
                  <c:v>38500</c:v>
                </c:pt>
                <c:pt idx="16">
                  <c:v>50750</c:v>
                </c:pt>
                <c:pt idx="17">
                  <c:v>32120</c:v>
                </c:pt>
                <c:pt idx="18">
                  <c:v>37760</c:v>
                </c:pt>
                <c:pt idx="19">
                  <c:v>40930</c:v>
                </c:pt>
                <c:pt idx="20">
                  <c:v>40610</c:v>
                </c:pt>
                <c:pt idx="21">
                  <c:v>27990</c:v>
                </c:pt>
                <c:pt idx="22">
                  <c:v>161100</c:v>
                </c:pt>
                <c:pt idx="23">
                  <c:v>145800</c:v>
                </c:pt>
                <c:pt idx="24">
                  <c:v>91750</c:v>
                </c:pt>
                <c:pt idx="25">
                  <c:v>43880</c:v>
                </c:pt>
                <c:pt idx="26">
                  <c:v>55700</c:v>
                </c:pt>
                <c:pt idx="27">
                  <c:v>28270</c:v>
                </c:pt>
                <c:pt idx="28">
                  <c:v>20230</c:v>
                </c:pt>
                <c:pt idx="29">
                  <c:v>16620</c:v>
                </c:pt>
                <c:pt idx="30">
                  <c:v>36750</c:v>
                </c:pt>
                <c:pt idx="31">
                  <c:v>20400</c:v>
                </c:pt>
                <c:pt idx="32">
                  <c:v>50660</c:v>
                </c:pt>
                <c:pt idx="33">
                  <c:v>18860</c:v>
                </c:pt>
                <c:pt idx="34">
                  <c:v>85610</c:v>
                </c:pt>
                <c:pt idx="35">
                  <c:v>57760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50F-4367-9C30-49DDDCAAC180}"/>
            </c:ext>
          </c:extLst>
        </c:ser>
        <c:ser>
          <c:idx val="2"/>
          <c:order val="4"/>
          <c:tx>
            <c:v>2.5%</c:v>
          </c:tx>
          <c:spPr>
            <a:ln w="3175">
              <a:solidFill>
                <a:srgbClr val="0000FF"/>
              </a:solidFill>
              <a:prstDash val="sysDash"/>
            </a:ln>
          </c:spPr>
          <c:marker>
            <c:symbol val="none"/>
          </c:marker>
          <c:xVal>
            <c:numRef>
              <c:f>'SR time'!$A$45:$A$80</c:f>
              <c:numCache>
                <c:formatCode>General</c:formatCode>
                <c:ptCount val="36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</c:numCache>
            </c:numRef>
          </c:xVal>
          <c:yVal>
            <c:numRef>
              <c:f>'SR time'!$H$45:$H$80</c:f>
              <c:numCache>
                <c:formatCode>General</c:formatCode>
                <c:ptCount val="36"/>
                <c:pt idx="0">
                  <c:v>30980</c:v>
                </c:pt>
                <c:pt idx="1">
                  <c:v>25370</c:v>
                </c:pt>
                <c:pt idx="2">
                  <c:v>29860</c:v>
                </c:pt>
                <c:pt idx="3">
                  <c:v>132900</c:v>
                </c:pt>
                <c:pt idx="4">
                  <c:v>83290</c:v>
                </c:pt>
                <c:pt idx="5">
                  <c:v>61820</c:v>
                </c:pt>
                <c:pt idx="6">
                  <c:v>52660</c:v>
                </c:pt>
                <c:pt idx="7">
                  <c:v>45530</c:v>
                </c:pt>
                <c:pt idx="8">
                  <c:v>59120</c:v>
                </c:pt>
                <c:pt idx="9">
                  <c:v>106100</c:v>
                </c:pt>
                <c:pt idx="10">
                  <c:v>108100</c:v>
                </c:pt>
                <c:pt idx="11">
                  <c:v>69640</c:v>
                </c:pt>
                <c:pt idx="12">
                  <c:v>55630</c:v>
                </c:pt>
                <c:pt idx="13">
                  <c:v>54340</c:v>
                </c:pt>
                <c:pt idx="14">
                  <c:v>104200</c:v>
                </c:pt>
                <c:pt idx="15">
                  <c:v>36320</c:v>
                </c:pt>
                <c:pt idx="16">
                  <c:v>48130</c:v>
                </c:pt>
                <c:pt idx="17">
                  <c:v>28660</c:v>
                </c:pt>
                <c:pt idx="18">
                  <c:v>32930</c:v>
                </c:pt>
                <c:pt idx="19">
                  <c:v>37590</c:v>
                </c:pt>
                <c:pt idx="20">
                  <c:v>36040</c:v>
                </c:pt>
                <c:pt idx="21">
                  <c:v>24760</c:v>
                </c:pt>
                <c:pt idx="22">
                  <c:v>156200</c:v>
                </c:pt>
                <c:pt idx="23">
                  <c:v>141100</c:v>
                </c:pt>
                <c:pt idx="24">
                  <c:v>88910</c:v>
                </c:pt>
                <c:pt idx="25">
                  <c:v>42540</c:v>
                </c:pt>
                <c:pt idx="26">
                  <c:v>54120</c:v>
                </c:pt>
                <c:pt idx="27">
                  <c:v>27450</c:v>
                </c:pt>
                <c:pt idx="28">
                  <c:v>19560</c:v>
                </c:pt>
                <c:pt idx="29">
                  <c:v>14730</c:v>
                </c:pt>
                <c:pt idx="30">
                  <c:v>35580</c:v>
                </c:pt>
                <c:pt idx="31">
                  <c:v>19770</c:v>
                </c:pt>
                <c:pt idx="32">
                  <c:v>49150</c:v>
                </c:pt>
                <c:pt idx="33">
                  <c:v>18260</c:v>
                </c:pt>
                <c:pt idx="34">
                  <c:v>82930</c:v>
                </c:pt>
                <c:pt idx="35">
                  <c:v>56010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50F-4367-9C30-49DDDCAAC180}"/>
            </c:ext>
          </c:extLst>
        </c:ser>
        <c:ser>
          <c:idx val="5"/>
          <c:order val="5"/>
          <c:tx>
            <c:v>point estimates</c:v>
          </c:tx>
          <c:spPr>
            <a:ln w="28575">
              <a:noFill/>
            </a:ln>
          </c:spPr>
          <c:marker>
            <c:symbol val="diamond"/>
            <c:size val="5"/>
            <c:spPr>
              <a:solidFill>
                <a:srgbClr val="FF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'SR time'!$A$45:$A$80</c:f>
              <c:numCache>
                <c:formatCode>General</c:formatCode>
                <c:ptCount val="36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</c:numCache>
            </c:numRef>
          </c:xVal>
          <c:yVal>
            <c:numRef>
              <c:f>'SR time'!$B$45:$B$80</c:f>
              <c:numCache>
                <c:formatCode>0</c:formatCode>
                <c:ptCount val="36"/>
                <c:pt idx="0">
                  <c:v>61010</c:v>
                </c:pt>
                <c:pt idx="1">
                  <c:v>56100</c:v>
                </c:pt>
                <c:pt idx="2">
                  <c:v>71490</c:v>
                </c:pt>
                <c:pt idx="3">
                  <c:v>269100</c:v>
                </c:pt>
                <c:pt idx="4">
                  <c:v>150900</c:v>
                </c:pt>
                <c:pt idx="5">
                  <c:v>119100</c:v>
                </c:pt>
                <c:pt idx="6">
                  <c:v>102000</c:v>
                </c:pt>
                <c:pt idx="7">
                  <c:v>82990</c:v>
                </c:pt>
                <c:pt idx="8">
                  <c:v>129300</c:v>
                </c:pt>
                <c:pt idx="9">
                  <c:v>153400</c:v>
                </c:pt>
                <c:pt idx="10">
                  <c:v>157200</c:v>
                </c:pt>
                <c:pt idx="11">
                  <c:v>103400</c:v>
                </c:pt>
                <c:pt idx="12">
                  <c:v>76240</c:v>
                </c:pt>
                <c:pt idx="13">
                  <c:v>97570</c:v>
                </c:pt>
                <c:pt idx="14">
                  <c:v>149100</c:v>
                </c:pt>
                <c:pt idx="15">
                  <c:v>46040</c:v>
                </c:pt>
                <c:pt idx="16">
                  <c:v>71320</c:v>
                </c:pt>
                <c:pt idx="17">
                  <c:v>65260</c:v>
                </c:pt>
                <c:pt idx="18">
                  <c:v>39420</c:v>
                </c:pt>
                <c:pt idx="19">
                  <c:v>56770</c:v>
                </c:pt>
                <c:pt idx="20">
                  <c:v>73440</c:v>
                </c:pt>
                <c:pt idx="21">
                  <c:v>52170</c:v>
                </c:pt>
                <c:pt idx="22">
                  <c:v>195000</c:v>
                </c:pt>
                <c:pt idx="23">
                  <c:v>173400</c:v>
                </c:pt>
                <c:pt idx="24">
                  <c:v>108100</c:v>
                </c:pt>
                <c:pt idx="25">
                  <c:v>51830</c:v>
                </c:pt>
                <c:pt idx="26">
                  <c:v>65820</c:v>
                </c:pt>
                <c:pt idx="27">
                  <c:v>32800</c:v>
                </c:pt>
                <c:pt idx="28">
                  <c:v>23330</c:v>
                </c:pt>
                <c:pt idx="29">
                  <c:v>18870</c:v>
                </c:pt>
                <c:pt idx="30">
                  <c:v>44390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50F-4367-9C30-49DDDCAAC180}"/>
            </c:ext>
          </c:extLst>
        </c:ser>
        <c:ser>
          <c:idx val="6"/>
          <c:order val="6"/>
          <c:tx>
            <c:v>Eggers 2001</c:v>
          </c:tx>
          <c:spPr>
            <a:ln w="28575">
              <a:noFill/>
            </a:ln>
          </c:spPr>
          <c:marker>
            <c:symbol val="plus"/>
            <c:size val="7"/>
            <c:spPr>
              <a:noFill/>
              <a:ln>
                <a:solidFill>
                  <a:srgbClr val="FF00FF"/>
                </a:solidFill>
                <a:prstDash val="solid"/>
              </a:ln>
            </c:spPr>
          </c:marker>
          <c:xVal>
            <c:numRef>
              <c:f>#REF!$A$9:$A$30</c:f>
              <c:numCache>
                <c:formatCode>General</c:formatCode>
                <c:ptCount val="1"/>
                <c:pt idx="0">
                  <c:v>1</c:v>
                </c:pt>
              </c:numCache>
            </c:numRef>
          </c:xVal>
          <c:yVal>
            <c:numRef>
              <c:f>#REF!$B$9:$B$30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50F-4367-9C30-49DDDCAAC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85760"/>
        <c:axId val="71324800"/>
      </c:scatterChart>
      <c:valAx>
        <c:axId val="71285760"/>
        <c:scaling>
          <c:orientation val="minMax"/>
          <c:max val="2010"/>
          <c:min val="1965"/>
        </c:scaling>
        <c:delete val="0"/>
        <c:axPos val="b"/>
        <c:numFmt formatCode="General" sourceLinked="1"/>
        <c:majorTickMark val="out"/>
        <c:minorTickMark val="in"/>
        <c:tickLblPos val="none"/>
        <c:spPr>
          <a:ln w="3175">
            <a:solidFill>
              <a:srgbClr val="000000"/>
            </a:solidFill>
            <a:prstDash val="solid"/>
          </a:ln>
        </c:spPr>
        <c:crossAx val="71324800"/>
        <c:crosses val="autoZero"/>
        <c:crossBetween val="midCat"/>
      </c:valAx>
      <c:valAx>
        <c:axId val="71324800"/>
        <c:scaling>
          <c:orientation val="minMax"/>
          <c:max val="500000"/>
        </c:scaling>
        <c:delete val="0"/>
        <c:axPos val="l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Escapement S</a:t>
                </a:r>
              </a:p>
            </c:rich>
          </c:tx>
          <c:layout>
            <c:manualLayout>
              <c:xMode val="edge"/>
              <c:yMode val="edge"/>
              <c:x val="8.5214348206474454E-3"/>
              <c:y val="0.19231116943715376"/>
            </c:manualLayout>
          </c:layout>
          <c:overlay val="0"/>
          <c:spPr>
            <a:noFill/>
            <a:ln w="25400">
              <a:noFill/>
            </a:ln>
          </c:spPr>
        </c:title>
        <c:numFmt formatCode="#,##0" sourceLinked="0"/>
        <c:majorTickMark val="out"/>
        <c:min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71285760"/>
        <c:crosses val="autoZero"/>
        <c:crossBetween val="midCat"/>
        <c:majorUnit val="100000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2778710468691809"/>
          <c:y val="0.11196911196911209"/>
          <c:w val="0.15973388085864795"/>
          <c:h val="0.58687258687258659"/>
        </c:manualLayout>
      </c:layout>
      <c:overlay val="0"/>
      <c:spPr>
        <a:solidFill>
          <a:srgbClr val="FFFFFF"/>
        </a:solidFill>
        <a:ln w="25400">
          <a:noFill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662013958125623"/>
          <c:y val="6.3604240282685506E-2"/>
          <c:w val="0.85343968095712852"/>
          <c:h val="0.77738515901060068"/>
        </c:manualLayout>
      </c:layout>
      <c:scatterChart>
        <c:scatterStyle val="lineMarker"/>
        <c:varyColors val="0"/>
        <c:ser>
          <c:idx val="4"/>
          <c:order val="0"/>
          <c:tx>
            <c:v>97.5%</c:v>
          </c:tx>
          <c:spPr>
            <a:ln w="12700">
              <a:solidFill>
                <a:srgbClr val="0000FF"/>
              </a:solidFill>
              <a:prstDash val="sysDash"/>
            </a:ln>
          </c:spPr>
          <c:marker>
            <c:symbol val="none"/>
          </c:marker>
          <c:xVal>
            <c:numRef>
              <c:f>'SR time'!$A$38:$A$78</c:f>
              <c:numCache>
                <c:formatCode>General</c:formatCode>
                <c:ptCount val="41"/>
                <c:pt idx="2">
                  <c:v>1967</c:v>
                </c:pt>
                <c:pt idx="3">
                  <c:v>1968</c:v>
                </c:pt>
                <c:pt idx="4">
                  <c:v>1969</c:v>
                </c:pt>
                <c:pt idx="5">
                  <c:v>1970</c:v>
                </c:pt>
                <c:pt idx="6">
                  <c:v>1971</c:v>
                </c:pt>
                <c:pt idx="7">
                  <c:v>1972</c:v>
                </c:pt>
                <c:pt idx="8">
                  <c:v>1973</c:v>
                </c:pt>
                <c:pt idx="9">
                  <c:v>1974</c:v>
                </c:pt>
                <c:pt idx="10">
                  <c:v>1975</c:v>
                </c:pt>
                <c:pt idx="11">
                  <c:v>1976</c:v>
                </c:pt>
                <c:pt idx="12">
                  <c:v>1977</c:v>
                </c:pt>
                <c:pt idx="13">
                  <c:v>1978</c:v>
                </c:pt>
                <c:pt idx="14">
                  <c:v>1979</c:v>
                </c:pt>
                <c:pt idx="15">
                  <c:v>1980</c:v>
                </c:pt>
                <c:pt idx="16">
                  <c:v>1981</c:v>
                </c:pt>
                <c:pt idx="17">
                  <c:v>1982</c:v>
                </c:pt>
                <c:pt idx="18">
                  <c:v>1983</c:v>
                </c:pt>
                <c:pt idx="19">
                  <c:v>1984</c:v>
                </c:pt>
                <c:pt idx="20">
                  <c:v>1985</c:v>
                </c:pt>
                <c:pt idx="21">
                  <c:v>1986</c:v>
                </c:pt>
                <c:pt idx="22">
                  <c:v>1987</c:v>
                </c:pt>
                <c:pt idx="23">
                  <c:v>1988</c:v>
                </c:pt>
                <c:pt idx="24">
                  <c:v>1989</c:v>
                </c:pt>
                <c:pt idx="25">
                  <c:v>1990</c:v>
                </c:pt>
                <c:pt idx="26">
                  <c:v>1991</c:v>
                </c:pt>
                <c:pt idx="27">
                  <c:v>1992</c:v>
                </c:pt>
                <c:pt idx="28">
                  <c:v>1993</c:v>
                </c:pt>
                <c:pt idx="29">
                  <c:v>1994</c:v>
                </c:pt>
                <c:pt idx="30">
                  <c:v>1995</c:v>
                </c:pt>
                <c:pt idx="31">
                  <c:v>1996</c:v>
                </c:pt>
                <c:pt idx="32">
                  <c:v>1997</c:v>
                </c:pt>
                <c:pt idx="33">
                  <c:v>1998</c:v>
                </c:pt>
                <c:pt idx="34">
                  <c:v>1999</c:v>
                </c:pt>
                <c:pt idx="35">
                  <c:v>2000</c:v>
                </c:pt>
                <c:pt idx="36">
                  <c:v>2001</c:v>
                </c:pt>
                <c:pt idx="37">
                  <c:v>2002</c:v>
                </c:pt>
                <c:pt idx="38">
                  <c:v>2003</c:v>
                </c:pt>
                <c:pt idx="39">
                  <c:v>2004</c:v>
                </c:pt>
                <c:pt idx="40">
                  <c:v>2005</c:v>
                </c:pt>
              </c:numCache>
            </c:numRef>
          </c:xVal>
          <c:yVal>
            <c:numRef>
              <c:f>'SR time'!$X$38:$X$78</c:f>
              <c:numCache>
                <c:formatCode>General</c:formatCode>
                <c:ptCount val="41"/>
                <c:pt idx="2" formatCode="0">
                  <c:v>501400</c:v>
                </c:pt>
                <c:pt idx="3" formatCode="0">
                  <c:v>243300</c:v>
                </c:pt>
                <c:pt idx="4" formatCode="0">
                  <c:v>318300</c:v>
                </c:pt>
                <c:pt idx="5" formatCode="0">
                  <c:v>584700</c:v>
                </c:pt>
                <c:pt idx="6" formatCode="0">
                  <c:v>659300</c:v>
                </c:pt>
                <c:pt idx="7" formatCode="0">
                  <c:v>332700</c:v>
                </c:pt>
                <c:pt idx="8" formatCode="0">
                  <c:v>304300</c:v>
                </c:pt>
                <c:pt idx="9" formatCode="0">
                  <c:v>286600</c:v>
                </c:pt>
                <c:pt idx="10" formatCode="0">
                  <c:v>283200</c:v>
                </c:pt>
                <c:pt idx="11" formatCode="0">
                  <c:v>355100</c:v>
                </c:pt>
                <c:pt idx="12" formatCode="0">
                  <c:v>265200</c:v>
                </c:pt>
                <c:pt idx="13" formatCode="0">
                  <c:v>310400</c:v>
                </c:pt>
                <c:pt idx="14" formatCode="0">
                  <c:v>125100</c:v>
                </c:pt>
                <c:pt idx="15" formatCode="0">
                  <c:v>150500</c:v>
                </c:pt>
                <c:pt idx="16" formatCode="0">
                  <c:v>231900</c:v>
                </c:pt>
                <c:pt idx="17" formatCode="0">
                  <c:v>206000</c:v>
                </c:pt>
                <c:pt idx="18" formatCode="0">
                  <c:v>71340</c:v>
                </c:pt>
                <c:pt idx="19" formatCode="0">
                  <c:v>172000</c:v>
                </c:pt>
                <c:pt idx="20" formatCode="0">
                  <c:v>99330</c:v>
                </c:pt>
                <c:pt idx="21" formatCode="0">
                  <c:v>228100</c:v>
                </c:pt>
                <c:pt idx="22" formatCode="0">
                  <c:v>186200</c:v>
                </c:pt>
                <c:pt idx="23" formatCode="0">
                  <c:v>108600</c:v>
                </c:pt>
                <c:pt idx="24" formatCode="0">
                  <c:v>174500</c:v>
                </c:pt>
                <c:pt idx="25" formatCode="0">
                  <c:v>284200</c:v>
                </c:pt>
                <c:pt idx="26" formatCode="0">
                  <c:v>165100</c:v>
                </c:pt>
                <c:pt idx="27" formatCode="0">
                  <c:v>128900</c:v>
                </c:pt>
                <c:pt idx="28" formatCode="0">
                  <c:v>37030</c:v>
                </c:pt>
                <c:pt idx="29" formatCode="0">
                  <c:v>97950</c:v>
                </c:pt>
                <c:pt idx="30" formatCode="0">
                  <c:v>27960</c:v>
                </c:pt>
                <c:pt idx="31" formatCode="0">
                  <c:v>67540</c:v>
                </c:pt>
                <c:pt idx="32" formatCode="0">
                  <c:v>23710</c:v>
                </c:pt>
                <c:pt idx="33" formatCode="0">
                  <c:v>53330</c:v>
                </c:pt>
                <c:pt idx="34" formatCode="0">
                  <c:v>39600</c:v>
                </c:pt>
                <c:pt idx="35" formatCode="0">
                  <c:v>62390</c:v>
                </c:pt>
                <c:pt idx="36" formatCode="0">
                  <c:v>113500</c:v>
                </c:pt>
                <c:pt idx="37" formatCode="0">
                  <c:v>66410</c:v>
                </c:pt>
                <c:pt idx="38" formatCode="0">
                  <c:v>151400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69-4C10-ABC0-78ED2042553F}"/>
            </c:ext>
          </c:extLst>
        </c:ser>
        <c:ser>
          <c:idx val="3"/>
          <c:order val="1"/>
          <c:tx>
            <c:v>90%</c:v>
          </c:tx>
          <c:spPr>
            <a:ln w="12700">
              <a:solidFill>
                <a:srgbClr val="0000FF"/>
              </a:solidFill>
              <a:prstDash val="solid"/>
            </a:ln>
          </c:spPr>
          <c:marker>
            <c:symbol val="none"/>
          </c:marker>
          <c:xVal>
            <c:numRef>
              <c:f>'SR time'!$A$38:$A$78</c:f>
              <c:numCache>
                <c:formatCode>General</c:formatCode>
                <c:ptCount val="41"/>
                <c:pt idx="2">
                  <c:v>1967</c:v>
                </c:pt>
                <c:pt idx="3">
                  <c:v>1968</c:v>
                </c:pt>
                <c:pt idx="4">
                  <c:v>1969</c:v>
                </c:pt>
                <c:pt idx="5">
                  <c:v>1970</c:v>
                </c:pt>
                <c:pt idx="6">
                  <c:v>1971</c:v>
                </c:pt>
                <c:pt idx="7">
                  <c:v>1972</c:v>
                </c:pt>
                <c:pt idx="8">
                  <c:v>1973</c:v>
                </c:pt>
                <c:pt idx="9">
                  <c:v>1974</c:v>
                </c:pt>
                <c:pt idx="10">
                  <c:v>1975</c:v>
                </c:pt>
                <c:pt idx="11">
                  <c:v>1976</c:v>
                </c:pt>
                <c:pt idx="12">
                  <c:v>1977</c:v>
                </c:pt>
                <c:pt idx="13">
                  <c:v>1978</c:v>
                </c:pt>
                <c:pt idx="14">
                  <c:v>1979</c:v>
                </c:pt>
                <c:pt idx="15">
                  <c:v>1980</c:v>
                </c:pt>
                <c:pt idx="16">
                  <c:v>1981</c:v>
                </c:pt>
                <c:pt idx="17">
                  <c:v>1982</c:v>
                </c:pt>
                <c:pt idx="18">
                  <c:v>1983</c:v>
                </c:pt>
                <c:pt idx="19">
                  <c:v>1984</c:v>
                </c:pt>
                <c:pt idx="20">
                  <c:v>1985</c:v>
                </c:pt>
                <c:pt idx="21">
                  <c:v>1986</c:v>
                </c:pt>
                <c:pt idx="22">
                  <c:v>1987</c:v>
                </c:pt>
                <c:pt idx="23">
                  <c:v>1988</c:v>
                </c:pt>
                <c:pt idx="24">
                  <c:v>1989</c:v>
                </c:pt>
                <c:pt idx="25">
                  <c:v>1990</c:v>
                </c:pt>
                <c:pt idx="26">
                  <c:v>1991</c:v>
                </c:pt>
                <c:pt idx="27">
                  <c:v>1992</c:v>
                </c:pt>
                <c:pt idx="28">
                  <c:v>1993</c:v>
                </c:pt>
                <c:pt idx="29">
                  <c:v>1994</c:v>
                </c:pt>
                <c:pt idx="30">
                  <c:v>1995</c:v>
                </c:pt>
                <c:pt idx="31">
                  <c:v>1996</c:v>
                </c:pt>
                <c:pt idx="32">
                  <c:v>1997</c:v>
                </c:pt>
                <c:pt idx="33">
                  <c:v>1998</c:v>
                </c:pt>
                <c:pt idx="34">
                  <c:v>1999</c:v>
                </c:pt>
                <c:pt idx="35">
                  <c:v>2000</c:v>
                </c:pt>
                <c:pt idx="36">
                  <c:v>2001</c:v>
                </c:pt>
                <c:pt idx="37">
                  <c:v>2002</c:v>
                </c:pt>
                <c:pt idx="38">
                  <c:v>2003</c:v>
                </c:pt>
                <c:pt idx="39">
                  <c:v>2004</c:v>
                </c:pt>
                <c:pt idx="40">
                  <c:v>2005</c:v>
                </c:pt>
              </c:numCache>
            </c:numRef>
          </c:xVal>
          <c:yVal>
            <c:numRef>
              <c:f>'SR time'!$W$38:$W$78</c:f>
              <c:numCache>
                <c:formatCode>General</c:formatCode>
                <c:ptCount val="41"/>
                <c:pt idx="2" formatCode="0">
                  <c:v>360800</c:v>
                </c:pt>
                <c:pt idx="3" formatCode="0">
                  <c:v>213400</c:v>
                </c:pt>
                <c:pt idx="4" formatCode="0">
                  <c:v>276200</c:v>
                </c:pt>
                <c:pt idx="5" formatCode="0">
                  <c:v>508800</c:v>
                </c:pt>
                <c:pt idx="6" formatCode="0">
                  <c:v>600500</c:v>
                </c:pt>
                <c:pt idx="7" formatCode="0">
                  <c:v>299000</c:v>
                </c:pt>
                <c:pt idx="8" formatCode="0">
                  <c:v>274800</c:v>
                </c:pt>
                <c:pt idx="9" formatCode="0">
                  <c:v>256300</c:v>
                </c:pt>
                <c:pt idx="10" formatCode="0">
                  <c:v>253300</c:v>
                </c:pt>
                <c:pt idx="11" formatCode="0">
                  <c:v>324700</c:v>
                </c:pt>
                <c:pt idx="12" formatCode="0">
                  <c:v>248700</c:v>
                </c:pt>
                <c:pt idx="13" formatCode="0">
                  <c:v>297000</c:v>
                </c:pt>
                <c:pt idx="14" formatCode="0">
                  <c:v>118300</c:v>
                </c:pt>
                <c:pt idx="15" formatCode="0">
                  <c:v>142300</c:v>
                </c:pt>
                <c:pt idx="16" formatCode="0">
                  <c:v>215400</c:v>
                </c:pt>
                <c:pt idx="17" formatCode="0">
                  <c:v>197200</c:v>
                </c:pt>
                <c:pt idx="18" formatCode="0">
                  <c:v>67580</c:v>
                </c:pt>
                <c:pt idx="19" formatCode="0">
                  <c:v>159500</c:v>
                </c:pt>
                <c:pt idx="20" formatCode="0">
                  <c:v>89660</c:v>
                </c:pt>
                <c:pt idx="21" formatCode="0">
                  <c:v>206100</c:v>
                </c:pt>
                <c:pt idx="22" formatCode="0">
                  <c:v>170200</c:v>
                </c:pt>
                <c:pt idx="23" formatCode="0">
                  <c:v>94740</c:v>
                </c:pt>
                <c:pt idx="24" formatCode="0">
                  <c:v>153700</c:v>
                </c:pt>
                <c:pt idx="25" formatCode="0">
                  <c:v>276700</c:v>
                </c:pt>
                <c:pt idx="26" formatCode="0">
                  <c:v>159800</c:v>
                </c:pt>
                <c:pt idx="27" formatCode="0">
                  <c:v>125300</c:v>
                </c:pt>
                <c:pt idx="28" formatCode="0">
                  <c:v>35510</c:v>
                </c:pt>
                <c:pt idx="29" formatCode="0">
                  <c:v>95090</c:v>
                </c:pt>
                <c:pt idx="30" formatCode="0">
                  <c:v>27040</c:v>
                </c:pt>
                <c:pt idx="31" formatCode="0">
                  <c:v>61520</c:v>
                </c:pt>
                <c:pt idx="32" formatCode="0">
                  <c:v>21850</c:v>
                </c:pt>
                <c:pt idx="33" formatCode="0">
                  <c:v>51710</c:v>
                </c:pt>
                <c:pt idx="34" formatCode="0">
                  <c:v>38270</c:v>
                </c:pt>
                <c:pt idx="35" formatCode="0">
                  <c:v>60310</c:v>
                </c:pt>
                <c:pt idx="36" formatCode="0">
                  <c:v>110100</c:v>
                </c:pt>
                <c:pt idx="37" formatCode="0">
                  <c:v>63790</c:v>
                </c:pt>
                <c:pt idx="38" formatCode="0">
                  <c:v>132600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B69-4C10-ABC0-78ED2042553F}"/>
            </c:ext>
          </c:extLst>
        </c:ser>
        <c:ser>
          <c:idx val="0"/>
          <c:order val="2"/>
          <c:tx>
            <c:v>Median</c:v>
          </c:tx>
          <c:spPr>
            <a:ln w="12700">
              <a:solidFill>
                <a:srgbClr val="0000FF"/>
              </a:solidFill>
              <a:prstDash val="solid"/>
            </a:ln>
          </c:spPr>
          <c:marker>
            <c:symbol val="diamond"/>
            <c:size val="7"/>
            <c:spPr>
              <a:noFill/>
              <a:ln>
                <a:solidFill>
                  <a:srgbClr val="0000FF"/>
                </a:solidFill>
                <a:prstDash val="solid"/>
              </a:ln>
            </c:spPr>
          </c:marker>
          <c:xVal>
            <c:numRef>
              <c:f>'SR time'!$A$38:$A$78</c:f>
              <c:numCache>
                <c:formatCode>General</c:formatCode>
                <c:ptCount val="41"/>
                <c:pt idx="2">
                  <c:v>1967</c:v>
                </c:pt>
                <c:pt idx="3">
                  <c:v>1968</c:v>
                </c:pt>
                <c:pt idx="4">
                  <c:v>1969</c:v>
                </c:pt>
                <c:pt idx="5">
                  <c:v>1970</c:v>
                </c:pt>
                <c:pt idx="6">
                  <c:v>1971</c:v>
                </c:pt>
                <c:pt idx="7">
                  <c:v>1972</c:v>
                </c:pt>
                <c:pt idx="8">
                  <c:v>1973</c:v>
                </c:pt>
                <c:pt idx="9">
                  <c:v>1974</c:v>
                </c:pt>
                <c:pt idx="10">
                  <c:v>1975</c:v>
                </c:pt>
                <c:pt idx="11">
                  <c:v>1976</c:v>
                </c:pt>
                <c:pt idx="12">
                  <c:v>1977</c:v>
                </c:pt>
                <c:pt idx="13">
                  <c:v>1978</c:v>
                </c:pt>
                <c:pt idx="14">
                  <c:v>1979</c:v>
                </c:pt>
                <c:pt idx="15">
                  <c:v>1980</c:v>
                </c:pt>
                <c:pt idx="16">
                  <c:v>1981</c:v>
                </c:pt>
                <c:pt idx="17">
                  <c:v>1982</c:v>
                </c:pt>
                <c:pt idx="18">
                  <c:v>1983</c:v>
                </c:pt>
                <c:pt idx="19">
                  <c:v>1984</c:v>
                </c:pt>
                <c:pt idx="20">
                  <c:v>1985</c:v>
                </c:pt>
                <c:pt idx="21">
                  <c:v>1986</c:v>
                </c:pt>
                <c:pt idx="22">
                  <c:v>1987</c:v>
                </c:pt>
                <c:pt idx="23">
                  <c:v>1988</c:v>
                </c:pt>
                <c:pt idx="24">
                  <c:v>1989</c:v>
                </c:pt>
                <c:pt idx="25">
                  <c:v>1990</c:v>
                </c:pt>
                <c:pt idx="26">
                  <c:v>1991</c:v>
                </c:pt>
                <c:pt idx="27">
                  <c:v>1992</c:v>
                </c:pt>
                <c:pt idx="28">
                  <c:v>1993</c:v>
                </c:pt>
                <c:pt idx="29">
                  <c:v>1994</c:v>
                </c:pt>
                <c:pt idx="30">
                  <c:v>1995</c:v>
                </c:pt>
                <c:pt idx="31">
                  <c:v>1996</c:v>
                </c:pt>
                <c:pt idx="32">
                  <c:v>1997</c:v>
                </c:pt>
                <c:pt idx="33">
                  <c:v>1998</c:v>
                </c:pt>
                <c:pt idx="34">
                  <c:v>1999</c:v>
                </c:pt>
                <c:pt idx="35">
                  <c:v>2000</c:v>
                </c:pt>
                <c:pt idx="36">
                  <c:v>2001</c:v>
                </c:pt>
                <c:pt idx="37">
                  <c:v>2002</c:v>
                </c:pt>
                <c:pt idx="38">
                  <c:v>2003</c:v>
                </c:pt>
                <c:pt idx="39">
                  <c:v>2004</c:v>
                </c:pt>
                <c:pt idx="40">
                  <c:v>2005</c:v>
                </c:pt>
              </c:numCache>
            </c:numRef>
          </c:xVal>
          <c:yVal>
            <c:numRef>
              <c:f>'SR time'!$V$38:$V$78</c:f>
              <c:numCache>
                <c:formatCode>General</c:formatCode>
                <c:ptCount val="41"/>
                <c:pt idx="2" formatCode="0">
                  <c:v>55690</c:v>
                </c:pt>
                <c:pt idx="3" formatCode="0">
                  <c:v>90030</c:v>
                </c:pt>
                <c:pt idx="4" formatCode="0">
                  <c:v>91240</c:v>
                </c:pt>
                <c:pt idx="5" formatCode="0">
                  <c:v>166900</c:v>
                </c:pt>
                <c:pt idx="6" formatCode="0">
                  <c:v>326700</c:v>
                </c:pt>
                <c:pt idx="7" formatCode="0">
                  <c:v>139100</c:v>
                </c:pt>
                <c:pt idx="8" formatCode="0">
                  <c:v>145000</c:v>
                </c:pt>
                <c:pt idx="9" formatCode="0">
                  <c:v>134600</c:v>
                </c:pt>
                <c:pt idx="10" formatCode="0">
                  <c:v>124400</c:v>
                </c:pt>
                <c:pt idx="11" formatCode="0">
                  <c:v>181300</c:v>
                </c:pt>
                <c:pt idx="12" formatCode="0">
                  <c:v>165200</c:v>
                </c:pt>
                <c:pt idx="13" formatCode="0">
                  <c:v>235300</c:v>
                </c:pt>
                <c:pt idx="14" formatCode="0">
                  <c:v>87000</c:v>
                </c:pt>
                <c:pt idx="15" formatCode="0">
                  <c:v>105200</c:v>
                </c:pt>
                <c:pt idx="16" formatCode="0">
                  <c:v>152700</c:v>
                </c:pt>
                <c:pt idx="17" formatCode="0">
                  <c:v>155900</c:v>
                </c:pt>
                <c:pt idx="18" formatCode="0">
                  <c:v>49650</c:v>
                </c:pt>
                <c:pt idx="19" formatCode="0">
                  <c:v>111800</c:v>
                </c:pt>
                <c:pt idx="20" formatCode="0">
                  <c:v>49880</c:v>
                </c:pt>
                <c:pt idx="21" formatCode="0">
                  <c:v>122900</c:v>
                </c:pt>
                <c:pt idx="22" formatCode="0">
                  <c:v>106900</c:v>
                </c:pt>
                <c:pt idx="23" formatCode="0">
                  <c:v>51940</c:v>
                </c:pt>
                <c:pt idx="24" formatCode="0">
                  <c:v>100400</c:v>
                </c:pt>
                <c:pt idx="25" formatCode="0">
                  <c:v>240100</c:v>
                </c:pt>
                <c:pt idx="26" formatCode="0">
                  <c:v>134000</c:v>
                </c:pt>
                <c:pt idx="27" formatCode="0">
                  <c:v>107900</c:v>
                </c:pt>
                <c:pt idx="28" formatCode="0">
                  <c:v>28250</c:v>
                </c:pt>
                <c:pt idx="29" formatCode="0">
                  <c:v>82960</c:v>
                </c:pt>
                <c:pt idx="30" formatCode="0">
                  <c:v>22480</c:v>
                </c:pt>
                <c:pt idx="31" formatCode="0">
                  <c:v>39680</c:v>
                </c:pt>
                <c:pt idx="32" formatCode="0">
                  <c:v>14490</c:v>
                </c:pt>
                <c:pt idx="33" formatCode="0">
                  <c:v>44100</c:v>
                </c:pt>
                <c:pt idx="34" formatCode="0">
                  <c:v>31930</c:v>
                </c:pt>
                <c:pt idx="35" formatCode="0">
                  <c:v>50560</c:v>
                </c:pt>
                <c:pt idx="36" formatCode="0">
                  <c:v>94240</c:v>
                </c:pt>
                <c:pt idx="37" formatCode="0">
                  <c:v>51660</c:v>
                </c:pt>
                <c:pt idx="38" formatCode="0">
                  <c:v>78640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B69-4C10-ABC0-78ED2042553F}"/>
            </c:ext>
          </c:extLst>
        </c:ser>
        <c:ser>
          <c:idx val="1"/>
          <c:order val="3"/>
          <c:tx>
            <c:v>10%</c:v>
          </c:tx>
          <c:spPr>
            <a:ln w="3175">
              <a:solidFill>
                <a:srgbClr val="0000FF"/>
              </a:solidFill>
              <a:prstDash val="solid"/>
            </a:ln>
          </c:spPr>
          <c:marker>
            <c:symbol val="none"/>
          </c:marker>
          <c:xVal>
            <c:numRef>
              <c:f>'SR time'!$A$38:$A$78</c:f>
              <c:numCache>
                <c:formatCode>General</c:formatCode>
                <c:ptCount val="41"/>
                <c:pt idx="2">
                  <c:v>1967</c:v>
                </c:pt>
                <c:pt idx="3">
                  <c:v>1968</c:v>
                </c:pt>
                <c:pt idx="4">
                  <c:v>1969</c:v>
                </c:pt>
                <c:pt idx="5">
                  <c:v>1970</c:v>
                </c:pt>
                <c:pt idx="6">
                  <c:v>1971</c:v>
                </c:pt>
                <c:pt idx="7">
                  <c:v>1972</c:v>
                </c:pt>
                <c:pt idx="8">
                  <c:v>1973</c:v>
                </c:pt>
                <c:pt idx="9">
                  <c:v>1974</c:v>
                </c:pt>
                <c:pt idx="10">
                  <c:v>1975</c:v>
                </c:pt>
                <c:pt idx="11">
                  <c:v>1976</c:v>
                </c:pt>
                <c:pt idx="12">
                  <c:v>1977</c:v>
                </c:pt>
                <c:pt idx="13">
                  <c:v>1978</c:v>
                </c:pt>
                <c:pt idx="14">
                  <c:v>1979</c:v>
                </c:pt>
                <c:pt idx="15">
                  <c:v>1980</c:v>
                </c:pt>
                <c:pt idx="16">
                  <c:v>1981</c:v>
                </c:pt>
                <c:pt idx="17">
                  <c:v>1982</c:v>
                </c:pt>
                <c:pt idx="18">
                  <c:v>1983</c:v>
                </c:pt>
                <c:pt idx="19">
                  <c:v>1984</c:v>
                </c:pt>
                <c:pt idx="20">
                  <c:v>1985</c:v>
                </c:pt>
                <c:pt idx="21">
                  <c:v>1986</c:v>
                </c:pt>
                <c:pt idx="22">
                  <c:v>1987</c:v>
                </c:pt>
                <c:pt idx="23">
                  <c:v>1988</c:v>
                </c:pt>
                <c:pt idx="24">
                  <c:v>1989</c:v>
                </c:pt>
                <c:pt idx="25">
                  <c:v>1990</c:v>
                </c:pt>
                <c:pt idx="26">
                  <c:v>1991</c:v>
                </c:pt>
                <c:pt idx="27">
                  <c:v>1992</c:v>
                </c:pt>
                <c:pt idx="28">
                  <c:v>1993</c:v>
                </c:pt>
                <c:pt idx="29">
                  <c:v>1994</c:v>
                </c:pt>
                <c:pt idx="30">
                  <c:v>1995</c:v>
                </c:pt>
                <c:pt idx="31">
                  <c:v>1996</c:v>
                </c:pt>
                <c:pt idx="32">
                  <c:v>1997</c:v>
                </c:pt>
                <c:pt idx="33">
                  <c:v>1998</c:v>
                </c:pt>
                <c:pt idx="34">
                  <c:v>1999</c:v>
                </c:pt>
                <c:pt idx="35">
                  <c:v>2000</c:v>
                </c:pt>
                <c:pt idx="36">
                  <c:v>2001</c:v>
                </c:pt>
                <c:pt idx="37">
                  <c:v>2002</c:v>
                </c:pt>
                <c:pt idx="38">
                  <c:v>2003</c:v>
                </c:pt>
                <c:pt idx="39">
                  <c:v>2004</c:v>
                </c:pt>
                <c:pt idx="40">
                  <c:v>2005</c:v>
                </c:pt>
              </c:numCache>
            </c:numRef>
          </c:xVal>
          <c:yVal>
            <c:numRef>
              <c:f>'SR time'!$U$38:$U$78</c:f>
              <c:numCache>
                <c:formatCode>General</c:formatCode>
                <c:ptCount val="41"/>
                <c:pt idx="2" formatCode="0">
                  <c:v>224</c:v>
                </c:pt>
                <c:pt idx="3" formatCode="0">
                  <c:v>2122</c:v>
                </c:pt>
                <c:pt idx="4" formatCode="0">
                  <c:v>807.2</c:v>
                </c:pt>
                <c:pt idx="5" formatCode="0">
                  <c:v>2181</c:v>
                </c:pt>
                <c:pt idx="6" formatCode="0">
                  <c:v>8705</c:v>
                </c:pt>
                <c:pt idx="7" formatCode="0">
                  <c:v>43530</c:v>
                </c:pt>
                <c:pt idx="8" formatCode="0">
                  <c:v>58630</c:v>
                </c:pt>
                <c:pt idx="9" formatCode="0">
                  <c:v>54810</c:v>
                </c:pt>
                <c:pt idx="10" formatCode="0">
                  <c:v>39350</c:v>
                </c:pt>
                <c:pt idx="11" formatCode="0">
                  <c:v>80660</c:v>
                </c:pt>
                <c:pt idx="12" formatCode="0">
                  <c:v>87640</c:v>
                </c:pt>
                <c:pt idx="13" formatCode="0">
                  <c:v>185400</c:v>
                </c:pt>
                <c:pt idx="14" formatCode="0">
                  <c:v>63240</c:v>
                </c:pt>
                <c:pt idx="15" formatCode="0">
                  <c:v>78450</c:v>
                </c:pt>
                <c:pt idx="16" formatCode="0">
                  <c:v>109600</c:v>
                </c:pt>
                <c:pt idx="17" formatCode="0">
                  <c:v>122500</c:v>
                </c:pt>
                <c:pt idx="18" formatCode="0">
                  <c:v>35810</c:v>
                </c:pt>
                <c:pt idx="19" formatCode="0">
                  <c:v>81010</c:v>
                </c:pt>
                <c:pt idx="20" formatCode="0">
                  <c:v>28070</c:v>
                </c:pt>
                <c:pt idx="21" formatCode="0">
                  <c:v>75160</c:v>
                </c:pt>
                <c:pt idx="22" formatCode="0">
                  <c:v>68470</c:v>
                </c:pt>
                <c:pt idx="23" formatCode="0">
                  <c:v>29610</c:v>
                </c:pt>
                <c:pt idx="24" formatCode="0">
                  <c:v>71800</c:v>
                </c:pt>
                <c:pt idx="25" formatCode="0">
                  <c:v>207000</c:v>
                </c:pt>
                <c:pt idx="26" formatCode="0">
                  <c:v>111700</c:v>
                </c:pt>
                <c:pt idx="27" formatCode="0">
                  <c:v>92430</c:v>
                </c:pt>
                <c:pt idx="28" formatCode="0">
                  <c:v>22010</c:v>
                </c:pt>
                <c:pt idx="29" formatCode="0">
                  <c:v>72350</c:v>
                </c:pt>
                <c:pt idx="30" formatCode="0">
                  <c:v>18540</c:v>
                </c:pt>
                <c:pt idx="31" formatCode="0">
                  <c:v>27310</c:v>
                </c:pt>
                <c:pt idx="32" formatCode="0">
                  <c:v>9704</c:v>
                </c:pt>
                <c:pt idx="33" formatCode="0">
                  <c:v>37600</c:v>
                </c:pt>
                <c:pt idx="34" formatCode="0">
                  <c:v>26510</c:v>
                </c:pt>
                <c:pt idx="35" formatCode="0">
                  <c:v>42280</c:v>
                </c:pt>
                <c:pt idx="36" formatCode="0">
                  <c:v>80660</c:v>
                </c:pt>
                <c:pt idx="37" formatCode="0">
                  <c:v>41270</c:v>
                </c:pt>
                <c:pt idx="38" formatCode="0">
                  <c:v>55900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B69-4C10-ABC0-78ED2042553F}"/>
            </c:ext>
          </c:extLst>
        </c:ser>
        <c:ser>
          <c:idx val="2"/>
          <c:order val="4"/>
          <c:tx>
            <c:v>2.5%</c:v>
          </c:tx>
          <c:spPr>
            <a:ln w="3175">
              <a:solidFill>
                <a:srgbClr val="0000FF"/>
              </a:solidFill>
              <a:prstDash val="sysDash"/>
            </a:ln>
          </c:spPr>
          <c:marker>
            <c:symbol val="none"/>
          </c:marker>
          <c:xVal>
            <c:numRef>
              <c:f>'SR time'!$A$38:$A$78</c:f>
              <c:numCache>
                <c:formatCode>General</c:formatCode>
                <c:ptCount val="41"/>
                <c:pt idx="2">
                  <c:v>1967</c:v>
                </c:pt>
                <c:pt idx="3">
                  <c:v>1968</c:v>
                </c:pt>
                <c:pt idx="4">
                  <c:v>1969</c:v>
                </c:pt>
                <c:pt idx="5">
                  <c:v>1970</c:v>
                </c:pt>
                <c:pt idx="6">
                  <c:v>1971</c:v>
                </c:pt>
                <c:pt idx="7">
                  <c:v>1972</c:v>
                </c:pt>
                <c:pt idx="8">
                  <c:v>1973</c:v>
                </c:pt>
                <c:pt idx="9">
                  <c:v>1974</c:v>
                </c:pt>
                <c:pt idx="10">
                  <c:v>1975</c:v>
                </c:pt>
                <c:pt idx="11">
                  <c:v>1976</c:v>
                </c:pt>
                <c:pt idx="12">
                  <c:v>1977</c:v>
                </c:pt>
                <c:pt idx="13">
                  <c:v>1978</c:v>
                </c:pt>
                <c:pt idx="14">
                  <c:v>1979</c:v>
                </c:pt>
                <c:pt idx="15">
                  <c:v>1980</c:v>
                </c:pt>
                <c:pt idx="16">
                  <c:v>1981</c:v>
                </c:pt>
                <c:pt idx="17">
                  <c:v>1982</c:v>
                </c:pt>
                <c:pt idx="18">
                  <c:v>1983</c:v>
                </c:pt>
                <c:pt idx="19">
                  <c:v>1984</c:v>
                </c:pt>
                <c:pt idx="20">
                  <c:v>1985</c:v>
                </c:pt>
                <c:pt idx="21">
                  <c:v>1986</c:v>
                </c:pt>
                <c:pt idx="22">
                  <c:v>1987</c:v>
                </c:pt>
                <c:pt idx="23">
                  <c:v>1988</c:v>
                </c:pt>
                <c:pt idx="24">
                  <c:v>1989</c:v>
                </c:pt>
                <c:pt idx="25">
                  <c:v>1990</c:v>
                </c:pt>
                <c:pt idx="26">
                  <c:v>1991</c:v>
                </c:pt>
                <c:pt idx="27">
                  <c:v>1992</c:v>
                </c:pt>
                <c:pt idx="28">
                  <c:v>1993</c:v>
                </c:pt>
                <c:pt idx="29">
                  <c:v>1994</c:v>
                </c:pt>
                <c:pt idx="30">
                  <c:v>1995</c:v>
                </c:pt>
                <c:pt idx="31">
                  <c:v>1996</c:v>
                </c:pt>
                <c:pt idx="32">
                  <c:v>1997</c:v>
                </c:pt>
                <c:pt idx="33">
                  <c:v>1998</c:v>
                </c:pt>
                <c:pt idx="34">
                  <c:v>1999</c:v>
                </c:pt>
                <c:pt idx="35">
                  <c:v>2000</c:v>
                </c:pt>
                <c:pt idx="36">
                  <c:v>2001</c:v>
                </c:pt>
                <c:pt idx="37">
                  <c:v>2002</c:v>
                </c:pt>
                <c:pt idx="38">
                  <c:v>2003</c:v>
                </c:pt>
                <c:pt idx="39">
                  <c:v>2004</c:v>
                </c:pt>
                <c:pt idx="40">
                  <c:v>2005</c:v>
                </c:pt>
              </c:numCache>
            </c:numRef>
          </c:xVal>
          <c:yVal>
            <c:numRef>
              <c:f>'SR time'!$T$38:$T$78</c:f>
              <c:numCache>
                <c:formatCode>General</c:formatCode>
                <c:ptCount val="41"/>
                <c:pt idx="2" formatCode="0">
                  <c:v>35.67</c:v>
                </c:pt>
                <c:pt idx="3" formatCode="0">
                  <c:v>500.7</c:v>
                </c:pt>
                <c:pt idx="4" formatCode="0">
                  <c:v>109.4</c:v>
                </c:pt>
                <c:pt idx="5" formatCode="0">
                  <c:v>431.9</c:v>
                </c:pt>
                <c:pt idx="6" formatCode="0">
                  <c:v>1376</c:v>
                </c:pt>
                <c:pt idx="7" formatCode="0">
                  <c:v>32680</c:v>
                </c:pt>
                <c:pt idx="8" formatCode="0">
                  <c:v>46100</c:v>
                </c:pt>
                <c:pt idx="9" formatCode="0">
                  <c:v>43370</c:v>
                </c:pt>
                <c:pt idx="10" formatCode="0">
                  <c:v>27640</c:v>
                </c:pt>
                <c:pt idx="11" formatCode="0">
                  <c:v>65730</c:v>
                </c:pt>
                <c:pt idx="12" formatCode="0">
                  <c:v>76510</c:v>
                </c:pt>
                <c:pt idx="13" formatCode="0">
                  <c:v>177100</c:v>
                </c:pt>
                <c:pt idx="14" formatCode="0">
                  <c:v>59330</c:v>
                </c:pt>
                <c:pt idx="15" formatCode="0">
                  <c:v>74050</c:v>
                </c:pt>
                <c:pt idx="16" formatCode="0">
                  <c:v>103000</c:v>
                </c:pt>
                <c:pt idx="17" formatCode="0">
                  <c:v>117200</c:v>
                </c:pt>
                <c:pt idx="18" formatCode="0">
                  <c:v>33530</c:v>
                </c:pt>
                <c:pt idx="19" formatCode="0">
                  <c:v>76260</c:v>
                </c:pt>
                <c:pt idx="20" formatCode="0">
                  <c:v>25160</c:v>
                </c:pt>
                <c:pt idx="21" formatCode="0">
                  <c:v>67710</c:v>
                </c:pt>
                <c:pt idx="22" formatCode="0">
                  <c:v>62890</c:v>
                </c:pt>
                <c:pt idx="23" formatCode="0">
                  <c:v>26760</c:v>
                </c:pt>
                <c:pt idx="24" formatCode="0">
                  <c:v>67700</c:v>
                </c:pt>
                <c:pt idx="25" formatCode="0">
                  <c:v>200600</c:v>
                </c:pt>
                <c:pt idx="26" formatCode="0">
                  <c:v>107500</c:v>
                </c:pt>
                <c:pt idx="27" formatCode="0">
                  <c:v>89650</c:v>
                </c:pt>
                <c:pt idx="28" formatCode="0">
                  <c:v>20930</c:v>
                </c:pt>
                <c:pt idx="29" formatCode="0">
                  <c:v>70430</c:v>
                </c:pt>
                <c:pt idx="30" formatCode="0">
                  <c:v>17820</c:v>
                </c:pt>
                <c:pt idx="31" formatCode="0">
                  <c:v>25590</c:v>
                </c:pt>
                <c:pt idx="32" formatCode="0">
                  <c:v>8963</c:v>
                </c:pt>
                <c:pt idx="33" formatCode="0">
                  <c:v>36410</c:v>
                </c:pt>
                <c:pt idx="34" formatCode="0">
                  <c:v>25630</c:v>
                </c:pt>
                <c:pt idx="35" formatCode="0">
                  <c:v>40860</c:v>
                </c:pt>
                <c:pt idx="36" formatCode="0">
                  <c:v>78280</c:v>
                </c:pt>
                <c:pt idx="37" formatCode="0">
                  <c:v>39370</c:v>
                </c:pt>
                <c:pt idx="38" formatCode="0">
                  <c:v>53020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B69-4C10-ABC0-78ED2042553F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diamond"/>
            <c:size val="5"/>
            <c:spPr>
              <a:solidFill>
                <a:srgbClr val="FF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'SR time'!$A$38:$A$80</c:f>
              <c:numCache>
                <c:formatCode>General</c:formatCode>
                <c:ptCount val="43"/>
                <c:pt idx="2">
                  <c:v>1967</c:v>
                </c:pt>
                <c:pt idx="3">
                  <c:v>1968</c:v>
                </c:pt>
                <c:pt idx="4">
                  <c:v>1969</c:v>
                </c:pt>
                <c:pt idx="5">
                  <c:v>1970</c:v>
                </c:pt>
                <c:pt idx="6">
                  <c:v>1971</c:v>
                </c:pt>
                <c:pt idx="7">
                  <c:v>1972</c:v>
                </c:pt>
                <c:pt idx="8">
                  <c:v>1973</c:v>
                </c:pt>
                <c:pt idx="9">
                  <c:v>1974</c:v>
                </c:pt>
                <c:pt idx="10">
                  <c:v>1975</c:v>
                </c:pt>
                <c:pt idx="11">
                  <c:v>1976</c:v>
                </c:pt>
                <c:pt idx="12">
                  <c:v>1977</c:v>
                </c:pt>
                <c:pt idx="13">
                  <c:v>1978</c:v>
                </c:pt>
                <c:pt idx="14">
                  <c:v>1979</c:v>
                </c:pt>
                <c:pt idx="15">
                  <c:v>1980</c:v>
                </c:pt>
                <c:pt idx="16">
                  <c:v>1981</c:v>
                </c:pt>
                <c:pt idx="17">
                  <c:v>1982</c:v>
                </c:pt>
                <c:pt idx="18">
                  <c:v>1983</c:v>
                </c:pt>
                <c:pt idx="19">
                  <c:v>1984</c:v>
                </c:pt>
                <c:pt idx="20">
                  <c:v>1985</c:v>
                </c:pt>
                <c:pt idx="21">
                  <c:v>1986</c:v>
                </c:pt>
                <c:pt idx="22">
                  <c:v>1987</c:v>
                </c:pt>
                <c:pt idx="23">
                  <c:v>1988</c:v>
                </c:pt>
                <c:pt idx="24">
                  <c:v>1989</c:v>
                </c:pt>
                <c:pt idx="25">
                  <c:v>1990</c:v>
                </c:pt>
                <c:pt idx="26">
                  <c:v>1991</c:v>
                </c:pt>
                <c:pt idx="27">
                  <c:v>1992</c:v>
                </c:pt>
                <c:pt idx="28">
                  <c:v>1993</c:v>
                </c:pt>
                <c:pt idx="29">
                  <c:v>1994</c:v>
                </c:pt>
                <c:pt idx="30">
                  <c:v>1995</c:v>
                </c:pt>
                <c:pt idx="31">
                  <c:v>1996</c:v>
                </c:pt>
                <c:pt idx="32">
                  <c:v>1997</c:v>
                </c:pt>
                <c:pt idx="33">
                  <c:v>1998</c:v>
                </c:pt>
                <c:pt idx="34">
                  <c:v>1999</c:v>
                </c:pt>
                <c:pt idx="35">
                  <c:v>2000</c:v>
                </c:pt>
                <c:pt idx="36">
                  <c:v>2001</c:v>
                </c:pt>
                <c:pt idx="37">
                  <c:v>2002</c:v>
                </c:pt>
                <c:pt idx="38">
                  <c:v>2003</c:v>
                </c:pt>
                <c:pt idx="39">
                  <c:v>2004</c:v>
                </c:pt>
                <c:pt idx="40">
                  <c:v>2005</c:v>
                </c:pt>
                <c:pt idx="41">
                  <c:v>2006</c:v>
                </c:pt>
                <c:pt idx="42">
                  <c:v>2007</c:v>
                </c:pt>
              </c:numCache>
            </c:numRef>
          </c:xVal>
          <c:yVal>
            <c:numRef>
              <c:f>'SR time'!$O$38:$O$80</c:f>
              <c:numCache>
                <c:formatCode>General</c:formatCode>
                <c:ptCount val="43"/>
                <c:pt idx="7" formatCode="0">
                  <c:v>178525.24166701394</c:v>
                </c:pt>
                <c:pt idx="8" formatCode="0">
                  <c:v>151575.74257081869</c:v>
                </c:pt>
                <c:pt idx="9" formatCode="0">
                  <c:v>136776.2906220789</c:v>
                </c:pt>
                <c:pt idx="10" formatCode="0">
                  <c:v>146189.43457555978</c:v>
                </c:pt>
                <c:pt idx="11" formatCode="0">
                  <c:v>182170.00619923699</c:v>
                </c:pt>
                <c:pt idx="12" formatCode="0">
                  <c:v>166207.98156742848</c:v>
                </c:pt>
                <c:pt idx="13" formatCode="0">
                  <c:v>232194.43686882878</c:v>
                </c:pt>
                <c:pt idx="14" formatCode="0">
                  <c:v>95780.772828918387</c:v>
                </c:pt>
                <c:pt idx="15" formatCode="0">
                  <c:v>103590.57490331566</c:v>
                </c:pt>
                <c:pt idx="16" formatCode="0">
                  <c:v>170337.41693792271</c:v>
                </c:pt>
                <c:pt idx="17" formatCode="0">
                  <c:v>141730.9382067828</c:v>
                </c:pt>
                <c:pt idx="18" formatCode="0">
                  <c:v>51216.799455786248</c:v>
                </c:pt>
                <c:pt idx="19" formatCode="0">
                  <c:v>122045.21471922439</c:v>
                </c:pt>
                <c:pt idx="20" formatCode="0">
                  <c:v>51587.502910040996</c:v>
                </c:pt>
                <c:pt idx="21" formatCode="0">
                  <c:v>81092.549387271414</c:v>
                </c:pt>
                <c:pt idx="22" formatCode="0">
                  <c:v>96362.433407061922</c:v>
                </c:pt>
                <c:pt idx="23" formatCode="0">
                  <c:v>48882.115243967826</c:v>
                </c:pt>
                <c:pt idx="24" formatCode="0">
                  <c:v>101991.92123860589</c:v>
                </c:pt>
                <c:pt idx="25" formatCode="0">
                  <c:v>242902.23125893663</c:v>
                </c:pt>
                <c:pt idx="26" formatCode="0">
                  <c:v>130833.62860185458</c:v>
                </c:pt>
                <c:pt idx="27" formatCode="0">
                  <c:v>105799.97365355937</c:v>
                </c:pt>
                <c:pt idx="28" formatCode="0">
                  <c:v>30988.491553444015</c:v>
                </c:pt>
                <c:pt idx="29" formatCode="0">
                  <c:v>81167.177642846495</c:v>
                </c:pt>
                <c:pt idx="30" formatCode="0">
                  <c:v>22562.348952281707</c:v>
                </c:pt>
                <c:pt idx="31" formatCode="0">
                  <c:v>30017.412667055694</c:v>
                </c:pt>
                <c:pt idx="32" formatCode="0">
                  <c:v>10909.149811889694</c:v>
                </c:pt>
                <c:pt idx="33" formatCode="0">
                  <c:v>44232.773692184754</c:v>
                </c:pt>
                <c:pt idx="34" formatCode="0">
                  <c:v>30884.228229146716</c:v>
                </c:pt>
                <c:pt idx="35" formatCode="0">
                  <c:v>46359.927201476261</c:v>
                </c:pt>
                <c:pt idx="36" formatCode="0">
                  <c:v>106934.890745561</c:v>
                </c:pt>
                <c:pt idx="37" formatCode="0">
                  <c:v>48591.674105214304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B69-4C10-ABC0-78ED204255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77280"/>
        <c:axId val="71379968"/>
      </c:scatterChart>
      <c:valAx>
        <c:axId val="71377280"/>
        <c:scaling>
          <c:orientation val="minMax"/>
          <c:max val="2010"/>
          <c:min val="1965"/>
        </c:scaling>
        <c:delete val="0"/>
        <c:axPos val="b"/>
        <c:numFmt formatCode="General" sourceLinked="1"/>
        <c:majorTickMark val="out"/>
        <c:min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71379968"/>
        <c:crosses val="autoZero"/>
        <c:crossBetween val="midCat"/>
        <c:minorUnit val="1"/>
      </c:valAx>
      <c:valAx>
        <c:axId val="71379968"/>
        <c:scaling>
          <c:orientation val="minMax"/>
          <c:max val="600000"/>
        </c:scaling>
        <c:delete val="0"/>
        <c:axPos val="l"/>
        <c:title>
          <c:tx>
            <c:rich>
              <a:bodyPr/>
              <a:lstStyle/>
              <a:p>
                <a:pPr>
                  <a:defRPr sz="12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Recruitment R</a:t>
                </a:r>
              </a:p>
            </c:rich>
          </c:tx>
          <c:layout>
            <c:manualLayout>
              <c:xMode val="edge"/>
              <c:yMode val="edge"/>
              <c:x val="9.5603674540682641E-3"/>
              <c:y val="0.1852266762109282"/>
            </c:manualLayout>
          </c:layout>
          <c:overlay val="0"/>
          <c:spPr>
            <a:noFill/>
            <a:ln w="25400">
              <a:noFill/>
            </a:ln>
          </c:spPr>
        </c:title>
        <c:numFmt formatCode="#,##0" sourceLinked="0"/>
        <c:majorTickMark val="out"/>
        <c:min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71377280"/>
        <c:crosses val="autoZero"/>
        <c:crossBetween val="midCat"/>
        <c:majorUnit val="200000"/>
      </c:valAx>
      <c:spPr>
        <a:noFill/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0.52137</cdr:x>
      <cdr:y>0.76103</cdr:y>
    </cdr:from>
    <cdr:to>
      <cdr:x>0.63899</cdr:x>
      <cdr:y>0.84636</cdr:y>
    </cdr:to>
    <cdr:sp macro="" textlink="">
      <cdr:nvSpPr>
        <cdr:cNvPr id="2" name="TextBox 14">
          <a:extLst xmlns:a="http://schemas.openxmlformats.org/drawingml/2006/main">
            <a:ext uri="{FF2B5EF4-FFF2-40B4-BE49-F238E27FC236}">
              <a16:creationId xmlns:a16="http://schemas.microsoft.com/office/drawing/2014/main" id="{08822050-04E2-4F23-A429-5E64B0B4AF2E}"/>
            </a:ext>
          </a:extLst>
        </cdr:cNvPr>
        <cdr:cNvSpPr txBox="1"/>
      </cdr:nvSpPr>
      <cdr:spPr>
        <a:xfrm xmlns:a="http://schemas.openxmlformats.org/drawingml/2006/main">
          <a:off x="4648200" y="4117331"/>
          <a:ext cx="1048685" cy="46166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algn="l" rtl="0" fontAlgn="base">
            <a:spcBef>
              <a:spcPct val="0"/>
            </a:spcBef>
            <a:spcAft>
              <a:spcPct val="0"/>
            </a:spcAft>
            <a:defRPr sz="24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sz="24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sz="24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sz="24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sz="24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sz="24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sz="24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sz="24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sz="24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/>
            <a:t>     S   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FA944B8-2EB4-4A26-84F6-AF34D3D1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6426"/>
            <a:ext cx="514096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8DFD301-2B9E-4190-A1DB-5D86AAF10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A56BCCA-5EC5-42EA-B6B5-6011DF7469B4}" type="slidenum">
              <a:rPr lang="en-US" sz="1200"/>
              <a:pPr algn="r"/>
              <a:t>1</a:t>
            </a:fld>
            <a:endParaRPr lang="en-US" sz="1200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So without getting into Ricker vs. BH vs. other models, we’ve seen some reasons Ricker S-R may be a useful tool.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EE20F2-8A32-4D8D-A61C-D170A1410E7E}" type="slidenum">
              <a:rPr lang="en-US" sz="1200"/>
              <a:pPr algn="r"/>
              <a:t>10</a:t>
            </a:fld>
            <a:endParaRPr lang="en-US" sz="120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Effect of changing </a:t>
            </a:r>
            <a:r>
              <a:rPr lang="en-US" b="1" dirty="0"/>
              <a:t>slope</a:t>
            </a:r>
            <a:r>
              <a:rPr lang="en-US" dirty="0"/>
              <a:t> term (beta)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/>
              <a:t>Notice all R vs S curves have same trajectory at origin – why? (same alpha)</a:t>
            </a:r>
          </a:p>
          <a:p>
            <a:pPr eaLnBrk="1" hangingPunct="1"/>
            <a:r>
              <a:rPr lang="en-US" b="1" dirty="0"/>
              <a:t>Also notice all R vs S curves have similar “shape” – think of beta as what scales the curve up or down (inflates/deflates?)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/>
              <a:t>large beta</a:t>
            </a:r>
            <a:r>
              <a:rPr lang="en-US" dirty="0"/>
              <a:t>, R/S falls off quickly, reaches equilibrium at small population sizes</a:t>
            </a:r>
          </a:p>
          <a:p>
            <a:pPr eaLnBrk="1" hangingPunct="1"/>
            <a:r>
              <a:rPr lang="en-US" b="1" dirty="0"/>
              <a:t>small beta</a:t>
            </a:r>
            <a:r>
              <a:rPr lang="en-US" dirty="0"/>
              <a:t>, R/S falls off more slowly, R peaks at higher S, equilibrium is larger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if </a:t>
            </a:r>
            <a:r>
              <a:rPr lang="en-US" b="1" dirty="0"/>
              <a:t>alpha</a:t>
            </a:r>
            <a:r>
              <a:rPr lang="en-US" dirty="0"/>
              <a:t> determines </a:t>
            </a:r>
            <a:r>
              <a:rPr lang="en-US" b="1" dirty="0"/>
              <a:t>shape</a:t>
            </a:r>
            <a:r>
              <a:rPr lang="en-US" dirty="0"/>
              <a:t> of the curve and the </a:t>
            </a:r>
            <a:r>
              <a:rPr lang="en-US" b="1" dirty="0"/>
              <a:t>productivity</a:t>
            </a:r>
            <a:r>
              <a:rPr lang="en-US" dirty="0"/>
              <a:t>, </a:t>
            </a:r>
          </a:p>
          <a:p>
            <a:pPr eaLnBrk="1" hangingPunct="1"/>
            <a:r>
              <a:rPr lang="en-US" b="1" dirty="0"/>
              <a:t>beta</a:t>
            </a:r>
            <a:r>
              <a:rPr lang="en-US" dirty="0"/>
              <a:t> determines the </a:t>
            </a:r>
            <a:r>
              <a:rPr lang="en-US" b="1" dirty="0"/>
              <a:t>size</a:t>
            </a:r>
            <a:r>
              <a:rPr lang="en-US" dirty="0"/>
              <a:t> of the curve and the </a:t>
            </a:r>
            <a:r>
              <a:rPr lang="en-US" b="1" dirty="0"/>
              <a:t>size</a:t>
            </a:r>
            <a:r>
              <a:rPr lang="en-US" dirty="0"/>
              <a:t> of the population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364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222021D-5D59-49E7-9826-728A05BEADFE}" type="slidenum">
              <a:rPr lang="en-US" sz="1200"/>
              <a:pPr algn="r"/>
              <a:t>100</a:t>
            </a:fld>
            <a:endParaRPr lang="en-US" sz="1200"/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It turns out that Serial Correlation </a:t>
            </a:r>
            <a:r>
              <a:rPr lang="en-US" sz="1400" dirty="0"/>
              <a:t>is</a:t>
            </a:r>
            <a:r>
              <a:rPr lang="en-US" sz="1400" b="1" dirty="0"/>
              <a:t> easy to model also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Remember: if you can express the model, you can fit the model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16508D0-C0AA-43BB-859B-2CB496636DEF}" type="slidenum">
              <a:rPr lang="en-US" sz="1200"/>
              <a:pPr algn="r"/>
              <a:t>101</a:t>
            </a:fld>
            <a:endParaRPr lang="en-US" sz="1200"/>
          </a:p>
        </p:txBody>
      </p:sp>
      <p:sp>
        <p:nvSpPr>
          <p:cNvPr id="373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73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Here’s a new flowchart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b="1" dirty="0"/>
              <a:t>You’ll notice two new parameters </a:t>
            </a:r>
            <a:r>
              <a:rPr lang="en-US" sz="1400" dirty="0"/>
              <a:t>for AR coefficient </a:t>
            </a:r>
            <a:r>
              <a:rPr lang="en-US" sz="1400" b="1" dirty="0"/>
              <a:t>phi</a:t>
            </a:r>
            <a:r>
              <a:rPr lang="en-US" sz="1400" dirty="0"/>
              <a:t> and the </a:t>
            </a:r>
            <a:r>
              <a:rPr lang="en-US" sz="1400" b="1" dirty="0"/>
              <a:t>first residual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Starts to feel like statistical </a:t>
            </a:r>
            <a:r>
              <a:rPr lang="en-US" sz="1400" b="1" dirty="0" err="1"/>
              <a:t>tinkertoys</a:t>
            </a:r>
            <a:r>
              <a:rPr lang="en-US" sz="1400" b="1" dirty="0"/>
              <a:t> – whatever is appropriate to add, you can add!</a:t>
            </a:r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thing I appreciate about State-Space models is they “tell the story” of the process and the resulting data</a:t>
            </a:r>
          </a:p>
          <a:p>
            <a:endParaRPr lang="en-US" dirty="0"/>
          </a:p>
          <a:p>
            <a:r>
              <a:rPr lang="en-US" dirty="0"/>
              <a:t>Here’s a fairly complex example where the model had a lot of pieces!</a:t>
            </a:r>
          </a:p>
          <a:p>
            <a:endParaRPr lang="en-US" dirty="0"/>
          </a:p>
          <a:p>
            <a:r>
              <a:rPr lang="en-US" dirty="0"/>
              <a:t>First, notice that we had multiple indicators of run size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at different points of the river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with measurement error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all with different degrees of measurement error!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DFD301-2B9E-4190-A1DB-5D86AAF10FC3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582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Plus we allowed for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Serial autocorrelation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Missing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Trending age at maturity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Changes in regulations that changed the reliability of our data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big take-home for this whole section on model-building:</a:t>
            </a:r>
          </a:p>
          <a:p>
            <a:pPr marL="0" indent="0">
              <a:buFontTx/>
              <a:buNone/>
            </a:pPr>
            <a:r>
              <a:rPr lang="en-US" b="1" dirty="0"/>
              <a:t>The more closely your statistical model reflects the real process, the better your inferences will 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DFD301-2B9E-4190-A1DB-5D86AAF10FC3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493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7F79004-76AF-4690-AFE5-C9E8A11FF5D2}" type="slidenum">
              <a:rPr lang="en-US" sz="1200"/>
              <a:pPr algn="r"/>
              <a:t>104</a:t>
            </a:fld>
            <a:endParaRPr lang="en-US" sz="1200"/>
          </a:p>
        </p:txBody>
      </p:sp>
      <p:sp>
        <p:nvSpPr>
          <p:cNvPr id="379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79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Remember priors?</a:t>
            </a:r>
          </a:p>
          <a:p>
            <a:pPr eaLnBrk="1" hangingPunct="1"/>
            <a:r>
              <a:rPr lang="en-US" sz="1400" b="1" dirty="0"/>
              <a:t>Another nice thing about using a Bayesian framework is we can add information to the priors if we want!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Until now, we’ve been using flat, uniform priors, but we certainly don’t have to if we have better information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Note: are these priors really non-informative?  Could make a case that we’re already adding information by placing bounds on them</a:t>
            </a:r>
          </a:p>
          <a:p>
            <a:pPr eaLnBrk="1" hangingPunct="1"/>
            <a:endParaRPr lang="en-US" sz="1400" b="1"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0407D6C-E4FB-4182-B47E-10B167387411}" type="slidenum">
              <a:rPr lang="en-US" sz="1200"/>
              <a:pPr algn="r"/>
              <a:t>105</a:t>
            </a:fld>
            <a:endParaRPr lang="en-US" sz="1200"/>
          </a:p>
        </p:txBody>
      </p:sp>
      <p:sp>
        <p:nvSpPr>
          <p:cNvPr id="380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80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As an example, we could totally use a flat prior for productivity, in which case the posterior would match the likelihood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Which makes sense, right?</a:t>
            </a:r>
          </a:p>
          <a:p>
            <a:pPr eaLnBrk="1" hangingPunct="1"/>
            <a:r>
              <a:rPr lang="en-US" sz="1400" b="1" dirty="0"/>
              <a:t>Posterior = Likelihood X Prior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Or, if we don’t have existing information, then our updated information is just the information in the data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[click]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But (and I’m talking to a room full of biologists) what do we really think about a log alpha of 8 or 10?  </a:t>
            </a:r>
          </a:p>
          <a:p>
            <a:pPr eaLnBrk="1" hangingPunct="1"/>
            <a:r>
              <a:rPr lang="en-US" sz="1400" b="1" dirty="0"/>
              <a:t>Something like 1 or 2 is much more likely, right?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dirty="0"/>
              <a:t>Let’s say we have the information that </a:t>
            </a:r>
            <a:r>
              <a:rPr lang="en-US" sz="1400" b="1" dirty="0"/>
              <a:t>other sockeye stocks</a:t>
            </a:r>
            <a:r>
              <a:rPr lang="en-US" sz="1400" dirty="0"/>
              <a:t> like Egegik have </a:t>
            </a:r>
            <a:r>
              <a:rPr lang="en-US" sz="1400" dirty="0" err="1"/>
              <a:t>lnalpha</a:t>
            </a:r>
            <a:r>
              <a:rPr lang="en-US" sz="1400" dirty="0"/>
              <a:t> that are </a:t>
            </a:r>
            <a:r>
              <a:rPr lang="en-US" sz="1400" b="1" dirty="0"/>
              <a:t>centered around 1.4</a:t>
            </a:r>
            <a:r>
              <a:rPr lang="en-US" sz="1400" dirty="0"/>
              <a:t> with a SD of 0.35</a:t>
            </a:r>
          </a:p>
          <a:p>
            <a:pPr eaLnBrk="1" hangingPunct="1"/>
            <a:r>
              <a:rPr lang="en-US" sz="1400" dirty="0"/>
              <a:t>We can incorporate that if we want!</a:t>
            </a:r>
          </a:p>
          <a:p>
            <a:pPr eaLnBrk="1" hangingPunct="1"/>
            <a:r>
              <a:rPr lang="en-US" sz="1400" dirty="0"/>
              <a:t>Notice the posterior gets much narrower, and “splits the difference” between the likelihood and the prior</a:t>
            </a: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C0F84A1-B772-4C7A-9FD7-AE099D03A875}" type="slidenum">
              <a:rPr lang="en-US" sz="1200"/>
              <a:pPr algn="r"/>
              <a:t>106</a:t>
            </a:fld>
            <a:endParaRPr lang="en-US" sz="1200"/>
          </a:p>
        </p:txBody>
      </p:sp>
      <p:sp>
        <p:nvSpPr>
          <p:cNvPr id="381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81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Another tool afforded by Bayesian methods is hierarchical modeling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if we were to assume a collection similar stocks will have similar productivity, can model the whole collection according to some underlying distribution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In this case, let’s say we expect Bristol Bay sockeye stocks to be similar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With some overall mean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And with some variance </a:t>
            </a:r>
            <a:r>
              <a:rPr lang="en-US" b="1" dirty="0"/>
              <a:t>between</a:t>
            </a:r>
            <a:r>
              <a:rPr lang="en-US" b="0" dirty="0"/>
              <a:t> them</a:t>
            </a:r>
          </a:p>
          <a:p>
            <a:pPr marL="171450" indent="-171450" eaLnBrk="1" hangingPunct="1">
              <a:buFontTx/>
              <a:buChar char="-"/>
            </a:pPr>
            <a:endParaRPr lang="en-US" b="0" dirty="0"/>
          </a:p>
          <a:p>
            <a:pPr marL="0" indent="0" eaLnBrk="1" hangingPunct="1">
              <a:buFontTx/>
              <a:buNone/>
            </a:pPr>
            <a:r>
              <a:rPr lang="en-US" b="0" dirty="0"/>
              <a:t>This allows </a:t>
            </a:r>
          </a:p>
          <a:p>
            <a:pPr marL="171450" indent="-171450" eaLnBrk="1" hangingPunct="1">
              <a:buFontTx/>
              <a:buChar char="-"/>
            </a:pPr>
            <a:r>
              <a:rPr lang="en-US" b="0" dirty="0"/>
              <a:t>each stock to “borrow” information from others as needed</a:t>
            </a:r>
          </a:p>
          <a:p>
            <a:pPr marL="171450" indent="-171450" eaLnBrk="1" hangingPunct="1">
              <a:buFontTx/>
              <a:buChar char="-"/>
            </a:pPr>
            <a:r>
              <a:rPr lang="en-US" b="0" dirty="0"/>
              <a:t>Stocks with more data / better data will be leaned on more heavily</a:t>
            </a:r>
          </a:p>
          <a:p>
            <a:pPr marL="171450" indent="-171450" eaLnBrk="1" hangingPunct="1">
              <a:buFontTx/>
              <a:buChar char="-"/>
            </a:pPr>
            <a:r>
              <a:rPr lang="en-US" b="0" dirty="0"/>
              <a:t>We also get to model variability between stocks for free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273E06C-8F7D-4A03-8961-ED7E4A963D70}" type="slidenum">
              <a:rPr lang="en-US" sz="1200"/>
              <a:pPr algn="r"/>
              <a:t>107</a:t>
            </a:fld>
            <a:endParaRPr lang="en-US" sz="1200"/>
          </a:p>
        </p:txBody>
      </p:sp>
      <p:sp>
        <p:nvSpPr>
          <p:cNvPr id="382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82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So to summarize: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7"/>
          <p:cNvSpPr txBox="1">
            <a:spLocks noGrp="1" noChangeArrowheads="1"/>
          </p:cNvSpPr>
          <p:nvPr/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CB8661F-68F4-4AAE-8A97-975E31B5EDD0}" type="slidenum">
              <a:rPr lang="en-US" sz="1200"/>
              <a:pPr algn="r"/>
              <a:t>108</a:t>
            </a:fld>
            <a:endParaRPr lang="en-US" sz="1200"/>
          </a:p>
        </p:txBody>
      </p:sp>
      <p:sp>
        <p:nvSpPr>
          <p:cNvPr id="384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3738"/>
            <a:ext cx="4648200" cy="3486150"/>
          </a:xfrm>
          <a:ln/>
        </p:spPr>
      </p:sp>
      <p:sp>
        <p:nvSpPr>
          <p:cNvPr id="384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6425"/>
            <a:ext cx="502920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And here’s some reading we </a:t>
            </a:r>
            <a:r>
              <a:rPr lang="en-US"/>
              <a:t>might suggest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9DD26D9-57DE-476C-A5D3-D0832C632E86}" type="slidenum">
              <a:rPr lang="en-US" sz="1200"/>
              <a:pPr algn="r"/>
              <a:t>11</a:t>
            </a:fld>
            <a:endParaRPr lang="en-US" sz="1200"/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alpha and beta</a:t>
            </a:r>
            <a:r>
              <a:rPr lang="en-US" sz="1400" dirty="0"/>
              <a:t> </a:t>
            </a:r>
            <a:r>
              <a:rPr lang="en-US" sz="1400" b="1" dirty="0"/>
              <a:t>define curve</a:t>
            </a:r>
            <a:r>
              <a:rPr lang="en-US" sz="1400" dirty="0"/>
              <a:t>, but generally surplus production is where the rubber meets the road for us</a:t>
            </a:r>
          </a:p>
          <a:p>
            <a:pPr eaLnBrk="1" hangingPunct="1"/>
            <a:r>
              <a:rPr lang="en-US" sz="1400" b="1" dirty="0"/>
              <a:t>  -MSY- Maximum Sustained Yield (max surplus production, above </a:t>
            </a:r>
            <a:r>
              <a:rPr lang="en-US" sz="1400" b="1" dirty="0" err="1"/>
              <a:t>repl</a:t>
            </a:r>
            <a:r>
              <a:rPr lang="en-US" sz="1400" b="1" dirty="0"/>
              <a:t> line)  </a:t>
            </a:r>
            <a:r>
              <a:rPr lang="en-US" sz="1400" dirty="0"/>
              <a:t>and (even more important)</a:t>
            </a:r>
          </a:p>
          <a:p>
            <a:pPr eaLnBrk="1" hangingPunct="1"/>
            <a:r>
              <a:rPr lang="en-US" sz="1400" b="1" dirty="0"/>
              <a:t>  -</a:t>
            </a:r>
            <a:r>
              <a:rPr lang="en-US" sz="1400" b="1" dirty="0" err="1"/>
              <a:t>S.msy</a:t>
            </a:r>
            <a:r>
              <a:rPr lang="en-US" sz="1400" b="1" dirty="0"/>
              <a:t>-  </a:t>
            </a:r>
            <a:r>
              <a:rPr lang="en-US" sz="1400" dirty="0"/>
              <a:t>value of</a:t>
            </a:r>
            <a:r>
              <a:rPr lang="en-US" sz="1400" b="1" dirty="0"/>
              <a:t> S that results in MSY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Remember: surplus production (above </a:t>
            </a:r>
            <a:r>
              <a:rPr lang="en-US" sz="1400" b="1" dirty="0" err="1"/>
              <a:t>repl</a:t>
            </a:r>
            <a:r>
              <a:rPr lang="en-US" sz="1400" b="1" dirty="0"/>
              <a:t> line) = “extra” R you get back, for S that were put in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Things to notice:</a:t>
            </a:r>
          </a:p>
          <a:p>
            <a:pPr eaLnBrk="1" hangingPunct="1"/>
            <a:r>
              <a:rPr lang="en-US" sz="1400" dirty="0"/>
              <a:t>  -Ricker: </a:t>
            </a:r>
            <a:r>
              <a:rPr lang="en-US" sz="1400" b="1" dirty="0"/>
              <a:t>&lt;</a:t>
            </a:r>
            <a:r>
              <a:rPr lang="en-US" sz="1400" dirty="0"/>
              <a:t> </a:t>
            </a:r>
            <a:r>
              <a:rPr lang="en-US" sz="1400" b="1" dirty="0"/>
              <a:t>halfway between 0 and Seq (equilibrium)</a:t>
            </a:r>
          </a:p>
          <a:p>
            <a:pPr eaLnBrk="1" hangingPunct="1"/>
            <a:r>
              <a:rPr lang="en-US" sz="1400" b="1" dirty="0"/>
              <a:t>  -we can convince ourselves that </a:t>
            </a:r>
            <a:r>
              <a:rPr lang="en-US" sz="1400" b="1" dirty="0" err="1"/>
              <a:t>S.msy</a:t>
            </a:r>
            <a:r>
              <a:rPr lang="en-US" sz="1400" b="1" dirty="0"/>
              <a:t> more sensitive to beta than alpha</a:t>
            </a:r>
          </a:p>
          <a:p>
            <a:pPr eaLnBrk="1" hangingPunct="1"/>
            <a:r>
              <a:rPr lang="en-US" sz="1400" b="1" dirty="0"/>
              <a:t>  -Yield flat near </a:t>
            </a:r>
            <a:r>
              <a:rPr lang="en-US" sz="1400" b="1" dirty="0" err="1"/>
              <a:t>Smsy</a:t>
            </a:r>
            <a:r>
              <a:rPr lang="en-US" sz="1400" b="1" dirty="0"/>
              <a:t>, that is c</a:t>
            </a:r>
            <a:r>
              <a:rPr lang="en-US" sz="1400" dirty="0"/>
              <a:t>an move away and still get high yields</a:t>
            </a:r>
          </a:p>
          <a:p>
            <a:pPr eaLnBrk="1" hangingPunct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6314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D18C756-99DF-4361-8950-8BA89F9E60DA}" type="slidenum">
              <a:rPr lang="en-US" sz="1200"/>
              <a:pPr algn="r"/>
              <a:t>12</a:t>
            </a:fld>
            <a:endParaRPr lang="en-US" sz="1200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Now, fans of calculus will note that since Ricker relationship is a mathematically defined curve, it should be possible to derive reference points by smacking it over the head with some math.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(that is, mathematically determine locations &amp; magnitudes of features of the curve)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/>
              <a:t>This would be true if alpha and beta were known without error.</a:t>
            </a:r>
          </a:p>
        </p:txBody>
      </p:sp>
    </p:spTree>
    <p:extLst>
      <p:ext uri="{BB962C8B-B14F-4D97-AF65-F5344CB8AC3E}">
        <p14:creationId xmlns:p14="http://schemas.microsoft.com/office/powerpoint/2010/main" val="3412035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A31F0A1-71AD-4EDC-A7B9-D2412F004120}" type="slidenum">
              <a:rPr lang="en-US" sz="1200"/>
              <a:pPr algn="r"/>
              <a:t>13</a:t>
            </a:fld>
            <a:endParaRPr lang="en-US" sz="1200"/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b="0" i="0" u="none" dirty="0"/>
              <a:t>But we live in the real world, and have to estimate alpha and beta first. (That’s why we need data!)</a:t>
            </a:r>
          </a:p>
          <a:p>
            <a:pPr eaLnBrk="1" hangingPunct="1"/>
            <a:endParaRPr lang="en-US" b="0" i="0" u="none" dirty="0"/>
          </a:p>
          <a:p>
            <a:pPr eaLnBrk="1" hangingPunct="1"/>
            <a:r>
              <a:rPr lang="en-US" b="0" i="0" u="none" dirty="0"/>
              <a:t>And it turns out (as we saw before) that using the ln(R/S) parameterization means we can use regression-type methods:</a:t>
            </a:r>
          </a:p>
          <a:p>
            <a:pPr eaLnBrk="1" hangingPunct="1"/>
            <a:r>
              <a:rPr lang="en-US" b="0" i="0" u="none" dirty="0"/>
              <a:t>ln(R/S) = response variable </a:t>
            </a:r>
          </a:p>
          <a:p>
            <a:pPr eaLnBrk="1" hangingPunct="1"/>
            <a:r>
              <a:rPr lang="en-US" b="0" i="0" u="none" dirty="0"/>
              <a:t>S = predictor variable</a:t>
            </a:r>
          </a:p>
          <a:p>
            <a:pPr eaLnBrk="1" hangingPunct="1"/>
            <a:r>
              <a:rPr lang="en-US" b="0" i="0" u="none" dirty="0"/>
              <a:t>log alpha = intercept</a:t>
            </a:r>
          </a:p>
          <a:p>
            <a:pPr eaLnBrk="1" hangingPunct="1"/>
            <a:r>
              <a:rPr lang="en-US" b="0" i="0" u="none" dirty="0"/>
              <a:t>negative beta = slope</a:t>
            </a:r>
          </a:p>
          <a:p>
            <a:pPr eaLnBrk="1" hangingPunct="1"/>
            <a:r>
              <a:rPr lang="en-US" b="0" i="0" u="none" dirty="0"/>
              <a:t>and process error (additive on the log scale)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D18C756-99DF-4361-8950-8BA89F9E60DA}" type="slidenum">
              <a:rPr lang="en-US" sz="1200"/>
              <a:pPr algn="r"/>
              <a:t>14</a:t>
            </a:fld>
            <a:endParaRPr lang="en-US" sz="1200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And it’s worth talking a little about process error.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If we knew S &amp; R without error and data </a:t>
            </a:r>
            <a:r>
              <a:rPr lang="en-US" i="1" dirty="0"/>
              <a:t>didn’t </a:t>
            </a:r>
            <a:r>
              <a:rPr lang="en-US" i="0" dirty="0"/>
              <a:t>fall perfectly on the curve, is there something wrong with our data?</a:t>
            </a:r>
          </a:p>
          <a:p>
            <a:pPr eaLnBrk="1" hangingPunct="1"/>
            <a:endParaRPr lang="en-US" i="0" dirty="0"/>
          </a:p>
          <a:p>
            <a:pPr eaLnBrk="1" hangingPunct="1"/>
            <a:r>
              <a:rPr lang="en-US" i="0" dirty="0"/>
              <a:t>No, process error is different from measurement error</a:t>
            </a:r>
          </a:p>
          <a:p>
            <a:pPr marL="0" indent="0" eaLnBrk="1" hangingPunct="1">
              <a:buFontTx/>
              <a:buNone/>
            </a:pPr>
            <a:r>
              <a:rPr lang="en-US" b="1" i="0" dirty="0"/>
              <a:t>Deviations from deterministic relationship</a:t>
            </a:r>
          </a:p>
          <a:p>
            <a:pPr marL="171450" indent="-171450" eaLnBrk="1" hangingPunct="1">
              <a:buFontTx/>
              <a:buChar char="-"/>
            </a:pPr>
            <a:r>
              <a:rPr lang="en-US" i="0" dirty="0"/>
              <a:t>think of it as why “this year” is different from the others (Big chum run, cooler ocean temp, lots of bugs…)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751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D18C756-99DF-4361-8950-8BA89F9E60DA}" type="slidenum">
              <a:rPr lang="en-US" sz="1200"/>
              <a:pPr algn="r"/>
              <a:t>15</a:t>
            </a:fld>
            <a:endParaRPr lang="en-US" sz="1200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So, we can estimate alpha and beta using regression, but need to express our uncertainty in estimation.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One technique that gets used for that is </a:t>
            </a:r>
            <a:r>
              <a:rPr lang="en-US" b="1" dirty="0"/>
              <a:t>bootstrapping regression residuals.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/>
              <a:t>And by “regression residuals </a:t>
            </a:r>
            <a:r>
              <a:rPr lang="en-US" b="1" dirty="0" err="1"/>
              <a:t>residuals</a:t>
            </a:r>
            <a:r>
              <a:rPr lang="en-US" b="1" dirty="0"/>
              <a:t>”, what we’re talking about is the differences between actual data and model fit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/>
              <a:t>In this figure, the regression line represents the model fit, </a:t>
            </a:r>
          </a:p>
          <a:p>
            <a:pPr eaLnBrk="1" hangingPunct="1"/>
            <a:r>
              <a:rPr lang="en-US" b="1" dirty="0"/>
              <a:t>And the residuals are the vertical rainbow-colored lines (different colors to keep track of them) - and remember, we’re working on the ln(R/S) scale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0" dirty="0"/>
              <a:t>And bootstrapping in general means resampling data </a:t>
            </a:r>
            <a:r>
              <a:rPr lang="en-US" b="1" i="0" dirty="0"/>
              <a:t>with replacement</a:t>
            </a:r>
          </a:p>
          <a:p>
            <a:pPr eaLnBrk="1" hangingPunct="1"/>
            <a:endParaRPr lang="en-US" b="1" i="0" dirty="0"/>
          </a:p>
          <a:p>
            <a:pPr eaLnBrk="1" hangingPunct="1"/>
            <a:r>
              <a:rPr lang="en-US" b="1" i="0" dirty="0"/>
              <a:t>So in this case, we’re resampling regression residuals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555207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D18C756-99DF-4361-8950-8BA89F9E60DA}" type="slidenum">
              <a:rPr lang="en-US" sz="1200"/>
              <a:pPr algn="r"/>
              <a:t>16</a:t>
            </a:fld>
            <a:endParaRPr lang="en-US" sz="1200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So back in context of what we’re doing, working with the residuals has the effect of </a:t>
            </a:r>
            <a:r>
              <a:rPr lang="en-US" b="1" dirty="0"/>
              <a:t>isolating the random component of the model.</a:t>
            </a:r>
          </a:p>
          <a:p>
            <a:pPr eaLnBrk="1" hangingPunct="1"/>
            <a:endParaRPr lang="en-US" b="1" i="1" dirty="0"/>
          </a:p>
          <a:p>
            <a:pPr eaLnBrk="1" hangingPunct="1"/>
            <a:r>
              <a:rPr lang="en-US" b="0" i="0" dirty="0"/>
              <a:t>Can think of “deviations from expected” as the data we use for expressing variability!</a:t>
            </a:r>
          </a:p>
          <a:p>
            <a:pPr marL="171450" indent="-171450" eaLnBrk="1" hangingPunct="1">
              <a:buFontTx/>
              <a:buChar char="-"/>
            </a:pPr>
            <a:r>
              <a:rPr lang="en-US" b="0" i="0" dirty="0"/>
              <a:t>remember, deviations are effects of real-world processes, some of which we don’t know about</a:t>
            </a:r>
          </a:p>
          <a:p>
            <a:pPr marL="171450" indent="-171450" eaLnBrk="1" hangingPunct="1">
              <a:buFontTx/>
              <a:buChar char="-"/>
            </a:pPr>
            <a:endParaRPr lang="en-US" b="0" i="0" dirty="0"/>
          </a:p>
          <a:p>
            <a:pPr marL="0" indent="0" eaLnBrk="1" hangingPunct="1">
              <a:buFontTx/>
              <a:buNone/>
            </a:pPr>
            <a:r>
              <a:rPr lang="en-US" b="0" i="0" dirty="0"/>
              <a:t>Reshuffling deviations assumes they’re mathematically exchangeable.</a:t>
            </a:r>
          </a:p>
          <a:p>
            <a:pPr marL="0" indent="0" eaLnBrk="1" hangingPunct="1">
              <a:buFontTx/>
              <a:buNone/>
            </a:pPr>
            <a:endParaRPr lang="en-US" b="0" i="0" dirty="0"/>
          </a:p>
          <a:p>
            <a:pPr marL="0" indent="0" eaLnBrk="1" hangingPunct="1">
              <a:buFontTx/>
              <a:buNone/>
            </a:pPr>
            <a:r>
              <a:rPr lang="en-US" b="0" i="0" dirty="0"/>
              <a:t>Are they? (answer: no, not really, and we’ll talk about that)</a:t>
            </a:r>
          </a:p>
          <a:p>
            <a:pPr marL="0" indent="0" eaLnBrk="1" hangingPunct="1">
              <a:buFontTx/>
              <a:buNone/>
            </a:pPr>
            <a:endParaRPr lang="en-US" b="0" i="0" dirty="0"/>
          </a:p>
          <a:p>
            <a:pPr marL="0" indent="0" eaLnBrk="1" hangingPunct="1">
              <a:buFontTx/>
              <a:buNone/>
            </a:pPr>
            <a:r>
              <a:rPr lang="en-US" b="0" i="0" dirty="0"/>
              <a:t>It’s likely that brood years that are closer together in time will be more similar than brood years that are spaced farther apart</a:t>
            </a:r>
          </a:p>
        </p:txBody>
      </p:sp>
    </p:spTree>
    <p:extLst>
      <p:ext uri="{BB962C8B-B14F-4D97-AF65-F5344CB8AC3E}">
        <p14:creationId xmlns:p14="http://schemas.microsoft.com/office/powerpoint/2010/main" val="2536288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D18C756-99DF-4361-8950-8BA89F9E60DA}" type="slidenum">
              <a:rPr lang="en-US" sz="1200"/>
              <a:pPr algn="r"/>
              <a:t>17</a:t>
            </a:fld>
            <a:endParaRPr lang="en-US" sz="1200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But for now, here’s the process.</a:t>
            </a:r>
          </a:p>
          <a:p>
            <a:pPr eaLnBrk="1" hangingPunct="1"/>
            <a:r>
              <a:rPr lang="en-US" dirty="0"/>
              <a:t>[click]</a:t>
            </a:r>
          </a:p>
          <a:p>
            <a:pPr eaLnBrk="1" hangingPunct="1"/>
            <a:r>
              <a:rPr lang="en-US" dirty="0"/>
              <a:t>Which we iterate again…</a:t>
            </a:r>
          </a:p>
          <a:p>
            <a:pPr eaLnBrk="1" hangingPunct="1"/>
            <a:r>
              <a:rPr lang="en-US" dirty="0"/>
              <a:t>[click]</a:t>
            </a:r>
          </a:p>
          <a:p>
            <a:pPr eaLnBrk="1" hangingPunct="1"/>
            <a:r>
              <a:rPr lang="en-US" dirty="0"/>
              <a:t>Note that the residuals change locations and/or appear multiple times.</a:t>
            </a:r>
          </a:p>
        </p:txBody>
      </p:sp>
    </p:spTree>
    <p:extLst>
      <p:ext uri="{BB962C8B-B14F-4D97-AF65-F5344CB8AC3E}">
        <p14:creationId xmlns:p14="http://schemas.microsoft.com/office/powerpoint/2010/main" val="1211503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D18C756-99DF-4361-8950-8BA89F9E60DA}" type="slidenum">
              <a:rPr lang="en-US" sz="1200"/>
              <a:pPr algn="r"/>
              <a:t>18</a:t>
            </a:fld>
            <a:endParaRPr lang="en-US" sz="1200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And some large number of times!  “How many times?”  More is better, but may depend on your software.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In a way, what we’re expressing is a set of </a:t>
            </a:r>
            <a:r>
              <a:rPr lang="en-US" b="1" dirty="0"/>
              <a:t>plausible states of nature</a:t>
            </a:r>
          </a:p>
          <a:p>
            <a:pPr marL="171450" indent="-171450" eaLnBrk="1" hangingPunct="1">
              <a:buFontTx/>
              <a:buChar char="-"/>
            </a:pPr>
            <a:r>
              <a:rPr lang="en-US" b="1" dirty="0"/>
              <a:t>States of nature we’re willing to accept as possible, </a:t>
            </a:r>
            <a:r>
              <a:rPr lang="en-US" b="1" i="1" dirty="0"/>
              <a:t>given the information we have</a:t>
            </a:r>
          </a:p>
          <a:p>
            <a:pPr marL="171450" indent="-171450" eaLnBrk="1" hangingPunct="1">
              <a:buFontTx/>
              <a:buChar char="-"/>
            </a:pPr>
            <a:endParaRPr lang="en-US" b="1" i="1" dirty="0"/>
          </a:p>
          <a:p>
            <a:pPr marL="0" indent="0" eaLnBrk="1" hangingPunct="1">
              <a:buFontTx/>
              <a:buNone/>
            </a:pPr>
            <a:r>
              <a:rPr lang="en-US" b="0" i="0" dirty="0"/>
              <a:t>This might be going out on a limb, but I think it’s a good one for understanding.  And hang onto this idea for later!</a:t>
            </a:r>
          </a:p>
        </p:txBody>
      </p:sp>
    </p:spTree>
    <p:extLst>
      <p:ext uri="{BB962C8B-B14F-4D97-AF65-F5344CB8AC3E}">
        <p14:creationId xmlns:p14="http://schemas.microsoft.com/office/powerpoint/2010/main" val="4100503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D18C756-99DF-4361-8950-8BA89F9E60DA}" type="slidenum">
              <a:rPr lang="en-US" sz="1200"/>
              <a:pPr algn="r"/>
              <a:t>19</a:t>
            </a:fld>
            <a:endParaRPr lang="en-US" sz="1200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So what this gives is a large collection of plausible alpha-beta </a:t>
            </a:r>
            <a:r>
              <a:rPr lang="en-US" b="1" dirty="0"/>
              <a:t>pairs.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0" dirty="0"/>
              <a:t>Plotting the Ricker curve for each pair (we call this a horsetail plot) gives a collection of plausible realities of what the true S-R relationship looks like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And it turns out that we can do even better than that!</a:t>
            </a:r>
          </a:p>
          <a:p>
            <a:pPr eaLnBrk="1" hangingPunct="1"/>
            <a:r>
              <a:rPr lang="en-US" b="0" dirty="0"/>
              <a:t>- calculating reference points (using formulas from before) using each alpha-beta pair gives distributions of reference points </a:t>
            </a:r>
          </a:p>
        </p:txBody>
      </p:sp>
    </p:spTree>
    <p:extLst>
      <p:ext uri="{BB962C8B-B14F-4D97-AF65-F5344CB8AC3E}">
        <p14:creationId xmlns:p14="http://schemas.microsoft.com/office/powerpoint/2010/main" val="2672821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EE20F2-8A32-4D8D-A61C-D170A1410E7E}" type="slidenum">
              <a:rPr lang="en-US" sz="1200"/>
              <a:pPr algn="r"/>
              <a:t>2</a:t>
            </a:fld>
            <a:endParaRPr lang="en-US" sz="120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This may feel like repetition,  but it’s worth spending some time reviewing how the Ricker parameters work, and how the Ricker relationship functions.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The biological interpretation of parameters is obviously more important, but here’s a geometric one as well if it helps.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Describing the Ricker curve in purely pictographic terms, R vs S goes up relatively steeply, then comes down again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alpha: how steeply it goes up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beta: how quickly it gets sucked back down </a:t>
            </a:r>
          </a:p>
          <a:p>
            <a:pPr marL="171450" indent="-171450" eaLnBrk="1" hangingPunct="1">
              <a:buFontTx/>
              <a:buChar char="-"/>
            </a:pPr>
            <a:endParaRPr lang="en-US" dirty="0"/>
          </a:p>
          <a:p>
            <a:pPr marL="0" indent="0" eaLnBrk="1" hangingPunct="1">
              <a:buFontTx/>
              <a:buNone/>
            </a:pPr>
            <a:r>
              <a:rPr lang="en-US" dirty="0"/>
              <a:t>The diagonal is what we call the replacement line, where we get 1 recruit back for every 1 </a:t>
            </a:r>
            <a:r>
              <a:rPr lang="en-US" dirty="0" err="1"/>
              <a:t>spawner</a:t>
            </a:r>
            <a:r>
              <a:rPr lang="en-US" dirty="0"/>
              <a:t> we put in.  </a:t>
            </a:r>
          </a:p>
          <a:p>
            <a:pPr eaLnBrk="1" hangingPunct="1"/>
            <a:r>
              <a:rPr lang="en-US" b="1" dirty="0"/>
              <a:t>Notice:</a:t>
            </a:r>
          </a:p>
          <a:p>
            <a:pPr eaLnBrk="1" hangingPunct="1"/>
            <a:r>
              <a:rPr lang="en-US" b="1" dirty="0"/>
              <a:t>Get more recruits back per </a:t>
            </a:r>
            <a:r>
              <a:rPr lang="en-US" b="1" dirty="0" err="1"/>
              <a:t>spawner</a:t>
            </a:r>
            <a:r>
              <a:rPr lang="en-US" b="1" dirty="0"/>
              <a:t> at low density (curve is above the replacement line)</a:t>
            </a:r>
          </a:p>
          <a:p>
            <a:pPr eaLnBrk="1" hangingPunct="1"/>
            <a:r>
              <a:rPr lang="en-US" b="1" dirty="0"/>
              <a:t>Get fewer recruits back per </a:t>
            </a:r>
            <a:r>
              <a:rPr lang="en-US" b="1" dirty="0" err="1"/>
              <a:t>spawner</a:t>
            </a:r>
            <a:r>
              <a:rPr lang="en-US" b="1" dirty="0"/>
              <a:t> at high density (curve is below the replacement line)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dirty="0"/>
              <a:t>here’s the </a:t>
            </a:r>
            <a:r>
              <a:rPr lang="en-US" b="1" dirty="0"/>
              <a:t>equation</a:t>
            </a:r>
            <a:r>
              <a:rPr lang="en-US" dirty="0"/>
              <a:t> for Recruits vs </a:t>
            </a:r>
            <a:r>
              <a:rPr lang="en-US" dirty="0" err="1"/>
              <a:t>Spawners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12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1D3BAD3-97F8-4C03-BF55-6E24329A0BAE}" type="slidenum">
              <a:rPr lang="en-US" sz="1200"/>
              <a:pPr algn="r"/>
              <a:t>20</a:t>
            </a:fld>
            <a:endParaRPr lang="en-US" sz="1200"/>
          </a:p>
        </p:txBody>
      </p:sp>
      <p:sp>
        <p:nvSpPr>
          <p:cNvPr id="355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55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It’s worth noting – we just saw histograms on the previous slide for Ricker parameters &amp; reference points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What these do is approximate </a:t>
            </a:r>
            <a:r>
              <a:rPr lang="en-US" sz="1400" b="1" dirty="0"/>
              <a:t>probability distributions:</a:t>
            </a:r>
            <a:endParaRPr lang="en-US" sz="1400" b="0" dirty="0"/>
          </a:p>
          <a:p>
            <a:pPr eaLnBrk="1" hangingPunct="1"/>
            <a:endParaRPr lang="en-US" sz="1400" b="0" dirty="0"/>
          </a:p>
          <a:p>
            <a:pPr eaLnBrk="1" hangingPunct="1"/>
            <a:r>
              <a:rPr lang="en-US" sz="1400" b="0" dirty="0"/>
              <a:t>To refresh, a probability distribution expresses the relative probability of different values a random variable can take on</a:t>
            </a:r>
          </a:p>
          <a:p>
            <a:pPr marL="285750" indent="-285750" eaLnBrk="1" hangingPunct="1">
              <a:buFontTx/>
              <a:buChar char="-"/>
            </a:pPr>
            <a:r>
              <a:rPr lang="en-US" sz="1400" b="0" dirty="0"/>
              <a:t>here, it’s much more likely that true </a:t>
            </a:r>
            <a:r>
              <a:rPr lang="en-US" sz="1400" b="0" dirty="0" err="1"/>
              <a:t>Smsy</a:t>
            </a:r>
            <a:r>
              <a:rPr lang="en-US" sz="1400" b="0" dirty="0"/>
              <a:t> is toward the middle</a:t>
            </a:r>
          </a:p>
          <a:p>
            <a:pPr marL="285750" indent="-285750" eaLnBrk="1" hangingPunct="1">
              <a:buFontTx/>
              <a:buChar char="-"/>
            </a:pPr>
            <a:r>
              <a:rPr lang="en-US" sz="1400" b="0" dirty="0"/>
              <a:t>But still possible (at much lower probability) that it’s out in the tail somewhere</a:t>
            </a:r>
            <a:endParaRPr lang="en-US" sz="1400" dirty="0"/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Everything </a:t>
            </a:r>
            <a:r>
              <a:rPr lang="en-US" sz="1400" b="1" dirty="0"/>
              <a:t>you need to know </a:t>
            </a:r>
            <a:r>
              <a:rPr lang="en-US" sz="1400" dirty="0"/>
              <a:t>about</a:t>
            </a:r>
            <a:r>
              <a:rPr lang="en-US" sz="1400" b="1" dirty="0"/>
              <a:t> </a:t>
            </a:r>
            <a:r>
              <a:rPr lang="en-US" sz="1400" dirty="0" err="1"/>
              <a:t>Smsy</a:t>
            </a:r>
            <a:r>
              <a:rPr lang="en-US" sz="1400" dirty="0"/>
              <a:t> </a:t>
            </a:r>
            <a:r>
              <a:rPr lang="en-US" sz="1400" b="1" dirty="0"/>
              <a:t>resides in this distribution</a:t>
            </a:r>
          </a:p>
          <a:p>
            <a:pPr eaLnBrk="1" hangingPunct="1"/>
            <a:r>
              <a:rPr lang="en-US" sz="1400" b="1" dirty="0"/>
              <a:t>[click]</a:t>
            </a:r>
          </a:p>
          <a:p>
            <a:pPr eaLnBrk="1" hangingPunct="1"/>
            <a:r>
              <a:rPr lang="en-US" sz="1400" dirty="0"/>
              <a:t>Can make </a:t>
            </a:r>
            <a:r>
              <a:rPr lang="en-US" sz="1400" b="1" dirty="0"/>
              <a:t>any probability statements you choose</a:t>
            </a:r>
          </a:p>
          <a:p>
            <a:pPr eaLnBrk="1" hangingPunct="1"/>
            <a:r>
              <a:rPr lang="en-US" sz="1400" b="1" dirty="0"/>
              <a:t>Point estimates</a:t>
            </a:r>
          </a:p>
          <a:p>
            <a:pPr eaLnBrk="1" hangingPunct="1"/>
            <a:r>
              <a:rPr lang="en-US" sz="1400" b="1" dirty="0"/>
              <a:t>Intervals</a:t>
            </a:r>
            <a:r>
              <a:rPr lang="en-US" sz="1400" dirty="0"/>
              <a:t>- </a:t>
            </a:r>
            <a:r>
              <a:rPr lang="en-US" sz="1400" b="1" dirty="0"/>
              <a:t>asymmetric if necessary </a:t>
            </a:r>
            <a:r>
              <a:rPr lang="en-US" sz="1400" dirty="0"/>
              <a:t>, or</a:t>
            </a:r>
            <a:endParaRPr lang="en-US" sz="1400" b="1" dirty="0"/>
          </a:p>
          <a:p>
            <a:pPr eaLnBrk="1" hangingPunct="1"/>
            <a:r>
              <a:rPr lang="en-US" sz="1400" b="1" dirty="0"/>
              <a:t>One-sided</a:t>
            </a:r>
            <a:r>
              <a:rPr lang="en-US" sz="1400" dirty="0"/>
              <a:t> probability statements</a:t>
            </a:r>
          </a:p>
          <a:p>
            <a:pPr eaLnBrk="1" hangingPunct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4799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D18C756-99DF-4361-8950-8BA89F9E60DA}" type="slidenum">
              <a:rPr lang="en-US" sz="1200"/>
              <a:pPr algn="r"/>
              <a:t>21</a:t>
            </a:fld>
            <a:endParaRPr lang="en-US" sz="1200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So that’s really the basics of how Ricker regression works!  But before we go any further, here are some small but important points to visit (in no particular order)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One, like Adam mentioned: Since we have lognormal error (median &lt; mean), we need to correct for this to get unbiased estimates of log alpha.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This new character (log alpha prime) is used for calculating bootstrap distributions of reference points.</a:t>
            </a:r>
          </a:p>
        </p:txBody>
      </p:sp>
    </p:spTree>
    <p:extLst>
      <p:ext uri="{BB962C8B-B14F-4D97-AF65-F5344CB8AC3E}">
        <p14:creationId xmlns:p14="http://schemas.microsoft.com/office/powerpoint/2010/main" val="3024890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9C80E26-2276-46BD-AF85-A4A87F166222}" type="slidenum">
              <a:rPr lang="en-US" sz="1200"/>
              <a:pPr algn="r"/>
              <a:t>22</a:t>
            </a:fld>
            <a:endParaRPr lang="en-US" sz="1200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Also something to watch out for, that won’t be visible on the R vs S plot: </a:t>
            </a:r>
            <a:r>
              <a:rPr lang="en-US" b="1" dirty="0"/>
              <a:t>Serially correlated process errors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Sometimes </a:t>
            </a:r>
            <a:r>
              <a:rPr lang="en-US" b="1" dirty="0"/>
              <a:t>process errors</a:t>
            </a:r>
            <a:r>
              <a:rPr lang="en-US" dirty="0"/>
              <a:t>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b="1" dirty="0"/>
              <a:t>independent </a:t>
            </a:r>
            <a:r>
              <a:rPr lang="en-US" dirty="0"/>
              <a:t>of one another</a:t>
            </a:r>
          </a:p>
          <a:p>
            <a:pPr eaLnBrk="1" hangingPunct="1"/>
            <a:r>
              <a:rPr lang="en-US" dirty="0"/>
              <a:t>They </a:t>
            </a:r>
            <a:r>
              <a:rPr lang="en-US" b="1" dirty="0"/>
              <a:t>follow a pattern</a:t>
            </a:r>
            <a:r>
              <a:rPr lang="en-US" dirty="0"/>
              <a:t> over time, this year similar to last year</a:t>
            </a:r>
          </a:p>
          <a:p>
            <a:pPr eaLnBrk="1" hangingPunct="1"/>
            <a:r>
              <a:rPr lang="en-US" dirty="0"/>
              <a:t>We say they’re </a:t>
            </a:r>
            <a:r>
              <a:rPr lang="en-US" b="1" dirty="0"/>
              <a:t>serially dependent, autocorrelated</a:t>
            </a:r>
            <a:r>
              <a:rPr lang="en-US" dirty="0"/>
              <a:t>, or </a:t>
            </a:r>
            <a:r>
              <a:rPr lang="en-US" b="1" dirty="0"/>
              <a:t>serially correlated.</a:t>
            </a:r>
          </a:p>
          <a:p>
            <a:pPr eaLnBrk="1" hangingPunct="1"/>
            <a:r>
              <a:rPr lang="en-US" b="1" dirty="0"/>
              <a:t>Important later</a:t>
            </a:r>
            <a:r>
              <a:rPr lang="en-US" dirty="0"/>
              <a:t> when estimating Ricker parameters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3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CDA8438-77B0-4BCE-981E-1B2B70585112}" type="slidenum">
              <a:rPr lang="en-US" sz="1200"/>
              <a:pPr algn="r"/>
              <a:t>23</a:t>
            </a:fld>
            <a:endParaRPr lang="en-US" sz="1200"/>
          </a:p>
        </p:txBody>
      </p:sp>
      <p:sp>
        <p:nvSpPr>
          <p:cNvPr id="313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400" dirty="0">
                <a:cs typeface="Times New Roman" pitchFamily="18" charset="0"/>
              </a:rPr>
              <a:t>Another thing that can happen is when </a:t>
            </a:r>
            <a:r>
              <a:rPr lang="en-US" sz="1400" b="1" dirty="0">
                <a:cs typeface="Times New Roman" pitchFamily="18" charset="0"/>
              </a:rPr>
              <a:t>Beta is poorly defined</a:t>
            </a:r>
            <a:r>
              <a:rPr lang="en-US" sz="1400" dirty="0">
                <a:cs typeface="Times New Roman" pitchFamily="18" charset="0"/>
              </a:rPr>
              <a:t> – typically happens when harvest is high (no large escapements)</a:t>
            </a:r>
          </a:p>
          <a:p>
            <a:pPr eaLnBrk="1" hangingPunct="1"/>
            <a:endParaRPr lang="en-US" sz="1400" dirty="0">
              <a:cs typeface="Times New Roman" pitchFamily="18" charset="0"/>
            </a:endParaRPr>
          </a:p>
          <a:p>
            <a:pPr eaLnBrk="1" hangingPunct="1"/>
            <a:r>
              <a:rPr lang="en-US" sz="1400" b="1" dirty="0">
                <a:cs typeface="Times New Roman" pitchFamily="18" charset="0"/>
              </a:rPr>
              <a:t>Beta not convincingly positive (regression slope not convincingly negative)</a:t>
            </a:r>
          </a:p>
          <a:p>
            <a:pPr eaLnBrk="1" hangingPunct="1"/>
            <a:endParaRPr lang="en-US" sz="1400" b="1" dirty="0">
              <a:cs typeface="Times New Roman" pitchFamily="18" charset="0"/>
            </a:endParaRPr>
          </a:p>
          <a:p>
            <a:pPr eaLnBrk="1" hangingPunct="1"/>
            <a:r>
              <a:rPr lang="en-US" sz="1400" b="1" dirty="0">
                <a:cs typeface="Times New Roman" pitchFamily="18" charset="0"/>
              </a:rPr>
              <a:t>What would a negative beta mean?  (R/S increases with density, population explodes!)</a:t>
            </a:r>
          </a:p>
          <a:p>
            <a:pPr eaLnBrk="1" hangingPunct="1"/>
            <a:endParaRPr lang="en-US" sz="1400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E2869AB-E729-4C6B-B328-7FCB99DC9E51}" type="slidenum">
              <a:rPr lang="en-US" sz="1200"/>
              <a:pPr algn="r"/>
              <a:t>24</a:t>
            </a:fld>
            <a:endParaRPr lang="en-US" sz="1200"/>
          </a:p>
        </p:txBody>
      </p:sp>
      <p:sp>
        <p:nvSpPr>
          <p:cNvPr id="314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14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>
                <a:cs typeface="Times New Roman" pitchFamily="18" charset="0"/>
              </a:rPr>
              <a:t>So we know that true</a:t>
            </a:r>
            <a:r>
              <a:rPr lang="en-US" sz="1400" dirty="0">
                <a:cs typeface="Times New Roman" pitchFamily="18" charset="0"/>
              </a:rPr>
              <a:t> beta </a:t>
            </a:r>
            <a:r>
              <a:rPr lang="en-US" sz="1400" b="1" dirty="0">
                <a:cs typeface="Times New Roman" pitchFamily="18" charset="0"/>
              </a:rPr>
              <a:t>must</a:t>
            </a:r>
            <a:r>
              <a:rPr lang="en-US" sz="1400" dirty="0">
                <a:cs typeface="Times New Roman" pitchFamily="18" charset="0"/>
              </a:rPr>
              <a:t> </a:t>
            </a:r>
            <a:r>
              <a:rPr lang="en-US" sz="1400" b="1" dirty="0">
                <a:cs typeface="Times New Roman" pitchFamily="18" charset="0"/>
              </a:rPr>
              <a:t>be positive</a:t>
            </a:r>
          </a:p>
          <a:p>
            <a:pPr eaLnBrk="1" hangingPunct="1"/>
            <a:endParaRPr lang="en-US" sz="1400" dirty="0">
              <a:cs typeface="Times New Roman" pitchFamily="18" charset="0"/>
            </a:endParaRPr>
          </a:p>
          <a:p>
            <a:pPr eaLnBrk="1" hangingPunct="1"/>
            <a:r>
              <a:rPr lang="en-US" sz="1400" dirty="0">
                <a:cs typeface="Times New Roman" pitchFamily="18" charset="0"/>
              </a:rPr>
              <a:t>R/S </a:t>
            </a:r>
            <a:r>
              <a:rPr lang="en-US" sz="1400" b="1" u="sng" dirty="0">
                <a:cs typeface="Times New Roman" pitchFamily="18" charset="0"/>
              </a:rPr>
              <a:t>must</a:t>
            </a:r>
            <a:r>
              <a:rPr lang="en-US" sz="1400" dirty="0">
                <a:cs typeface="Times New Roman" pitchFamily="18" charset="0"/>
              </a:rPr>
              <a:t> decrease with increasing S!</a:t>
            </a:r>
            <a:endParaRPr lang="en-US" sz="14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66B4FF5-B270-4CC8-A53D-748B63DB7FD4}" type="slidenum">
              <a:rPr lang="en-US" sz="1200"/>
              <a:pPr algn="r"/>
              <a:t>25</a:t>
            </a:fld>
            <a:endParaRPr lang="en-US" sz="1200"/>
          </a:p>
        </p:txBody>
      </p:sp>
      <p:sp>
        <p:nvSpPr>
          <p:cNvPr id="315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400" dirty="0">
                <a:cs typeface="Times New Roman" pitchFamily="18" charset="0"/>
              </a:rPr>
              <a:t>In keeping with interpreting </a:t>
            </a:r>
            <a:r>
              <a:rPr lang="en-US" sz="1400" b="1" dirty="0">
                <a:cs typeface="Times New Roman" pitchFamily="18" charset="0"/>
              </a:rPr>
              <a:t>bootstrap reps as possible versions of reality</a:t>
            </a:r>
          </a:p>
          <a:p>
            <a:pPr eaLnBrk="1" hangingPunct="1"/>
            <a:endParaRPr lang="en-US" sz="1400" dirty="0">
              <a:cs typeface="Times New Roman" pitchFamily="18" charset="0"/>
            </a:endParaRPr>
          </a:p>
          <a:p>
            <a:pPr eaLnBrk="1" hangingPunct="1"/>
            <a:r>
              <a:rPr lang="en-US" sz="1400" dirty="0">
                <a:cs typeface="Times New Roman" pitchFamily="18" charset="0"/>
              </a:rPr>
              <a:t>We know </a:t>
            </a:r>
            <a:r>
              <a:rPr lang="en-US" sz="1400" b="1" dirty="0">
                <a:cs typeface="Times New Roman" pitchFamily="18" charset="0"/>
              </a:rPr>
              <a:t>negative beta not biologically possible</a:t>
            </a:r>
          </a:p>
          <a:p>
            <a:pPr eaLnBrk="1" hangingPunct="1"/>
            <a:endParaRPr lang="en-US" sz="1400" b="1" dirty="0">
              <a:cs typeface="Times New Roman" pitchFamily="18" charset="0"/>
            </a:endParaRPr>
          </a:p>
          <a:p>
            <a:pPr eaLnBrk="1" hangingPunct="1"/>
            <a:r>
              <a:rPr lang="en-US" sz="1400" b="1" dirty="0">
                <a:cs typeface="Times New Roman" pitchFamily="18" charset="0"/>
              </a:rPr>
              <a:t>Censor (throw out) those reps</a:t>
            </a:r>
          </a:p>
          <a:p>
            <a:pPr eaLnBrk="1" hangingPunct="1"/>
            <a:r>
              <a:rPr lang="en-US" sz="1400" dirty="0">
                <a:cs typeface="Times New Roman" pitchFamily="18" charset="0"/>
              </a:rPr>
              <a:t>before proceeding</a:t>
            </a:r>
          </a:p>
          <a:p>
            <a:pPr eaLnBrk="1" hangingPunct="1"/>
            <a:endParaRPr lang="en-US" sz="1400" dirty="0">
              <a:cs typeface="Times New Roman" pitchFamily="18" charset="0"/>
            </a:endParaRPr>
          </a:p>
          <a:p>
            <a:pPr eaLnBrk="1" hangingPunct="1"/>
            <a:r>
              <a:rPr lang="en-US" sz="1400" dirty="0">
                <a:cs typeface="Times New Roman" pitchFamily="18" charset="0"/>
              </a:rPr>
              <a:t>Do we trust associated alphas?  NO</a:t>
            </a:r>
          </a:p>
          <a:p>
            <a:pPr eaLnBrk="1" hangingPunct="1"/>
            <a:endParaRPr lang="en-US" sz="1400" dirty="0">
              <a:cs typeface="Times New Roman" pitchFamily="18" charset="0"/>
            </a:endParaRPr>
          </a:p>
          <a:p>
            <a:pPr eaLnBrk="1" hangingPunct="1"/>
            <a:r>
              <a:rPr lang="en-US" sz="1400" dirty="0">
                <a:cs typeface="Times New Roman" pitchFamily="18" charset="0"/>
              </a:rPr>
              <a:t>Will these reps affect reference points also? YES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DB5DC2-28E8-4D79-85DB-B9E4D1967456}" type="slidenum">
              <a:rPr lang="en-US" sz="1200"/>
              <a:pPr algn="r"/>
              <a:t>26</a:t>
            </a:fld>
            <a:endParaRPr lang="en-US" sz="1200"/>
          </a:p>
        </p:txBody>
      </p:sp>
      <p:sp>
        <p:nvSpPr>
          <p:cNvPr id="316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16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endParaRPr lang="en-US" sz="1400" dirty="0"/>
          </a:p>
          <a:p>
            <a:r>
              <a:rPr lang="en-US" sz="1400" dirty="0"/>
              <a:t>Also impossible in nature: alpha &lt;1 (log alpha &lt; 0)</a:t>
            </a:r>
          </a:p>
          <a:p>
            <a:endParaRPr lang="en-US" sz="1400" dirty="0"/>
          </a:p>
          <a:p>
            <a:r>
              <a:rPr lang="en-US" sz="1400" dirty="0"/>
              <a:t>What would that mean? </a:t>
            </a:r>
          </a:p>
          <a:p>
            <a:r>
              <a:rPr lang="en-US" sz="1400" dirty="0"/>
              <a:t>Always get fewer recruits than </a:t>
            </a:r>
            <a:r>
              <a:rPr lang="en-US" sz="1400" dirty="0" err="1"/>
              <a:t>spawners</a:t>
            </a:r>
            <a:r>
              <a:rPr lang="en-US" sz="1400" dirty="0"/>
              <a:t> (population goes extinct)</a:t>
            </a:r>
          </a:p>
          <a:p>
            <a:endParaRPr lang="en-US" sz="1400" dirty="0"/>
          </a:p>
          <a:p>
            <a:r>
              <a:rPr lang="en-US" sz="1400" dirty="0"/>
              <a:t>Throw these out too, and corresponding betas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E3BAD11-900B-491A-8D53-065ED051DFE8}" type="slidenum">
              <a:rPr lang="en-US" sz="1200"/>
              <a:pPr algn="r"/>
              <a:t>27</a:t>
            </a:fld>
            <a:endParaRPr lang="en-US" sz="1200"/>
          </a:p>
        </p:txBody>
      </p:sp>
      <p:sp>
        <p:nvSpPr>
          <p:cNvPr id="301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01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b="1" dirty="0"/>
              <a:t>To bring a lot of things home, here are two examples of classic techniques in practice.</a:t>
            </a:r>
          </a:p>
          <a:p>
            <a:pPr eaLnBrk="1" hangingPunct="1"/>
            <a:endParaRPr lang="en-US" b="1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b="1" u="sng" dirty="0" err="1"/>
              <a:t>Deshka</a:t>
            </a:r>
            <a:r>
              <a:rPr lang="en-US" b="1" u="sng" dirty="0"/>
              <a:t> chinook</a:t>
            </a:r>
            <a:r>
              <a:rPr lang="en-US" dirty="0"/>
              <a:t> - left</a:t>
            </a:r>
          </a:p>
          <a:p>
            <a:pPr eaLnBrk="1" hangingPunct="1"/>
            <a:r>
              <a:rPr lang="en-US" b="1" dirty="0"/>
              <a:t>Good range of escapements,  many large ones not replacing themselves</a:t>
            </a:r>
          </a:p>
          <a:p>
            <a:pPr eaLnBrk="1" hangingPunct="1"/>
            <a:r>
              <a:rPr lang="en-US" b="1" dirty="0"/>
              <a:t>Different trajectories of lines show that alpha is not very well defined</a:t>
            </a:r>
          </a:p>
          <a:p>
            <a:pPr eaLnBrk="1" hangingPunct="1"/>
            <a:r>
              <a:rPr lang="en-US" b="1" dirty="0"/>
              <a:t>Similar scale of the curves show beta </a:t>
            </a:r>
            <a:r>
              <a:rPr lang="en-US" b="1" i="1" dirty="0"/>
              <a:t>is</a:t>
            </a:r>
            <a:r>
              <a:rPr lang="en-US" b="1" dirty="0"/>
              <a:t> well defined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/>
              <a:t>As a result, bootstrap distribution </a:t>
            </a:r>
            <a:r>
              <a:rPr lang="en-US" b="1" dirty="0" err="1"/>
              <a:t>Smsy</a:t>
            </a:r>
            <a:r>
              <a:rPr lang="en-US" b="1" dirty="0"/>
              <a:t> is narrow with a prominent peak</a:t>
            </a:r>
          </a:p>
          <a:p>
            <a:pPr eaLnBrk="1" hangingPunct="1"/>
            <a:r>
              <a:rPr lang="en-US" dirty="0"/>
              <a:t>Can be</a:t>
            </a:r>
            <a:r>
              <a:rPr lang="en-US" b="1" dirty="0"/>
              <a:t> confined to narrow range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b="1" u="sng" dirty="0"/>
              <a:t>Kenai Sockeye</a:t>
            </a:r>
            <a:r>
              <a:rPr lang="en-US" dirty="0"/>
              <a:t> - right</a:t>
            </a:r>
          </a:p>
          <a:p>
            <a:pPr eaLnBrk="1" hangingPunct="1"/>
            <a:r>
              <a:rPr lang="en-US" b="1" dirty="0"/>
              <a:t>High harvest rate, no large escapements, all replaced themselves</a:t>
            </a:r>
          </a:p>
          <a:p>
            <a:pPr eaLnBrk="1" hangingPunct="1"/>
            <a:r>
              <a:rPr lang="en-US" b="1" dirty="0"/>
              <a:t>alpha well defined, beta poorly defined</a:t>
            </a:r>
          </a:p>
          <a:p>
            <a:pPr eaLnBrk="1" hangingPunct="1"/>
            <a:r>
              <a:rPr lang="en-US" b="1" dirty="0"/>
              <a:t>Possible curves could peak at very high escapements</a:t>
            </a:r>
          </a:p>
          <a:p>
            <a:pPr marL="171450" indent="-171450" eaLnBrk="1" hangingPunct="1">
              <a:buFontTx/>
              <a:buChar char="-"/>
            </a:pPr>
            <a:r>
              <a:rPr lang="en-US" b="1" dirty="0"/>
              <a:t>We see this in bootstrap distribution of </a:t>
            </a:r>
            <a:r>
              <a:rPr lang="en-US" b="1" dirty="0" err="1"/>
              <a:t>Smsy</a:t>
            </a:r>
            <a:endParaRPr lang="en-US" b="1" dirty="0"/>
          </a:p>
          <a:p>
            <a:pPr marL="171450" indent="-171450" eaLnBrk="1" hangingPunct="1">
              <a:buFontTx/>
              <a:buChar char="-"/>
            </a:pPr>
            <a:r>
              <a:rPr lang="en-US" b="1" dirty="0"/>
              <a:t>(</a:t>
            </a:r>
            <a:r>
              <a:rPr lang="en-US" b="1" dirty="0" err="1"/>
              <a:t>Smsy</a:t>
            </a:r>
            <a:r>
              <a:rPr lang="en-US" b="1" dirty="0"/>
              <a:t> could be quite large for all we know!)</a:t>
            </a:r>
          </a:p>
          <a:p>
            <a:pPr marL="171450" indent="-171450" eaLnBrk="1" hangingPunct="1">
              <a:buFontTx/>
              <a:buChar char="-"/>
            </a:pPr>
            <a:endParaRPr lang="en-US" b="1" dirty="0"/>
          </a:p>
          <a:p>
            <a:pPr marL="0" indent="0" eaLnBrk="1" hangingPunct="1">
              <a:buFontTx/>
              <a:buNone/>
            </a:pPr>
            <a:r>
              <a:rPr lang="en-US" b="1" dirty="0"/>
              <a:t>Remember, what’s alpha? (productivity: R/S at low densities for population)</a:t>
            </a:r>
          </a:p>
          <a:p>
            <a:pPr marL="0" indent="0" eaLnBrk="1" hangingPunct="1">
              <a:buFontTx/>
              <a:buNone/>
            </a:pPr>
            <a:r>
              <a:rPr lang="en-US" b="1" dirty="0"/>
              <a:t>What data do we have? (only low-densities for population) …so it makes sense alpha is well defined.</a:t>
            </a:r>
          </a:p>
          <a:p>
            <a:pPr marL="0" indent="0" eaLnBrk="1" hangingPunct="1">
              <a:buFontTx/>
              <a:buNone/>
            </a:pPr>
            <a:endParaRPr lang="en-US" b="1" dirty="0"/>
          </a:p>
          <a:p>
            <a:pPr marL="0" indent="0" eaLnBrk="1" hangingPunct="1">
              <a:buFontTx/>
              <a:buNone/>
            </a:pPr>
            <a:r>
              <a:rPr lang="en-US" b="1" dirty="0"/>
              <a:t>[click] </a:t>
            </a:r>
          </a:p>
          <a:p>
            <a:pPr marL="0" indent="0" eaLnBrk="1" hangingPunct="1">
              <a:buFontTx/>
              <a:buNone/>
            </a:pPr>
            <a:r>
              <a:rPr lang="en-US" b="1" dirty="0"/>
              <a:t>And as a side note, I thought our two examples looked eerily similar to this graphic…</a:t>
            </a:r>
          </a:p>
          <a:p>
            <a:pPr marL="171450" indent="-171450" eaLnBrk="1" hangingPunct="1">
              <a:buFontTx/>
              <a:buChar char="-"/>
            </a:pPr>
            <a:r>
              <a:rPr lang="en-US" b="1" dirty="0"/>
              <a:t>On the one side, holding beta constant, and varying alpha</a:t>
            </a:r>
          </a:p>
          <a:p>
            <a:pPr marL="171450" indent="-171450" eaLnBrk="1" hangingPunct="1">
              <a:buFontTx/>
              <a:buChar char="-"/>
            </a:pPr>
            <a:r>
              <a:rPr lang="en-US" b="1" dirty="0"/>
              <a:t>On the other side, holding alpha constant, and varying beta</a:t>
            </a:r>
          </a:p>
          <a:p>
            <a:pPr marL="171450" indent="-171450" eaLnBrk="1" hangingPunct="1">
              <a:buFontTx/>
              <a:buChar char="-"/>
            </a:pPr>
            <a:endParaRPr lang="en-US" b="1" dirty="0"/>
          </a:p>
          <a:p>
            <a:pPr marL="0" indent="0" eaLnBrk="1" hangingPunct="1">
              <a:buFontTx/>
              <a:buNone/>
            </a:pPr>
            <a:r>
              <a:rPr lang="en-US" b="1" dirty="0"/>
              <a:t>But anyway, we have bootstrap distributions for </a:t>
            </a:r>
            <a:r>
              <a:rPr lang="en-US" b="1" dirty="0" err="1"/>
              <a:t>Smsy</a:t>
            </a:r>
            <a:r>
              <a:rPr lang="en-US" b="1" dirty="0"/>
              <a:t> now, so we can use those to choose Esc Goal ranges, right?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44CC55-D596-4AAB-93A8-3B6F9FDFA76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7403" y="4416425"/>
            <a:ext cx="5879323" cy="4184650"/>
          </a:xfrm>
          <a:noFill/>
          <a:ln/>
        </p:spPr>
        <p:txBody>
          <a:bodyPr/>
          <a:lstStyle/>
          <a:p>
            <a:r>
              <a:rPr lang="en-US" sz="1400" b="1" dirty="0"/>
              <a:t>Well, no.  Because this slide says not to, in a great big font.</a:t>
            </a:r>
          </a:p>
          <a:p>
            <a:endParaRPr lang="en-US" sz="1400" b="1" dirty="0"/>
          </a:p>
          <a:p>
            <a:r>
              <a:rPr lang="en-US" sz="1400" b="1" dirty="0"/>
              <a:t>Turns out we can do even better than a CI for </a:t>
            </a:r>
            <a:r>
              <a:rPr lang="en-US" sz="1400" b="1" dirty="0" err="1"/>
              <a:t>Smsy</a:t>
            </a:r>
            <a:r>
              <a:rPr lang="en-US" sz="1400" b="1" dirty="0"/>
              <a:t>!</a:t>
            </a:r>
          </a:p>
          <a:p>
            <a:r>
              <a:rPr lang="en-US" sz="1400" b="1" dirty="0"/>
              <a:t>- Use probabilistic tools to construct an Optimal Yield Profile.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51F0F7B-A231-4CA0-8AA0-ECFBC734A63D}" type="slidenum">
              <a:rPr lang="en-US" sz="1200"/>
              <a:pPr algn="r"/>
              <a:t>29</a:t>
            </a:fld>
            <a:endParaRPr lang="en-US" sz="1200"/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u="sng" dirty="0"/>
              <a:t>So what is an OYP, and why are they so great?</a:t>
            </a:r>
          </a:p>
          <a:p>
            <a:pPr eaLnBrk="1" hangingPunct="1"/>
            <a:endParaRPr lang="en-US" sz="1400" b="1" u="sng" dirty="0"/>
          </a:p>
          <a:p>
            <a:pPr eaLnBrk="1" hangingPunct="1"/>
            <a:r>
              <a:rPr lang="en-US" sz="1400" b="1" u="sng" dirty="0"/>
              <a:t>To get at what an OYP is, let’s first pretend Ricker relationship is known without error</a:t>
            </a:r>
            <a:endParaRPr lang="en-US" sz="1400" dirty="0"/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Sustained yield</a:t>
            </a:r>
            <a:r>
              <a:rPr lang="en-US" sz="1400" dirty="0"/>
              <a:t> </a:t>
            </a:r>
            <a:r>
              <a:rPr lang="en-US" sz="1400" b="1" dirty="0"/>
              <a:t>in green</a:t>
            </a:r>
            <a:r>
              <a:rPr lang="en-US" sz="1400" dirty="0"/>
              <a:t> (height of the blue curve above the replacement line)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You could </a:t>
            </a:r>
            <a:r>
              <a:rPr lang="en-US" sz="1400" b="1" dirty="0"/>
              <a:t>construct </a:t>
            </a:r>
            <a:r>
              <a:rPr lang="en-US" sz="1400" b="1" u="sng" dirty="0"/>
              <a:t>range</a:t>
            </a:r>
            <a:r>
              <a:rPr lang="en-US" sz="1400" b="1" dirty="0"/>
              <a:t> </a:t>
            </a:r>
            <a:r>
              <a:rPr lang="en-US" sz="1400" b="1" u="sng" dirty="0"/>
              <a:t>around</a:t>
            </a:r>
            <a:r>
              <a:rPr lang="en-US" sz="1400" b="1" dirty="0"/>
              <a:t> </a:t>
            </a:r>
            <a:r>
              <a:rPr lang="en-US" sz="1400" b="1" dirty="0" err="1"/>
              <a:t>S.msy</a:t>
            </a:r>
            <a:r>
              <a:rPr lang="en-US" sz="1400" dirty="0"/>
              <a:t> that gives yield that is </a:t>
            </a:r>
            <a:r>
              <a:rPr lang="en-US" sz="1400" b="1" u="sng" dirty="0"/>
              <a:t>close</a:t>
            </a:r>
            <a:r>
              <a:rPr lang="en-US" sz="1400" b="1" dirty="0"/>
              <a:t> to MSY</a:t>
            </a:r>
            <a:r>
              <a:rPr lang="en-US" sz="1400" dirty="0"/>
              <a:t>.</a:t>
            </a:r>
          </a:p>
          <a:p>
            <a:pPr eaLnBrk="1" hangingPunct="1"/>
            <a:r>
              <a:rPr lang="en-US" sz="1400" dirty="0"/>
              <a:t>(</a:t>
            </a:r>
            <a:r>
              <a:rPr lang="en-US" sz="1400" b="1" dirty="0"/>
              <a:t>here, we’re saying 90%</a:t>
            </a:r>
            <a:r>
              <a:rPr lang="en-US" sz="1400" dirty="0"/>
              <a:t> of MSY)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Perfect world –</a:t>
            </a:r>
            <a:r>
              <a:rPr lang="en-US" sz="1400" b="1" dirty="0"/>
              <a:t> find the range of S that gets you at least, say, 90% of MSY (call this Optimal Yield)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But</a:t>
            </a:r>
            <a:r>
              <a:rPr lang="en-US" sz="1400" dirty="0"/>
              <a:t> do we know the true curve? (NO)</a:t>
            </a:r>
          </a:p>
          <a:p>
            <a:pPr eaLnBrk="1" hangingPunct="1"/>
            <a:r>
              <a:rPr lang="en-US" sz="1400" dirty="0"/>
              <a:t>What do we have? (Bootstrap reps)</a:t>
            </a:r>
          </a:p>
          <a:p>
            <a:pPr eaLnBrk="1" hangingPunct="1"/>
            <a:r>
              <a:rPr lang="en-US" sz="1400" dirty="0"/>
              <a:t>How are we interpreting those? (plausible versions of reality)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That’s where the </a:t>
            </a:r>
            <a:r>
              <a:rPr lang="en-US" sz="1400" b="1" dirty="0"/>
              <a:t>bootstrap</a:t>
            </a:r>
            <a:r>
              <a:rPr lang="en-US" sz="1400" dirty="0"/>
              <a:t> results come in.</a:t>
            </a:r>
          </a:p>
          <a:p>
            <a:pPr eaLnBrk="1" hangingPunct="1"/>
            <a:endParaRPr lang="en-US" sz="1400" b="1" dirty="0"/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EE20F2-8A32-4D8D-A61C-D170A1410E7E}" type="slidenum">
              <a:rPr lang="en-US" sz="1200"/>
              <a:pPr algn="r"/>
              <a:t>3</a:t>
            </a:fld>
            <a:endParaRPr lang="en-US" sz="120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And actually, </a:t>
            </a:r>
            <a:r>
              <a:rPr lang="en-US" b="1" dirty="0"/>
              <a:t>better way to understand - think in terms of Recruits per </a:t>
            </a:r>
            <a:r>
              <a:rPr lang="en-US" b="1" dirty="0" err="1"/>
              <a:t>Spawner</a:t>
            </a:r>
            <a:r>
              <a:rPr lang="en-US" b="1" dirty="0"/>
              <a:t>  R/S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/>
              <a:t>Starts off at a relatively large value, then always decreases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0" i="0" dirty="0"/>
              <a:t>Notice that the y-intercept of this curve is alpha: defined as R/S as S-&gt;0</a:t>
            </a:r>
          </a:p>
          <a:p>
            <a:pPr eaLnBrk="1" hangingPunct="1"/>
            <a:endParaRPr lang="en-US" b="0" i="0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And notice that R crosses the replacement line where R/S crosses 1.  Makes sense, right?</a:t>
            </a:r>
          </a:p>
          <a:p>
            <a:pPr eaLnBrk="1" hangingPunct="1"/>
            <a:endParaRPr lang="en-US" b="0" i="0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95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DC755F8-A59E-42A7-811F-B6E3FE617CF3}" type="slidenum">
              <a:rPr lang="en-US" sz="1200"/>
              <a:pPr algn="r"/>
              <a:t>30</a:t>
            </a:fld>
            <a:endParaRPr lang="en-US" sz="1200"/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To illustrate how bootstrap reps are used, first start simplistic, with</a:t>
            </a:r>
            <a:r>
              <a:rPr lang="en-US" sz="1400" dirty="0"/>
              <a:t> 5 bootstrap reps </a:t>
            </a:r>
          </a:p>
          <a:p>
            <a:pPr eaLnBrk="1" hangingPunct="1"/>
            <a:r>
              <a:rPr lang="en-US" sz="1400" dirty="0"/>
              <a:t>= 5 possible versions of true Ricker curve  </a:t>
            </a:r>
          </a:p>
          <a:p>
            <a:pPr eaLnBrk="1" hangingPunct="1"/>
            <a:r>
              <a:rPr lang="en-US" sz="1400" dirty="0"/>
              <a:t>= 5 possible yield curves</a:t>
            </a:r>
          </a:p>
          <a:p>
            <a:pPr eaLnBrk="1" hangingPunct="1"/>
            <a:r>
              <a:rPr lang="en-US" sz="1400" dirty="0"/>
              <a:t>= 5 possible optimal ranges of escapement (where yield &gt;90%MSY)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So then, we consider possible values of S, </a:t>
            </a:r>
          </a:p>
          <a:p>
            <a:pPr eaLnBrk="1" hangingPunct="1"/>
            <a:r>
              <a:rPr lang="en-US" sz="1400" b="1" dirty="0"/>
              <a:t>count</a:t>
            </a:r>
            <a:r>
              <a:rPr lang="en-US" sz="1400" dirty="0"/>
              <a:t> </a:t>
            </a:r>
            <a:r>
              <a:rPr lang="en-US" sz="1400" b="1" dirty="0"/>
              <a:t>how many versions of reality</a:t>
            </a:r>
            <a:r>
              <a:rPr lang="en-US" sz="1400" dirty="0"/>
              <a:t> have an optimal range that include the escapement we’re considering?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DC755F8-A59E-42A7-811F-B6E3FE617CF3}" type="slidenum">
              <a:rPr lang="en-US" sz="1200"/>
              <a:pPr algn="r"/>
              <a:t>31</a:t>
            </a:fld>
            <a:endParaRPr lang="en-US" sz="1200"/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Here’s an animation that might make this more clear.</a:t>
            </a:r>
          </a:p>
          <a:p>
            <a:pPr eaLnBrk="1" hangingPunct="1"/>
            <a:endParaRPr lang="en-US" sz="1400" b="1" dirty="0"/>
          </a:p>
          <a:p>
            <a:pPr eaLnBrk="1" hangingPunct="1"/>
            <a:endParaRPr lang="en-US" sz="1400" b="1" dirty="0"/>
          </a:p>
          <a:p>
            <a:pPr eaLnBrk="1" hangingPunct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43442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DC755F8-A59E-42A7-811F-B6E3FE617CF3}" type="slidenum">
              <a:rPr lang="en-US" sz="1200"/>
              <a:pPr algn="r"/>
              <a:t>32</a:t>
            </a:fld>
            <a:endParaRPr lang="en-US" sz="1200"/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With more and more bootstrap reps, the curve smooths out…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And remember how we’re thinking of each bootstrap rep as a plausible state of nature.</a:t>
            </a:r>
          </a:p>
          <a:p>
            <a:pPr eaLnBrk="1" hangingPunct="1"/>
            <a:r>
              <a:rPr lang="en-US" sz="1400" dirty="0"/>
              <a:t>This means we can interpret a proportion of plausible states of nature as a </a:t>
            </a:r>
            <a:r>
              <a:rPr lang="en-US" sz="1400" b="1" dirty="0"/>
              <a:t>probability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If something is true in half of our plausible states of nature, what’s the associated probability?</a:t>
            </a:r>
          </a:p>
        </p:txBody>
      </p:sp>
    </p:spTree>
    <p:extLst>
      <p:ext uri="{BB962C8B-B14F-4D97-AF65-F5344CB8AC3E}">
        <p14:creationId xmlns:p14="http://schemas.microsoft.com/office/powerpoint/2010/main" val="260709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DC755F8-A59E-42A7-811F-B6E3FE617CF3}" type="slidenum">
              <a:rPr lang="en-US" sz="1200"/>
              <a:pPr algn="r"/>
              <a:t>33</a:t>
            </a:fld>
            <a:endParaRPr lang="en-US" sz="1200"/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Optimal Yield profile is a summary of the optimal ranges of all bootstrap reps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So if a greater proportion of plausible states of nature = greater probability…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Then a greater proportion of states of nature that have optimal ranges that include a given value of escapement = </a:t>
            </a:r>
          </a:p>
          <a:p>
            <a:pPr eaLnBrk="1" hangingPunct="1"/>
            <a:r>
              <a:rPr lang="en-US" sz="1400" b="1" dirty="0"/>
              <a:t>greater probability of that value of escapement being within the TRUE optimal range</a:t>
            </a:r>
          </a:p>
          <a:p>
            <a:pPr eaLnBrk="1" hangingPunct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9576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366CD31-FBF1-4A2C-9BCB-656BBEA61085}" type="slidenum">
              <a:rPr lang="en-US" sz="1200"/>
              <a:pPr algn="r"/>
              <a:t>34</a:t>
            </a:fld>
            <a:endParaRPr lang="en-US" sz="1200"/>
          </a:p>
        </p:txBody>
      </p:sp>
      <p:sp>
        <p:nvSpPr>
          <p:cNvPr id="30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b="1" dirty="0"/>
              <a:t>So here’s a real Optimal Yield Profile in practice.</a:t>
            </a:r>
          </a:p>
          <a:p>
            <a:pPr eaLnBrk="1" hangingPunct="1"/>
            <a:r>
              <a:rPr lang="en-US" b="1" dirty="0"/>
              <a:t>Notice it doesn’t peak at 100% (doesn’t have to!)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/>
              <a:t>Prob that true Ricker curve is one that gives &gt;90% of MSY, at that S</a:t>
            </a:r>
          </a:p>
          <a:p>
            <a:pPr eaLnBrk="1" hangingPunct="1"/>
            <a:endParaRPr lang="en-US" b="1" dirty="0">
              <a:cs typeface="Times New Roman" pitchFamily="18" charset="0"/>
            </a:endParaRPr>
          </a:p>
          <a:p>
            <a:pPr eaLnBrk="1" hangingPunct="1"/>
            <a:r>
              <a:rPr lang="en-US" b="1" dirty="0">
                <a:cs typeface="Times New Roman" pitchFamily="18" charset="0"/>
              </a:rPr>
              <a:t>How to use this to get escapement goal range?</a:t>
            </a:r>
          </a:p>
          <a:p>
            <a:pPr eaLnBrk="1" hangingPunct="1"/>
            <a:r>
              <a:rPr lang="en-US" b="1" dirty="0">
                <a:cs typeface="Times New Roman" pitchFamily="18" charset="0"/>
              </a:rPr>
              <a:t>  - Pick </a:t>
            </a:r>
            <a:r>
              <a:rPr lang="en-US" dirty="0">
                <a:cs typeface="Times New Roman" pitchFamily="18" charset="0"/>
              </a:rPr>
              <a:t>a</a:t>
            </a:r>
            <a:r>
              <a:rPr lang="en-US" b="1" dirty="0">
                <a:cs typeface="Times New Roman" pitchFamily="18" charset="0"/>
              </a:rPr>
              <a:t> horizontal gridline (PROBABILITY) we “like”, intersect, and project down</a:t>
            </a:r>
          </a:p>
          <a:p>
            <a:pPr eaLnBrk="1" hangingPunct="1"/>
            <a:r>
              <a:rPr lang="en-US" b="1" dirty="0">
                <a:cs typeface="Times New Roman" pitchFamily="18" charset="0"/>
              </a:rPr>
              <a:t>  - Interpret this as saying that escapements in </a:t>
            </a:r>
            <a:r>
              <a:rPr lang="en-US" dirty="0">
                <a:cs typeface="Times New Roman" pitchFamily="18" charset="0"/>
              </a:rPr>
              <a:t>that</a:t>
            </a:r>
            <a:r>
              <a:rPr lang="en-US" b="1" dirty="0">
                <a:cs typeface="Times New Roman" pitchFamily="18" charset="0"/>
              </a:rPr>
              <a:t> range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b="1" dirty="0">
                <a:cs typeface="Times New Roman" pitchFamily="18" charset="0"/>
              </a:rPr>
              <a:t>assuring at least THAT% probability </a:t>
            </a:r>
            <a:r>
              <a:rPr lang="en-US" dirty="0">
                <a:cs typeface="Times New Roman" pitchFamily="18" charset="0"/>
              </a:rPr>
              <a:t>of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achieving </a:t>
            </a:r>
            <a:r>
              <a:rPr lang="en-US" b="1" dirty="0">
                <a:cs typeface="Times New Roman" pitchFamily="18" charset="0"/>
              </a:rPr>
              <a:t>90% of MSY</a:t>
            </a:r>
            <a:r>
              <a:rPr lang="en-US" dirty="0">
                <a:cs typeface="Times New Roman" pitchFamily="18" charset="0"/>
              </a:rPr>
              <a:t>.</a:t>
            </a:r>
            <a:r>
              <a:rPr lang="en-US" dirty="0"/>
              <a:t> </a:t>
            </a:r>
          </a:p>
          <a:p>
            <a:pPr eaLnBrk="1" hangingPunct="1"/>
            <a:r>
              <a:rPr lang="en-US" dirty="0"/>
              <a:t>  - or, pick a range, and read probabilities from the curve!</a:t>
            </a:r>
          </a:p>
          <a:p>
            <a:pPr eaLnBrk="1" hangingPunct="1"/>
            <a:endParaRPr lang="en-US" dirty="0">
              <a:cs typeface="Times New Roman" pitchFamily="18" charset="0"/>
            </a:endParaRPr>
          </a:p>
          <a:p>
            <a:pPr eaLnBrk="1" hangingPunct="1"/>
            <a:r>
              <a:rPr lang="en-US" dirty="0">
                <a:cs typeface="Times New Roman" pitchFamily="18" charset="0"/>
              </a:rPr>
              <a:t>Quickly find that</a:t>
            </a:r>
            <a:r>
              <a:rPr lang="en-US" b="1" dirty="0">
                <a:cs typeface="Times New Roman" pitchFamily="18" charset="0"/>
              </a:rPr>
              <a:t> it’s a trade-off</a:t>
            </a:r>
          </a:p>
          <a:p>
            <a:pPr eaLnBrk="1" hangingPunct="1"/>
            <a:r>
              <a:rPr lang="en-US" dirty="0">
                <a:cs typeface="Times New Roman" pitchFamily="18" charset="0"/>
              </a:rPr>
              <a:t>If want </a:t>
            </a:r>
            <a:r>
              <a:rPr lang="en-US" b="1" dirty="0">
                <a:cs typeface="Times New Roman" pitchFamily="18" charset="0"/>
              </a:rPr>
              <a:t>high performance (high certainty of achieving near-maximal yield)</a:t>
            </a:r>
          </a:p>
          <a:p>
            <a:pPr eaLnBrk="1" hangingPunct="1"/>
            <a:r>
              <a:rPr lang="en-US" b="1" dirty="0">
                <a:cs typeface="Times New Roman" pitchFamily="18" charset="0"/>
              </a:rPr>
              <a:t>  </a:t>
            </a:r>
            <a:r>
              <a:rPr lang="en-US" dirty="0">
                <a:cs typeface="Times New Roman" pitchFamily="18" charset="0"/>
              </a:rPr>
              <a:t>pick an</a:t>
            </a:r>
            <a:r>
              <a:rPr lang="en-US" b="1" dirty="0">
                <a:cs typeface="Times New Roman" pitchFamily="18" charset="0"/>
              </a:rPr>
              <a:t> upper </a:t>
            </a:r>
            <a:r>
              <a:rPr lang="en-US" dirty="0">
                <a:cs typeface="Times New Roman" pitchFamily="18" charset="0"/>
              </a:rPr>
              <a:t>gridline</a:t>
            </a:r>
            <a:r>
              <a:rPr lang="en-US" b="1" dirty="0">
                <a:cs typeface="Times New Roman" pitchFamily="18" charset="0"/>
              </a:rPr>
              <a:t>, (BUT</a:t>
            </a:r>
            <a:r>
              <a:rPr lang="en-US" dirty="0">
                <a:cs typeface="Times New Roman" pitchFamily="18" charset="0"/>
              </a:rPr>
              <a:t> must manage within narrow range)</a:t>
            </a:r>
          </a:p>
          <a:p>
            <a:pPr eaLnBrk="1" hangingPunct="1"/>
            <a:r>
              <a:rPr lang="en-US" dirty="0">
                <a:cs typeface="Times New Roman" pitchFamily="18" charset="0"/>
              </a:rPr>
              <a:t>If </a:t>
            </a:r>
            <a:r>
              <a:rPr lang="en-US" b="1" dirty="0">
                <a:cs typeface="Times New Roman" pitchFamily="18" charset="0"/>
              </a:rPr>
              <a:t>can’t manage that precisely</a:t>
            </a:r>
            <a:r>
              <a:rPr lang="en-US" dirty="0">
                <a:cs typeface="Times New Roman" pitchFamily="18" charset="0"/>
              </a:rPr>
              <a:t>, must live with lower performance</a:t>
            </a:r>
          </a:p>
          <a:p>
            <a:pPr eaLnBrk="1" hangingPunct="1"/>
            <a:r>
              <a:rPr lang="en-US" dirty="0">
                <a:cs typeface="Times New Roman" pitchFamily="18" charset="0"/>
              </a:rPr>
              <a:t>So choose gridline that results in a range of S which is compatible with management. 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/>
              <a:t>2 nice things</a:t>
            </a:r>
            <a:r>
              <a:rPr lang="en-US" dirty="0"/>
              <a:t> about this</a:t>
            </a:r>
          </a:p>
          <a:p>
            <a:pPr eaLnBrk="1" hangingPunct="1"/>
            <a:r>
              <a:rPr lang="en-US" dirty="0"/>
              <a:t>- </a:t>
            </a:r>
            <a:r>
              <a:rPr lang="en-US" b="1" dirty="0"/>
              <a:t>flexible</a:t>
            </a:r>
            <a:r>
              <a:rPr lang="en-US" dirty="0"/>
              <a:t> - can customize desired performance to ability to manage</a:t>
            </a:r>
          </a:p>
          <a:p>
            <a:pPr eaLnBrk="1" hangingPunct="1"/>
            <a:r>
              <a:rPr lang="en-US" dirty="0"/>
              <a:t>- </a:t>
            </a:r>
            <a:r>
              <a:rPr lang="en-US" b="1" dirty="0"/>
              <a:t>when </a:t>
            </a:r>
            <a:r>
              <a:rPr lang="en-US" dirty="0"/>
              <a:t>you</a:t>
            </a:r>
            <a:r>
              <a:rPr lang="en-US" b="1" dirty="0"/>
              <a:t> pick </a:t>
            </a:r>
            <a:r>
              <a:rPr lang="en-US" dirty="0"/>
              <a:t>a</a:t>
            </a:r>
            <a:r>
              <a:rPr lang="en-US" b="1" dirty="0"/>
              <a:t> goal, </a:t>
            </a:r>
            <a:r>
              <a:rPr lang="en-US" dirty="0"/>
              <a:t>you </a:t>
            </a:r>
            <a:r>
              <a:rPr lang="en-US" b="1" dirty="0"/>
              <a:t>also get a measure of how good it is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dirty="0"/>
              <a:t>Example- “</a:t>
            </a:r>
            <a:r>
              <a:rPr lang="en-US" b="1" dirty="0"/>
              <a:t>We propose setting an escapement goal range of 600 &lt; S &lt; 950, </a:t>
            </a:r>
          </a:p>
          <a:p>
            <a:pPr eaLnBrk="1" hangingPunct="1"/>
            <a:r>
              <a:rPr lang="en-US" b="1" dirty="0"/>
              <a:t>with which we can be between 60% to 78% certain of exceeding 90% of MSY</a:t>
            </a:r>
            <a:r>
              <a:rPr lang="en-US" dirty="0"/>
              <a:t>.”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1D20918-C336-4D95-8C3A-4B0A796BF044}" type="slidenum">
              <a:rPr lang="en-US" sz="1200"/>
              <a:pPr algn="r"/>
              <a:t>35</a:t>
            </a:fld>
            <a:endParaRPr lang="en-US" sz="1200"/>
          </a:p>
        </p:txBody>
      </p:sp>
      <p:sp>
        <p:nvSpPr>
          <p:cNvPr id="307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07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Here are a few examples of what an OYP can look like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Perfect information looks like this</a:t>
            </a:r>
          </a:p>
          <a:p>
            <a:pPr eaLnBrk="1" hangingPunct="1"/>
            <a:r>
              <a:rPr lang="en-US" dirty="0"/>
              <a:t>-you know exactly which range will yield &gt;90% of </a:t>
            </a:r>
            <a:r>
              <a:rPr lang="en-US" dirty="0" err="1"/>
              <a:t>MSY</a:t>
            </a:r>
            <a:endParaRPr lang="en-US" dirty="0"/>
          </a:p>
          <a:p>
            <a:pPr eaLnBrk="1" hangingPunct="1"/>
            <a:r>
              <a:rPr lang="en-US" dirty="0"/>
              <a:t>-probability goes from 0 to 100% instantaneously</a:t>
            </a:r>
          </a:p>
          <a:p>
            <a:pPr eaLnBrk="1" hangingPunct="1"/>
            <a:r>
              <a:rPr lang="en-US" dirty="0"/>
              <a:t>-vertical limbs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No information is flat- all S have equal prob of meeting goal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Some info is intermediate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r>
              <a:rPr lang="en-US" sz="1300" b="1" dirty="0"/>
              <a:t>back </a:t>
            </a:r>
            <a:r>
              <a:rPr lang="en-US" sz="1300" dirty="0"/>
              <a:t>to</a:t>
            </a:r>
            <a:r>
              <a:rPr lang="en-US" sz="1300" b="1" dirty="0"/>
              <a:t> </a:t>
            </a:r>
            <a:r>
              <a:rPr lang="en-US" sz="1300" dirty="0"/>
              <a:t>our</a:t>
            </a:r>
            <a:r>
              <a:rPr lang="en-US" sz="1300" b="1" dirty="0"/>
              <a:t> 2 examples  </a:t>
            </a:r>
          </a:p>
          <a:p>
            <a:endParaRPr lang="en-US" sz="1300" b="1" dirty="0"/>
          </a:p>
          <a:p>
            <a:r>
              <a:rPr lang="en-US" sz="1300" b="1" u="sng" dirty="0" err="1"/>
              <a:t>Deshka</a:t>
            </a:r>
            <a:r>
              <a:rPr lang="en-US" sz="1300" b="1" u="sng" dirty="0"/>
              <a:t> chinook</a:t>
            </a:r>
            <a:r>
              <a:rPr lang="en-US" sz="1300" dirty="0"/>
              <a:t> </a:t>
            </a:r>
          </a:p>
          <a:p>
            <a:r>
              <a:rPr lang="en-US" sz="1300" b="1" dirty="0"/>
              <a:t>We have a wide range of S,</a:t>
            </a:r>
            <a:r>
              <a:rPr lang="en-US" sz="1300" dirty="0"/>
              <a:t> </a:t>
            </a:r>
            <a:r>
              <a:rPr lang="en-US" sz="1300" b="1" dirty="0"/>
              <a:t>well-defined Ricker curve</a:t>
            </a:r>
          </a:p>
          <a:p>
            <a:r>
              <a:rPr lang="en-US" sz="1300" b="1" dirty="0"/>
              <a:t>As a result, Optimal Yield profile peaks at 100%</a:t>
            </a:r>
          </a:p>
          <a:p>
            <a:r>
              <a:rPr lang="en-US" sz="1300" b="1" dirty="0"/>
              <a:t>Limbs steep- </a:t>
            </a:r>
            <a:r>
              <a:rPr lang="en-US" sz="1300" dirty="0"/>
              <a:t>indicating</a:t>
            </a:r>
            <a:r>
              <a:rPr lang="en-US" sz="1300" b="1" dirty="0"/>
              <a:t> precise information</a:t>
            </a:r>
          </a:p>
          <a:p>
            <a:r>
              <a:rPr lang="en-US" sz="1300" b="1" dirty="0"/>
              <a:t>can be confident that we’ll get good performance with our goal</a:t>
            </a:r>
          </a:p>
          <a:p>
            <a:r>
              <a:rPr lang="en-US" sz="1300" b="1" dirty="0"/>
              <a:t>(</a:t>
            </a:r>
            <a:r>
              <a:rPr lang="en-US" sz="1300" dirty="0"/>
              <a:t>recall </a:t>
            </a:r>
            <a:r>
              <a:rPr lang="en-US" sz="1300" b="1" dirty="0"/>
              <a:t>vertical =</a:t>
            </a:r>
            <a:r>
              <a:rPr lang="en-US" sz="1300" dirty="0"/>
              <a:t> </a:t>
            </a:r>
            <a:r>
              <a:rPr lang="en-US" sz="1300" b="1" dirty="0"/>
              <a:t>perfect info)</a:t>
            </a:r>
          </a:p>
          <a:p>
            <a:endParaRPr lang="en-US" sz="1300" dirty="0"/>
          </a:p>
          <a:p>
            <a:r>
              <a:rPr lang="en-US" sz="1300" b="1" u="sng" dirty="0"/>
              <a:t>Kenai Sockeye</a:t>
            </a:r>
            <a:r>
              <a:rPr lang="en-US" sz="1300" dirty="0"/>
              <a:t> </a:t>
            </a:r>
          </a:p>
          <a:p>
            <a:r>
              <a:rPr lang="en-US" sz="1300" dirty="0"/>
              <a:t>high harvest rate, beta poorly defined, (curve could peak at a very large S, for all we know) </a:t>
            </a:r>
          </a:p>
          <a:p>
            <a:r>
              <a:rPr lang="en-US" sz="1300" b="1" dirty="0"/>
              <a:t>And </a:t>
            </a:r>
            <a:r>
              <a:rPr lang="en-US" sz="1300" b="1" dirty="0" err="1"/>
              <a:t>Smsy</a:t>
            </a:r>
            <a:r>
              <a:rPr lang="en-US" sz="1300" b="1" dirty="0"/>
              <a:t> could be large</a:t>
            </a:r>
            <a:r>
              <a:rPr lang="en-US" sz="1300" dirty="0"/>
              <a:t> - so </a:t>
            </a:r>
            <a:r>
              <a:rPr lang="en-US" sz="1300" b="1" dirty="0"/>
              <a:t>some chance of good yield out here at high S</a:t>
            </a:r>
          </a:p>
          <a:p>
            <a:r>
              <a:rPr lang="en-US" sz="1300" b="1" dirty="0"/>
              <a:t>Optimal Yield profile peaks at only 65%</a:t>
            </a:r>
          </a:p>
          <a:p>
            <a:r>
              <a:rPr lang="en-US" sz="1300" dirty="0"/>
              <a:t>to get </a:t>
            </a:r>
            <a:r>
              <a:rPr lang="en-US" sz="1300" b="1" dirty="0"/>
              <a:t>manageable range </a:t>
            </a:r>
            <a:r>
              <a:rPr lang="en-US" sz="1300" dirty="0"/>
              <a:t> </a:t>
            </a:r>
          </a:p>
          <a:p>
            <a:r>
              <a:rPr lang="en-US" sz="1300" dirty="0"/>
              <a:t>  </a:t>
            </a:r>
            <a:r>
              <a:rPr lang="en-US" sz="1300" b="1" dirty="0"/>
              <a:t>can only guarantee 40% chance</a:t>
            </a:r>
            <a:r>
              <a:rPr lang="en-US" sz="1300" dirty="0"/>
              <a:t> of achieving near-maximal yield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r>
              <a:rPr lang="en-US" sz="1400" dirty="0"/>
              <a:t>Another useful result from bootstrapping is what we call an Expected Yield Plot: essentially quantiles around the YIELD horsetail plot</a:t>
            </a:r>
          </a:p>
          <a:p>
            <a:endParaRPr lang="en-US" sz="1400" dirty="0"/>
          </a:p>
          <a:p>
            <a:r>
              <a:rPr lang="en-US" sz="1400" dirty="0"/>
              <a:t>And what you’ll find is</a:t>
            </a:r>
            <a:r>
              <a:rPr lang="en-US" sz="1400" b="1" dirty="0"/>
              <a:t> </a:t>
            </a:r>
            <a:r>
              <a:rPr lang="en-US" sz="1400" dirty="0"/>
              <a:t>that</a:t>
            </a:r>
            <a:r>
              <a:rPr lang="en-US" sz="1400" b="1" dirty="0"/>
              <a:t> this can be useful when you want to refine your goal</a:t>
            </a:r>
          </a:p>
          <a:p>
            <a:endParaRPr lang="en-US" sz="1400" b="1" dirty="0"/>
          </a:p>
          <a:p>
            <a:r>
              <a:rPr lang="en-US" sz="1400" b="1" dirty="0"/>
              <a:t>For instance how much you could expect yield to change,</a:t>
            </a:r>
          </a:p>
          <a:p>
            <a:r>
              <a:rPr lang="en-US" sz="1400" b="1" dirty="0"/>
              <a:t>if you changed your goal</a:t>
            </a:r>
          </a:p>
          <a:p>
            <a:endParaRPr lang="en-US" sz="1400" b="1" dirty="0"/>
          </a:p>
          <a:p>
            <a:endParaRPr lang="en-US" sz="1400" b="1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r>
              <a:rPr lang="en-US" sz="1400" b="1" dirty="0"/>
              <a:t>back </a:t>
            </a:r>
            <a:r>
              <a:rPr lang="en-US" sz="1400" dirty="0"/>
              <a:t>to</a:t>
            </a:r>
            <a:r>
              <a:rPr lang="en-US" sz="1400" b="1" dirty="0"/>
              <a:t> </a:t>
            </a:r>
            <a:r>
              <a:rPr lang="en-US" sz="1400" dirty="0"/>
              <a:t>our</a:t>
            </a:r>
            <a:r>
              <a:rPr lang="en-US" sz="1400" b="1" dirty="0"/>
              <a:t> 2 examples one more time</a:t>
            </a:r>
          </a:p>
          <a:p>
            <a:r>
              <a:rPr lang="en-US" sz="1400" b="1" u="sng" dirty="0" err="1"/>
              <a:t>Deshka</a:t>
            </a:r>
            <a:r>
              <a:rPr lang="en-US" sz="1400" b="1" u="sng" dirty="0"/>
              <a:t> chinook</a:t>
            </a:r>
            <a:endParaRPr lang="en-US" sz="1400" b="1" dirty="0"/>
          </a:p>
          <a:p>
            <a:r>
              <a:rPr lang="en-US" sz="1400" dirty="0"/>
              <a:t>steep sided yield profile, goal we can be confident in</a:t>
            </a:r>
          </a:p>
          <a:p>
            <a:r>
              <a:rPr lang="en-US" sz="1400" dirty="0"/>
              <a:t>EY curve shows how much yield</a:t>
            </a:r>
          </a:p>
          <a:p>
            <a:r>
              <a:rPr lang="en-US" sz="1400" dirty="0"/>
              <a:t>Relatively flat in that range, fairly straightforward</a:t>
            </a:r>
          </a:p>
          <a:p>
            <a:r>
              <a:rPr lang="en-US" sz="1400" dirty="0"/>
              <a:t> </a:t>
            </a:r>
          </a:p>
          <a:p>
            <a:r>
              <a:rPr lang="en-US" sz="1400" b="1" u="sng" dirty="0"/>
              <a:t>Kenai Sockeye</a:t>
            </a:r>
            <a:r>
              <a:rPr lang="en-US" sz="1400" dirty="0"/>
              <a:t> </a:t>
            </a:r>
          </a:p>
          <a:p>
            <a:r>
              <a:rPr lang="en-US" sz="1400" dirty="0"/>
              <a:t>less confidence in our goal</a:t>
            </a:r>
          </a:p>
          <a:p>
            <a:r>
              <a:rPr lang="en-US" sz="1400" dirty="0"/>
              <a:t>EY curve looks interesting</a:t>
            </a:r>
          </a:p>
          <a:p>
            <a:r>
              <a:rPr lang="en-US" sz="1400" dirty="0"/>
              <a:t>At high values of escapement, there’s a chance that yield is EXTREMELY high – or negative!</a:t>
            </a:r>
          </a:p>
          <a:p>
            <a:r>
              <a:rPr lang="en-US" sz="1400" dirty="0"/>
              <a:t>Why do you think that is? (no data out there!)</a:t>
            </a:r>
          </a:p>
          <a:p>
            <a:r>
              <a:rPr lang="en-US" sz="1400" b="1" dirty="0"/>
              <a:t>And you can quickly see that usefulness of information depends on range of data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400" dirty="0"/>
              <a:t>Here’s a brief mention of Contrast, which we </a:t>
            </a:r>
            <a:r>
              <a:rPr lang="en-US" sz="1400" u="sng" dirty="0"/>
              <a:t>used to</a:t>
            </a:r>
            <a:r>
              <a:rPr lang="en-US" sz="1400" dirty="0"/>
              <a:t> talk about in an escapement time series </a:t>
            </a:r>
          </a:p>
          <a:p>
            <a:r>
              <a:rPr lang="en-US" sz="1400" dirty="0"/>
              <a:t>defined as max(S) / min(S)</a:t>
            </a:r>
          </a:p>
          <a:p>
            <a:r>
              <a:rPr lang="en-US" sz="1400" dirty="0"/>
              <a:t>high contrast good, low contrast bad</a:t>
            </a:r>
          </a:p>
          <a:p>
            <a:endParaRPr lang="en-US" sz="1400" dirty="0"/>
          </a:p>
          <a:p>
            <a:r>
              <a:rPr lang="en-US" sz="1400" dirty="0"/>
              <a:t>Typical cautionary example:</a:t>
            </a:r>
          </a:p>
          <a:p>
            <a:r>
              <a:rPr lang="en-US" sz="1400" dirty="0"/>
              <a:t>Buskin Coho- low contrast from very narrow range in S – very imprecise estimate of </a:t>
            </a:r>
            <a:r>
              <a:rPr lang="en-US" sz="1400" dirty="0" err="1"/>
              <a:t>S.msy</a:t>
            </a:r>
            <a:endParaRPr lang="en-US" sz="1400" dirty="0"/>
          </a:p>
          <a:p>
            <a:r>
              <a:rPr lang="en-US" sz="1400" dirty="0"/>
              <a:t>Horrible estimate of </a:t>
            </a:r>
            <a:r>
              <a:rPr lang="en-US" sz="1400" dirty="0" err="1"/>
              <a:t>S.msy</a:t>
            </a:r>
            <a:r>
              <a:rPr lang="en-US" sz="1400" dirty="0"/>
              <a:t>-  NPCV = 100%</a:t>
            </a:r>
          </a:p>
          <a:p>
            <a:r>
              <a:rPr lang="en-US" sz="1400" dirty="0"/>
              <a:t>Obviously the restricted range of S is part of the problem</a:t>
            </a:r>
          </a:p>
          <a:p>
            <a:r>
              <a:rPr lang="en-US" sz="1400" dirty="0"/>
              <a:t>But- more points to the left probably will not help much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EE20F2-8A32-4D8D-A61C-D170A1410E7E}" type="slidenum">
              <a:rPr lang="en-US" sz="1200"/>
              <a:pPr algn="r"/>
              <a:t>4</a:t>
            </a:fld>
            <a:endParaRPr lang="en-US" sz="120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Let’s pick on a few values of S to illustrate the relationship between the two curves…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84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400" dirty="0"/>
              <a:t>Here are a couple more examples…</a:t>
            </a:r>
          </a:p>
          <a:p>
            <a:endParaRPr lang="en-US" sz="1400" dirty="0"/>
          </a:p>
          <a:p>
            <a:r>
              <a:rPr lang="en-US" sz="1400" dirty="0"/>
              <a:t>Russian River Sockeye</a:t>
            </a:r>
          </a:p>
          <a:p>
            <a:r>
              <a:rPr lang="en-US" sz="1400" dirty="0"/>
              <a:t>very high contrast - 23</a:t>
            </a:r>
          </a:p>
          <a:p>
            <a:r>
              <a:rPr lang="en-US" sz="1400" dirty="0"/>
              <a:t>but precision horrible (CV 130%) in </a:t>
            </a:r>
            <a:r>
              <a:rPr lang="en-US" sz="1400"/>
              <a:t>Smsy</a:t>
            </a:r>
            <a:endParaRPr lang="en-US" sz="1400" dirty="0"/>
          </a:p>
          <a:p>
            <a:r>
              <a:rPr lang="en-US" sz="1400" dirty="0"/>
              <a:t>(left hand limb- not bending over)</a:t>
            </a:r>
          </a:p>
          <a:p>
            <a:endParaRPr lang="en-US" sz="1400" dirty="0"/>
          </a:p>
          <a:p>
            <a:r>
              <a:rPr lang="en-US" sz="1400" dirty="0"/>
              <a:t>Compare to</a:t>
            </a:r>
          </a:p>
          <a:p>
            <a:r>
              <a:rPr lang="en-US" sz="1400" dirty="0" err="1"/>
              <a:t>Chilkat</a:t>
            </a:r>
            <a:r>
              <a:rPr lang="en-US" sz="1400" dirty="0"/>
              <a:t> chinook (contrast 2)  </a:t>
            </a:r>
            <a:r>
              <a:rPr lang="en-US" sz="1400" dirty="0" err="1"/>
              <a:t>npcv</a:t>
            </a:r>
            <a:r>
              <a:rPr lang="en-US" sz="1400" dirty="0"/>
              <a:t> = 0.3 not bad</a:t>
            </a:r>
          </a:p>
          <a:p>
            <a:endParaRPr lang="en-US" sz="1400" dirty="0"/>
          </a:p>
          <a:p>
            <a:r>
              <a:rPr lang="en-US" sz="1400" dirty="0"/>
              <a:t>So it’s not the range of points alone</a:t>
            </a:r>
          </a:p>
          <a:p>
            <a:r>
              <a:rPr lang="en-US" sz="1400" dirty="0"/>
              <a:t>but where they are relative to the replacement line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400" u="sng" dirty="0"/>
              <a:t>And an interesting thing happens if we </a:t>
            </a:r>
            <a:r>
              <a:rPr lang="en-US" sz="1400" dirty="0"/>
              <a:t>get one or more large escapements that do not replace themselves </a:t>
            </a:r>
          </a:p>
          <a:p>
            <a:endParaRPr lang="en-US" sz="1400" dirty="0"/>
          </a:p>
          <a:p>
            <a:r>
              <a:rPr lang="en-US" sz="1400" dirty="0"/>
              <a:t>Check this out-</a:t>
            </a:r>
          </a:p>
          <a:p>
            <a:r>
              <a:rPr lang="en-US" sz="1400" dirty="0" err="1"/>
              <a:t>Chilkat</a:t>
            </a:r>
            <a:r>
              <a:rPr lang="en-US" sz="1400" dirty="0"/>
              <a:t> Coho  1995-2001  7 brood years</a:t>
            </a:r>
          </a:p>
          <a:p>
            <a:r>
              <a:rPr lang="en-US" sz="1400" dirty="0"/>
              <a:t>Ricker not bending over, horrible estimate</a:t>
            </a:r>
          </a:p>
          <a:p>
            <a:r>
              <a:rPr lang="en-US" sz="1400" dirty="0"/>
              <a:t>hard to pick a goal</a:t>
            </a:r>
          </a:p>
          <a:p>
            <a:endParaRPr lang="en-US" sz="1400" dirty="0"/>
          </a:p>
          <a:p>
            <a:r>
              <a:rPr lang="en-US" sz="1400" dirty="0"/>
              <a:t>Add 2002 brood year</a:t>
            </a:r>
          </a:p>
          <a:p>
            <a:r>
              <a:rPr lang="en-US" sz="1400" dirty="0"/>
              <a:t>big escapement- doesn’t replace itself</a:t>
            </a:r>
          </a:p>
          <a:p>
            <a:r>
              <a:rPr lang="en-US" sz="1400" dirty="0"/>
              <a:t>Suddenly a very good estimate of </a:t>
            </a:r>
            <a:r>
              <a:rPr lang="en-US" sz="1400" dirty="0" err="1"/>
              <a:t>S.msy</a:t>
            </a:r>
            <a:endParaRPr lang="en-US" sz="1400" dirty="0"/>
          </a:p>
          <a:p>
            <a:r>
              <a:rPr lang="en-US" sz="1400" dirty="0"/>
              <a:t>Easy to set a goal</a:t>
            </a:r>
          </a:p>
          <a:p>
            <a:endParaRPr lang="en-US" sz="1400" dirty="0"/>
          </a:p>
          <a:p>
            <a:r>
              <a:rPr lang="en-US" sz="1400" dirty="0"/>
              <a:t>BUT highly influential point begs the question: Was 2002 biased in some way?  Or outlier in some way in terms of productivity?</a:t>
            </a:r>
          </a:p>
          <a:p>
            <a:r>
              <a:rPr lang="en-US" sz="1400" dirty="0"/>
              <a:t>Either we suddenly have the information we need, or else an illusion of certainty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0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Another plot you might see is called an Overfishing Profile, which is related to the Optimal Yield Profile</a:t>
            </a:r>
          </a:p>
          <a:p>
            <a:endParaRPr lang="en-US" dirty="0"/>
          </a:p>
          <a:p>
            <a:r>
              <a:rPr lang="en-US" dirty="0"/>
              <a:t>By overfishing we mean fishing hard enough to reduce the </a:t>
            </a:r>
            <a:r>
              <a:rPr lang="en-US" b="1" dirty="0"/>
              <a:t>escapement</a:t>
            </a:r>
            <a:r>
              <a:rPr lang="en-US" dirty="0"/>
              <a:t> such that</a:t>
            </a:r>
          </a:p>
          <a:p>
            <a:r>
              <a:rPr lang="en-US" dirty="0"/>
              <a:t>there is a reduction in yield below, say, 90% MSY</a:t>
            </a:r>
          </a:p>
          <a:p>
            <a:endParaRPr lang="en-US" dirty="0"/>
          </a:p>
          <a:p>
            <a:r>
              <a:rPr lang="en-US" dirty="0"/>
              <a:t>The best way to explain this is to go back to . . .</a:t>
            </a:r>
          </a:p>
        </p:txBody>
      </p:sp>
      <p:sp>
        <p:nvSpPr>
          <p:cNvPr id="320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ADD79B-9F13-43B4-946E-2CB2AB74BC3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642A39-D419-493C-8E84-9D469BD92EC2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21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522288"/>
            <a:ext cx="4648200" cy="3486150"/>
          </a:xfrm>
          <a:ln/>
        </p:spPr>
      </p:sp>
      <p:sp>
        <p:nvSpPr>
          <p:cNvPr id="321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45" y="4265613"/>
            <a:ext cx="5650512" cy="4356100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Let’s pretend one more time that the Ricker relationship is known without error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Over </a:t>
            </a:r>
            <a:r>
              <a:rPr lang="en-US" sz="1400" u="sng" dirty="0"/>
              <a:t>here (red)</a:t>
            </a:r>
            <a:r>
              <a:rPr lang="en-US" sz="1400" dirty="0"/>
              <a:t> is the range of escapements that leads to “overfishing”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if overfishing is defined as reducing the yield to below 90% of maximum</a:t>
            </a:r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85B61F-D631-4C84-8C2B-4D481EE2BF4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22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522288"/>
            <a:ext cx="4648200" cy="3486150"/>
          </a:xfrm>
          <a:ln/>
        </p:spPr>
      </p:sp>
      <p:sp>
        <p:nvSpPr>
          <p:cNvPr id="322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45" y="4265614"/>
            <a:ext cx="5803053" cy="4338637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So one more time, start with 5 bootstrap replicates,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Consider values of S – what proportion of our plausible states of nature lead to overfishing?</a:t>
            </a:r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85B61F-D631-4C84-8C2B-4D481EE2BF4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22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522288"/>
            <a:ext cx="4648200" cy="3486150"/>
          </a:xfrm>
          <a:ln/>
        </p:spPr>
      </p:sp>
      <p:sp>
        <p:nvSpPr>
          <p:cNvPr id="322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45" y="4265614"/>
            <a:ext cx="5803053" cy="4338637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…here’s that animation again…</a:t>
            </a:r>
          </a:p>
          <a:p>
            <a:pPr eaLnBrk="1" hangingPunct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8083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85B61F-D631-4C84-8C2B-4D481EE2BF4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22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522288"/>
            <a:ext cx="4648200" cy="3486150"/>
          </a:xfrm>
          <a:ln/>
        </p:spPr>
      </p:sp>
      <p:sp>
        <p:nvSpPr>
          <p:cNvPr id="322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45" y="4265614"/>
            <a:ext cx="5803053" cy="4338637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Again, as we add bootstrap replicates, the curve smooths out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And again, remember we’re interpreting the proportion of bootstrap reps (states of nature) as probability</a:t>
            </a:r>
          </a:p>
        </p:txBody>
      </p:sp>
    </p:spTree>
    <p:extLst>
      <p:ext uri="{BB962C8B-B14F-4D97-AF65-F5344CB8AC3E}">
        <p14:creationId xmlns:p14="http://schemas.microsoft.com/office/powerpoint/2010/main" val="26947867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Here’s the Overfishing and Optimal Yield Profiles next to one another one more time</a:t>
            </a:r>
          </a:p>
          <a:p>
            <a:endParaRPr lang="en-US" dirty="0"/>
          </a:p>
          <a:p>
            <a:r>
              <a:rPr lang="en-US" dirty="0"/>
              <a:t>Notice that they start out as complements of one another</a:t>
            </a:r>
          </a:p>
        </p:txBody>
      </p:sp>
      <p:sp>
        <p:nvSpPr>
          <p:cNvPr id="323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092C32-26D6-4ED0-A313-90994D74CD6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85B61F-D631-4C84-8C2B-4D481EE2BF4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22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522288"/>
            <a:ext cx="4648200" cy="3486150"/>
          </a:xfrm>
          <a:ln/>
        </p:spPr>
      </p:sp>
      <p:sp>
        <p:nvSpPr>
          <p:cNvPr id="322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45" y="4265614"/>
            <a:ext cx="5803053" cy="4338637"/>
          </a:xfrm>
          <a:noFill/>
          <a:ln/>
        </p:spPr>
        <p:txBody>
          <a:bodyPr/>
          <a:lstStyle/>
          <a:p>
            <a:r>
              <a:rPr lang="en-US" sz="1400" dirty="0"/>
              <a:t>But the two curves give you different information</a:t>
            </a:r>
          </a:p>
          <a:p>
            <a:endParaRPr lang="en-US" sz="1400" dirty="0"/>
          </a:p>
          <a:p>
            <a:r>
              <a:rPr lang="en-US" sz="1400" dirty="0"/>
              <a:t>because the OFP is only concerned about escapements being too low, not too high</a:t>
            </a:r>
          </a:p>
          <a:p>
            <a:pPr eaLnBrk="1" hangingPunct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54346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B4E48BB-80AE-4C7C-A082-FB58BD4890DD}" type="slidenum">
              <a:rPr lang="en-US" sz="1200"/>
              <a:pPr algn="r"/>
              <a:t>49</a:t>
            </a:fld>
            <a:endParaRPr lang="en-US" sz="1200"/>
          </a:p>
        </p:txBody>
      </p:sp>
      <p:sp>
        <p:nvSpPr>
          <p:cNvPr id="311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11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EE20F2-8A32-4D8D-A61C-D170A1410E7E}" type="slidenum">
              <a:rPr lang="en-US" sz="1200"/>
              <a:pPr algn="r"/>
              <a:t>5</a:t>
            </a:fld>
            <a:endParaRPr lang="en-US" sz="120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…and another one…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516070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7E5ECEA-BFCD-49A7-BC98-9804DBEFDA70}" type="slidenum">
              <a:rPr lang="en-US" sz="1200"/>
              <a:pPr algn="r"/>
              <a:t>50</a:t>
            </a:fld>
            <a:endParaRPr lang="en-US" sz="1200"/>
          </a:p>
        </p:txBody>
      </p:sp>
      <p:sp>
        <p:nvSpPr>
          <p:cNvPr id="312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12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/>
              <a:t>Data are simulated, so first thing to do:</a:t>
            </a:r>
          </a:p>
          <a:p>
            <a:pPr eaLnBrk="1" hangingPunct="1"/>
            <a:r>
              <a:rPr lang="en-US" sz="1400" b="1"/>
              <a:t>SELECT GREEN INPUT BOX</a:t>
            </a:r>
          </a:p>
          <a:p>
            <a:pPr eaLnBrk="1" hangingPunct="1"/>
            <a:r>
              <a:rPr lang="en-US" sz="1400" b="1"/>
              <a:t>COPY AND PASTE (special) VALUES to fix</a:t>
            </a:r>
          </a:p>
          <a:p>
            <a:pPr eaLnBrk="1" hangingPunct="1"/>
            <a:endParaRPr lang="en-US" sz="1400"/>
          </a:p>
          <a:p>
            <a:pPr eaLnBrk="1" hangingPunct="1"/>
            <a:r>
              <a:rPr lang="en-US" sz="1400"/>
              <a:t>SPREADSHEETS- EASY TO MAKE MISTAKES</a:t>
            </a:r>
          </a:p>
          <a:p>
            <a:pPr eaLnBrk="1" hangingPunct="1"/>
            <a:endParaRPr lang="en-US" sz="1400"/>
          </a:p>
          <a:p>
            <a:pPr eaLnBrk="1" hangingPunct="1"/>
            <a:r>
              <a:rPr lang="en-US" sz="1400"/>
              <a:t>SAVE A NEW COPY</a:t>
            </a:r>
          </a:p>
          <a:p>
            <a:pPr eaLnBrk="1" hangingPunct="1"/>
            <a:endParaRPr lang="en-US" sz="1400"/>
          </a:p>
          <a:p>
            <a:pPr eaLnBrk="1" hangingPunct="1"/>
            <a:r>
              <a:rPr lang="en-US" sz="1400"/>
              <a:t>PAY ATTENTION TO DETAILS</a:t>
            </a:r>
          </a:p>
          <a:p>
            <a:pPr eaLnBrk="1" hangingPunct="1"/>
            <a:endParaRPr lang="en-US" sz="1400"/>
          </a:p>
          <a:p>
            <a:pPr eaLnBrk="1" hangingPunct="1"/>
            <a:r>
              <a:rPr lang="en-US" sz="1400"/>
              <a:t>ASK QUESTIONS!</a:t>
            </a:r>
          </a:p>
          <a:p>
            <a:pPr eaLnBrk="1" hangingPunct="1"/>
            <a:endParaRPr lang="en-US" sz="1400"/>
          </a:p>
          <a:p>
            <a:pPr eaLnBrk="1" hangingPunct="1"/>
            <a:endParaRPr lang="en-US" sz="1400"/>
          </a:p>
          <a:p>
            <a:pPr eaLnBrk="1" hangingPunct="1"/>
            <a:r>
              <a:rPr lang="en-US" sz="1400" b="1"/>
              <a:t>HANDOUTS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D18C756-99DF-4361-8950-8BA89F9E60DA}" type="slidenum">
              <a:rPr lang="en-US" sz="1200"/>
              <a:pPr algn="r"/>
              <a:t>51</a:t>
            </a:fld>
            <a:endParaRPr lang="en-US" sz="1200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And here’s another quick statistical “aside”, since we just spent some time bootstrapping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Bootstrapping gets thought of as a mysterious black box or else statistical voodoo.  But it actually makes some sense when you think about it.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Let’s forget about fish for a moment and hold a simpler toy example in our brains.  Let’s say we want to estimate the mean height of people living in [Anchorage].  </a:t>
            </a:r>
          </a:p>
          <a:p>
            <a:pPr eaLnBrk="1" hangingPunct="1"/>
            <a:r>
              <a:rPr lang="en-US" dirty="0"/>
              <a:t>So we take a sample of people. </a:t>
            </a:r>
          </a:p>
          <a:p>
            <a:pPr eaLnBrk="1" hangingPunct="1"/>
            <a:r>
              <a:rPr lang="en-US" dirty="0"/>
              <a:t>Could we have taken a different sample of people?  Would the sample average be different this time?</a:t>
            </a:r>
          </a:p>
          <a:p>
            <a:pPr eaLnBrk="1" hangingPunct="1"/>
            <a:r>
              <a:rPr lang="en-US" dirty="0"/>
              <a:t>It turns out that all our Stats 101 tools come from asymptotic methods for describing SAMPLING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7643300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another “aside” – since we just spent a bunch of time &amp; energy powering through the lab:</a:t>
            </a:r>
          </a:p>
          <a:p>
            <a:endParaRPr lang="en-US" dirty="0"/>
          </a:p>
          <a:p>
            <a:r>
              <a:rPr lang="en-US" dirty="0" err="1"/>
              <a:t>Hamachan</a:t>
            </a:r>
            <a:r>
              <a:rPr lang="en-US" dirty="0"/>
              <a:t> has built an extremely useful tool to do everything you just did (only more so)</a:t>
            </a:r>
          </a:p>
          <a:p>
            <a:endParaRPr lang="en-US" dirty="0"/>
          </a:p>
          <a:p>
            <a:r>
              <a:rPr lang="en-US" dirty="0"/>
              <a:t>It’s what’s called a Shiny app, which runs R code in the background, but all you see is a website (with a web link)</a:t>
            </a:r>
          </a:p>
          <a:p>
            <a:endParaRPr lang="en-US" dirty="0"/>
          </a:p>
          <a:p>
            <a:r>
              <a:rPr lang="en-US" dirty="0"/>
              <a:t>Upload your own data, and off you go!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DFD301-2B9E-4190-A1DB-5D86AAF10FC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357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6308CE0-573B-4072-B33A-D221A3866141}" type="slidenum">
              <a:rPr lang="en-US" sz="1200"/>
              <a:pPr algn="r"/>
              <a:t>53</a:t>
            </a:fld>
            <a:endParaRPr lang="en-US" sz="1200"/>
          </a:p>
        </p:txBody>
      </p:sp>
      <p:sp>
        <p:nvSpPr>
          <p:cNvPr id="324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24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r>
              <a:rPr lang="en-US" sz="1400" dirty="0"/>
              <a:t>We need to talk about </a:t>
            </a:r>
            <a:r>
              <a:rPr lang="en-US" sz="1400" b="1" dirty="0"/>
              <a:t> a couple of  “red flag” issues to watch out for</a:t>
            </a:r>
          </a:p>
          <a:p>
            <a:r>
              <a:rPr lang="en-US" sz="1400" b="1" dirty="0"/>
              <a:t>If present in your data, it may pay to be somewhat skeptical of your results</a:t>
            </a:r>
          </a:p>
          <a:p>
            <a:endParaRPr lang="en-US" sz="1400" b="1" dirty="0"/>
          </a:p>
          <a:p>
            <a:r>
              <a:rPr lang="en-US" sz="1400" b="1" dirty="0"/>
              <a:t>Then a little about age structure</a:t>
            </a:r>
          </a:p>
          <a:p>
            <a:endParaRPr lang="en-US" sz="1400" b="1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7E2AF73-3283-4267-B526-A30DA0A17CB1}" type="slidenum">
              <a:rPr lang="en-US" sz="1200"/>
              <a:pPr algn="r"/>
              <a:t>54</a:t>
            </a:fld>
            <a:endParaRPr lang="en-US" sz="1200"/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r>
              <a:rPr lang="en-US" sz="1400" dirty="0"/>
              <a:t>Reason for this goes back to the way we analyzed our data</a:t>
            </a:r>
          </a:p>
          <a:p>
            <a:endParaRPr lang="en-US" sz="1400" dirty="0"/>
          </a:p>
          <a:p>
            <a:r>
              <a:rPr lang="en-US" sz="1400" dirty="0"/>
              <a:t>Our </a:t>
            </a:r>
            <a:r>
              <a:rPr lang="en-US" sz="1400" b="1" dirty="0"/>
              <a:t>analysis</a:t>
            </a:r>
            <a:r>
              <a:rPr lang="en-US" sz="1400" dirty="0"/>
              <a:t> is </a:t>
            </a:r>
            <a:r>
              <a:rPr lang="en-US" sz="1400" b="1" dirty="0"/>
              <a:t>equivalent</a:t>
            </a:r>
            <a:r>
              <a:rPr lang="en-US" sz="1400" dirty="0"/>
              <a:t> to </a:t>
            </a:r>
            <a:r>
              <a:rPr lang="en-US" sz="1400" b="1" dirty="0"/>
              <a:t>simple linear regression</a:t>
            </a:r>
            <a:r>
              <a:rPr lang="en-US" sz="1400" dirty="0"/>
              <a:t>, </a:t>
            </a:r>
          </a:p>
          <a:p>
            <a:endParaRPr lang="en-US" sz="1400" dirty="0"/>
          </a:p>
          <a:p>
            <a:r>
              <a:rPr lang="en-US" sz="1400" dirty="0"/>
              <a:t>So- we’re </a:t>
            </a:r>
            <a:r>
              <a:rPr lang="en-US" sz="1400" b="1" dirty="0"/>
              <a:t>subject to assumptions </a:t>
            </a:r>
            <a:r>
              <a:rPr lang="en-US" sz="1400" dirty="0"/>
              <a:t>of SLR</a:t>
            </a:r>
          </a:p>
          <a:p>
            <a:endParaRPr lang="en-US" sz="1400" dirty="0"/>
          </a:p>
          <a:p>
            <a:r>
              <a:rPr lang="en-US" sz="1400" dirty="0"/>
              <a:t>A couple of which are that </a:t>
            </a:r>
          </a:p>
          <a:p>
            <a:r>
              <a:rPr lang="en-US" sz="1400" b="1" dirty="0"/>
              <a:t>- X &amp; Y known with no </a:t>
            </a:r>
            <a:r>
              <a:rPr lang="en-US" sz="1400" b="1" dirty="0" err="1"/>
              <a:t>meas</a:t>
            </a:r>
            <a:r>
              <a:rPr lang="en-US" sz="1400" b="1" dirty="0"/>
              <a:t> error</a:t>
            </a:r>
            <a:endParaRPr lang="en-US" sz="1400" dirty="0"/>
          </a:p>
          <a:p>
            <a:r>
              <a:rPr lang="en-US" sz="1400" b="1" dirty="0"/>
              <a:t>- Data points are independent</a:t>
            </a:r>
            <a:r>
              <a:rPr lang="en-US" sz="1400" dirty="0"/>
              <a:t> of one another </a:t>
            </a:r>
          </a:p>
          <a:p>
            <a:r>
              <a:rPr lang="en-US" sz="1400" dirty="0"/>
              <a:t>      - when evaluating independence, think “does information about one data point tell me something about another data point?”</a:t>
            </a:r>
          </a:p>
          <a:p>
            <a:endParaRPr lang="en-US" sz="1400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38C22FC-1F33-4CDA-9939-88414BA19A3E}" type="slidenum">
              <a:rPr lang="en-US" sz="1200"/>
              <a:pPr algn="r"/>
              <a:t>55</a:t>
            </a:fld>
            <a:endParaRPr lang="en-US" sz="1200"/>
          </a:p>
        </p:txBody>
      </p:sp>
      <p:sp>
        <p:nvSpPr>
          <p:cNvPr id="326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r>
              <a:rPr lang="en-US" sz="1400" dirty="0"/>
              <a:t>Well- in </a:t>
            </a:r>
            <a:r>
              <a:rPr lang="en-US" sz="1400" b="1" u="sng" dirty="0"/>
              <a:t>reality</a:t>
            </a:r>
          </a:p>
          <a:p>
            <a:r>
              <a:rPr lang="en-US" sz="1400" u="sng" dirty="0"/>
              <a:t>rarely</a:t>
            </a:r>
            <a:r>
              <a:rPr lang="en-US" sz="1400" dirty="0"/>
              <a:t> do we measure escapement without error, and</a:t>
            </a:r>
          </a:p>
          <a:p>
            <a:r>
              <a:rPr lang="en-US" sz="1400" u="sng" dirty="0"/>
              <a:t>never</a:t>
            </a:r>
            <a:r>
              <a:rPr lang="en-US" sz="1400" dirty="0"/>
              <a:t> are the individual {</a:t>
            </a:r>
            <a:r>
              <a:rPr lang="en-US" sz="1400" dirty="0" err="1"/>
              <a:t>S,R</a:t>
            </a:r>
            <a:r>
              <a:rPr lang="en-US" sz="1400" dirty="0"/>
              <a:t>} pairs independent</a:t>
            </a:r>
          </a:p>
          <a:p>
            <a:endParaRPr lang="en-US" sz="1400" dirty="0"/>
          </a:p>
          <a:p>
            <a:r>
              <a:rPr lang="en-US" sz="1400" i="1" dirty="0"/>
              <a:t>Usually reality goes something like this</a:t>
            </a:r>
          </a:p>
          <a:p>
            <a:r>
              <a:rPr lang="en-US" sz="1400" dirty="0"/>
              <a:t>Start with S1</a:t>
            </a:r>
          </a:p>
          <a:p>
            <a:r>
              <a:rPr lang="en-US" sz="1400" dirty="0"/>
              <a:t>.</a:t>
            </a:r>
          </a:p>
          <a:p>
            <a:r>
              <a:rPr lang="en-US" sz="1400" dirty="0"/>
              <a:t>.</a:t>
            </a:r>
          </a:p>
          <a:p>
            <a:r>
              <a:rPr lang="en-US" sz="1400" dirty="0"/>
              <a:t>.</a:t>
            </a:r>
          </a:p>
          <a:p>
            <a:r>
              <a:rPr lang="en-US" sz="1400" b="1" dirty="0"/>
              <a:t>Finally - S estimated with measurement error, observe </a:t>
            </a:r>
            <a:r>
              <a:rPr lang="en-US" sz="1400" b="1" dirty="0" err="1"/>
              <a:t>S.hat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dirty="0"/>
              <a:t>In fact, </a:t>
            </a:r>
          </a:p>
          <a:p>
            <a:r>
              <a:rPr lang="en-US" sz="1400" u="sng" dirty="0"/>
              <a:t>this</a:t>
            </a:r>
            <a:r>
              <a:rPr lang="en-US" sz="1400" dirty="0"/>
              <a:t> is how we generated the simulated for your lab spreadsheet, as you saw</a:t>
            </a:r>
            <a:endParaRPr lang="en-US" sz="1400" b="1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8709CBF-0156-4069-81FD-822327B7D6BE}" type="slidenum">
              <a:rPr lang="en-US" sz="1200"/>
              <a:pPr algn="r"/>
              <a:t>56</a:t>
            </a:fld>
            <a:endParaRPr lang="en-US" sz="1200"/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We can automate this whole process [many] times to see what happens when SLR assumptions violated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dirty="0"/>
              <a:t>-Set </a:t>
            </a:r>
            <a:r>
              <a:rPr lang="en-US" sz="1400" b="1" dirty="0"/>
              <a:t>true parameter values to whatever we want them to be (and then we know what they are)</a:t>
            </a:r>
          </a:p>
          <a:p>
            <a:pPr eaLnBrk="1" hangingPunct="1"/>
            <a:r>
              <a:rPr lang="en-US" sz="1400" dirty="0"/>
              <a:t>-</a:t>
            </a:r>
            <a:r>
              <a:rPr lang="en-US" sz="1400" b="1" dirty="0"/>
              <a:t>Simulate</a:t>
            </a:r>
            <a:r>
              <a:rPr lang="en-US" sz="1400" dirty="0"/>
              <a:t> SR data as before</a:t>
            </a:r>
          </a:p>
          <a:p>
            <a:pPr eaLnBrk="1" hangingPunct="1"/>
            <a:r>
              <a:rPr lang="en-US" sz="1400" dirty="0"/>
              <a:t>-</a:t>
            </a:r>
            <a:r>
              <a:rPr lang="en-US" sz="1400" b="1" dirty="0"/>
              <a:t>Estimate</a:t>
            </a:r>
            <a:r>
              <a:rPr lang="en-US" sz="1400" dirty="0"/>
              <a:t> the parameters the way you did in lab</a:t>
            </a:r>
          </a:p>
          <a:p>
            <a:pPr eaLnBrk="1" hangingPunct="1"/>
            <a:r>
              <a:rPr lang="en-US" sz="1400" dirty="0"/>
              <a:t>-</a:t>
            </a:r>
            <a:r>
              <a:rPr lang="en-US" sz="1400" b="1" dirty="0"/>
              <a:t>Repeat</a:t>
            </a:r>
            <a:r>
              <a:rPr lang="en-US" sz="1400" dirty="0"/>
              <a:t> 300 X to see what happens: how estimates agree with reality</a:t>
            </a:r>
          </a:p>
          <a:p>
            <a:pPr eaLnBrk="1" hangingPunct="1"/>
            <a:r>
              <a:rPr lang="en-US" sz="1400" dirty="0"/>
              <a:t>-especially </a:t>
            </a:r>
            <a:r>
              <a:rPr lang="en-US" sz="1400" dirty="0" err="1"/>
              <a:t>S^msy</a:t>
            </a:r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A31EB7A-0ED7-48A0-A09F-7A7D683D9893}" type="slidenum">
              <a:rPr lang="en-US" sz="1200"/>
              <a:pPr algn="r"/>
              <a:t>57</a:t>
            </a:fld>
            <a:endParaRPr lang="en-US" sz="1200"/>
          </a:p>
        </p:txBody>
      </p:sp>
      <p:sp>
        <p:nvSpPr>
          <p:cNvPr id="328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28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Turns out that when you introduce measurement error in S</a:t>
            </a:r>
            <a:r>
              <a:rPr lang="en-US" sz="1400" dirty="0"/>
              <a:t> </a:t>
            </a:r>
            <a:r>
              <a:rPr lang="en-US" sz="1400" b="1" dirty="0"/>
              <a:t>(CV 30%) – note: this is error in measuring S, not range of S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With low harvest </a:t>
            </a:r>
            <a:r>
              <a:rPr lang="en-US" sz="1400" dirty="0"/>
              <a:t>rate, </a:t>
            </a:r>
            <a:r>
              <a:rPr lang="en-US" sz="1400" b="1" dirty="0"/>
              <a:t>20%</a:t>
            </a:r>
          </a:p>
          <a:p>
            <a:pPr eaLnBrk="1" hangingPunct="1"/>
            <a:r>
              <a:rPr lang="en-US" sz="1400" b="1" dirty="0"/>
              <a:t>This is what frequency distributions of estimates</a:t>
            </a:r>
            <a:r>
              <a:rPr lang="en-US" sz="1400" dirty="0"/>
              <a:t> look like, compared to </a:t>
            </a:r>
            <a:r>
              <a:rPr lang="en-US" sz="1400" b="1" dirty="0"/>
              <a:t>true values </a:t>
            </a:r>
            <a:r>
              <a:rPr lang="en-US" sz="1400" dirty="0"/>
              <a:t>(vertical blue bars)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Turns out, </a:t>
            </a:r>
          </a:p>
          <a:p>
            <a:pPr eaLnBrk="1" hangingPunct="1"/>
            <a:r>
              <a:rPr lang="en-US" sz="1400" b="1" dirty="0" err="1"/>
              <a:t>lnalpha</a:t>
            </a:r>
            <a:r>
              <a:rPr lang="en-US" sz="1400" b="1" dirty="0"/>
              <a:t> and beta biased low, </a:t>
            </a:r>
          </a:p>
          <a:p>
            <a:pPr eaLnBrk="1" hangingPunct="1"/>
            <a:r>
              <a:rPr lang="en-US" sz="1400" b="1" dirty="0" err="1"/>
              <a:t>Smsy</a:t>
            </a:r>
            <a:r>
              <a:rPr lang="en-US" sz="1400" b="1" dirty="0"/>
              <a:t> high</a:t>
            </a:r>
          </a:p>
          <a:p>
            <a:pPr eaLnBrk="1" hangingPunct="1"/>
            <a:endParaRPr lang="en-US" sz="1400" b="1" dirty="0"/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E9FA3BB-E023-4EA7-B8B2-654F866637AE}" type="slidenum">
              <a:rPr lang="en-US" sz="1200"/>
              <a:pPr algn="r"/>
              <a:t>58</a:t>
            </a:fld>
            <a:endParaRPr lang="en-US" sz="1200"/>
          </a:p>
        </p:txBody>
      </p:sp>
      <p:sp>
        <p:nvSpPr>
          <p:cNvPr id="329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29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endParaRPr lang="en-US" sz="1400" dirty="0"/>
          </a:p>
          <a:p>
            <a:pPr eaLnBrk="1" hangingPunct="1"/>
            <a:r>
              <a:rPr lang="en-US" sz="1400" b="1" dirty="0"/>
              <a:t>At a moderate harvest rate </a:t>
            </a:r>
            <a:r>
              <a:rPr lang="en-US" sz="1400" dirty="0"/>
              <a:t>– about 50-60%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b="1" dirty="0"/>
              <a:t>bias is smaller</a:t>
            </a:r>
            <a:r>
              <a:rPr lang="en-US" sz="1400" dirty="0"/>
              <a:t> in all cases</a:t>
            </a:r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60491F7-3503-4DB0-82BD-8C6D91EA7818}" type="slidenum">
              <a:rPr lang="en-US" sz="1200"/>
              <a:pPr algn="r"/>
              <a:t>59</a:t>
            </a:fld>
            <a:endParaRPr lang="en-US" sz="1200"/>
          </a:p>
        </p:txBody>
      </p:sp>
      <p:sp>
        <p:nvSpPr>
          <p:cNvPr id="330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30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Interestingly, at high harvest rate (escapements small)</a:t>
            </a:r>
            <a:endParaRPr lang="en-US" sz="1400" dirty="0"/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b="1" u="sng" dirty="0"/>
              <a:t>opposite</a:t>
            </a:r>
            <a:r>
              <a:rPr lang="en-US" sz="1400" dirty="0"/>
              <a:t> effect  </a:t>
            </a:r>
          </a:p>
          <a:p>
            <a:pPr eaLnBrk="1" hangingPunct="1"/>
            <a:r>
              <a:rPr lang="en-US" sz="1400" b="1" u="sng" dirty="0"/>
              <a:t>negative</a:t>
            </a:r>
            <a:r>
              <a:rPr lang="en-US" sz="1400" b="1" dirty="0"/>
              <a:t> bias</a:t>
            </a:r>
            <a:r>
              <a:rPr lang="en-US" sz="1400" dirty="0"/>
              <a:t> in </a:t>
            </a:r>
            <a:r>
              <a:rPr lang="en-US" sz="1400" dirty="0" err="1"/>
              <a:t>Smsy</a:t>
            </a:r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EE20F2-8A32-4D8D-A61C-D170A1410E7E}" type="slidenum">
              <a:rPr lang="en-US" sz="1200"/>
              <a:pPr algn="r"/>
              <a:t>6</a:t>
            </a:fld>
            <a:endParaRPr lang="en-US" sz="120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b="0" i="0" dirty="0"/>
              <a:t>And this is probably an ancillary point, but</a:t>
            </a:r>
            <a:r>
              <a:rPr lang="en-US" dirty="0"/>
              <a:t> notice that effect of additional S is </a:t>
            </a:r>
            <a:r>
              <a:rPr lang="en-US" b="1" i="0" dirty="0"/>
              <a:t>multiplicative on R/S</a:t>
            </a:r>
          </a:p>
          <a:p>
            <a:pPr marL="171450" indent="-171450" eaLnBrk="1" hangingPunct="1">
              <a:buFontTx/>
              <a:buChar char="-"/>
            </a:pPr>
            <a:r>
              <a:rPr lang="en-US" b="0" i="0" dirty="0"/>
              <a:t>R/S is cut by the same ratio if you go from 0-1000 </a:t>
            </a:r>
            <a:r>
              <a:rPr lang="en-US" b="0" i="0" dirty="0" err="1"/>
              <a:t>spawners</a:t>
            </a:r>
            <a:r>
              <a:rPr lang="en-US" b="0" i="0" dirty="0"/>
              <a:t> as 1000-2000, 2000-3000…</a:t>
            </a:r>
          </a:p>
          <a:p>
            <a:pPr marL="171450" indent="-171450" eaLnBrk="1" hangingPunct="1">
              <a:buFontTx/>
              <a:buChar char="-"/>
            </a:pPr>
            <a:r>
              <a:rPr lang="en-US" b="0" i="0" dirty="0"/>
              <a:t>each X number of additional </a:t>
            </a:r>
            <a:r>
              <a:rPr lang="en-US" b="0" i="0" dirty="0" err="1"/>
              <a:t>spawners</a:t>
            </a:r>
            <a:r>
              <a:rPr lang="en-US" b="0" i="0" dirty="0"/>
              <a:t> decreases R/S by a constant percentage</a:t>
            </a:r>
          </a:p>
        </p:txBody>
      </p:sp>
    </p:spTree>
    <p:extLst>
      <p:ext uri="{BB962C8B-B14F-4D97-AF65-F5344CB8AC3E}">
        <p14:creationId xmlns:p14="http://schemas.microsoft.com/office/powerpoint/2010/main" val="31593425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DBBEC66-5D54-4DD1-8901-C1E4860A4BEB}" type="slidenum">
              <a:rPr lang="en-US" sz="1200"/>
              <a:pPr algn="r"/>
              <a:t>60</a:t>
            </a:fld>
            <a:endParaRPr lang="en-US" sz="1200"/>
          </a:p>
        </p:txBody>
      </p:sp>
      <p:sp>
        <p:nvSpPr>
          <p:cNvPr id="331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So this figure looks at when we repeat this process, with multiple degrees of measurement error.  It takes a little unpacking.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X axis is the degree of measurement error</a:t>
            </a:r>
          </a:p>
          <a:p>
            <a:pPr eaLnBrk="1" hangingPunct="1"/>
            <a:r>
              <a:rPr lang="en-US" sz="1400" b="1" dirty="0"/>
              <a:t>Y axis expresses estimated </a:t>
            </a:r>
            <a:r>
              <a:rPr lang="en-US" sz="1400" b="1" dirty="0" err="1"/>
              <a:t>Smsy</a:t>
            </a:r>
            <a:endParaRPr lang="en-US" sz="1400" b="1" dirty="0"/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Blue bars show true dispersion: </a:t>
            </a:r>
            <a:r>
              <a:rPr lang="en-US" sz="1400" dirty="0"/>
              <a:t>middle</a:t>
            </a:r>
            <a:r>
              <a:rPr lang="en-US" sz="1400" b="1" dirty="0"/>
              <a:t> 80% </a:t>
            </a:r>
            <a:r>
              <a:rPr lang="en-US" sz="1400" dirty="0"/>
              <a:t>of the point estimates </a:t>
            </a:r>
          </a:p>
          <a:p>
            <a:pPr eaLnBrk="1" hangingPunct="1"/>
            <a:r>
              <a:rPr lang="en-US" sz="1400" b="1" dirty="0"/>
              <a:t>Red</a:t>
            </a:r>
            <a:r>
              <a:rPr lang="en-US" sz="1400" dirty="0"/>
              <a:t> </a:t>
            </a:r>
            <a:r>
              <a:rPr lang="en-US" sz="1400" b="1" dirty="0"/>
              <a:t>bars</a:t>
            </a:r>
            <a:r>
              <a:rPr lang="en-US" sz="1400" dirty="0"/>
              <a:t> show estimated dispersion: - average of the lower &amp; upper </a:t>
            </a:r>
            <a:r>
              <a:rPr lang="en-US" sz="1400" b="1" dirty="0"/>
              <a:t>80% confidence interval endpoints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With </a:t>
            </a:r>
            <a:r>
              <a:rPr lang="en-US" sz="1400" b="1" dirty="0"/>
              <a:t>no ME</a:t>
            </a:r>
            <a:r>
              <a:rPr lang="en-US" sz="1400" dirty="0"/>
              <a:t>, no problem, estimates are relatively </a:t>
            </a:r>
            <a:r>
              <a:rPr lang="en-US" sz="1400" b="1" dirty="0"/>
              <a:t>precise and unbiased, and estimated &amp; true dispersion agree</a:t>
            </a:r>
          </a:p>
          <a:p>
            <a:pPr eaLnBrk="1" hangingPunct="1"/>
            <a:r>
              <a:rPr lang="en-US" sz="1400" dirty="0"/>
              <a:t>but </a:t>
            </a:r>
            <a:r>
              <a:rPr lang="en-US" sz="1400" b="1" dirty="0"/>
              <a:t>as </a:t>
            </a:r>
            <a:r>
              <a:rPr lang="en-US" sz="1400" b="1" dirty="0" err="1"/>
              <a:t>meas</a:t>
            </a:r>
            <a:r>
              <a:rPr lang="en-US" sz="1400" b="1" dirty="0"/>
              <a:t> error increases</a:t>
            </a:r>
            <a:r>
              <a:rPr lang="en-US" sz="1400" dirty="0"/>
              <a:t>, estimates get </a:t>
            </a:r>
          </a:p>
          <a:p>
            <a:pPr marL="285750" indent="-285750" eaLnBrk="1" hangingPunct="1">
              <a:buFontTx/>
              <a:buChar char="-"/>
            </a:pPr>
            <a:r>
              <a:rPr lang="en-US" sz="1400" b="1" dirty="0"/>
              <a:t>less precise</a:t>
            </a:r>
            <a:r>
              <a:rPr lang="en-US" sz="1400" dirty="0"/>
              <a:t> and</a:t>
            </a:r>
          </a:p>
          <a:p>
            <a:pPr marL="285750" indent="-285750" eaLnBrk="1" hangingPunct="1">
              <a:buFontTx/>
              <a:buChar char="-"/>
            </a:pPr>
            <a:r>
              <a:rPr lang="en-US" sz="1400" b="1" dirty="0"/>
              <a:t>more biased</a:t>
            </a:r>
          </a:p>
          <a:p>
            <a:pPr marL="285750" indent="-285750" eaLnBrk="1" hangingPunct="1">
              <a:buFontTx/>
              <a:buChar char="-"/>
            </a:pPr>
            <a:r>
              <a:rPr lang="en-US" sz="1400" b="1" dirty="0"/>
              <a:t>Greater dispersion than estimated</a:t>
            </a:r>
            <a:endParaRPr lang="en-US" sz="1400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9C63E5C-8BC0-4C94-B74A-272013169472}" type="slidenum">
              <a:rPr lang="en-US" sz="1200"/>
              <a:pPr algn="r"/>
              <a:t>61</a:t>
            </a:fld>
            <a:endParaRPr lang="en-US" sz="1200"/>
          </a:p>
        </p:txBody>
      </p:sp>
      <p:sp>
        <p:nvSpPr>
          <p:cNvPr id="332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heavy harvest </a:t>
            </a:r>
            <a:r>
              <a:rPr lang="en-US" sz="1400" dirty="0"/>
              <a:t>most </a:t>
            </a:r>
            <a:r>
              <a:rPr lang="en-US" sz="1400" b="1" dirty="0"/>
              <a:t>escapements small</a:t>
            </a:r>
            <a:r>
              <a:rPr lang="en-US" sz="1400" dirty="0"/>
              <a:t> (inset)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You get the </a:t>
            </a:r>
            <a:r>
              <a:rPr lang="en-US" sz="1400" b="1" u="sng" dirty="0"/>
              <a:t>opposite</a:t>
            </a:r>
            <a:r>
              <a:rPr lang="en-US" sz="1400" b="1" dirty="0"/>
              <a:t> effect</a:t>
            </a:r>
            <a:r>
              <a:rPr lang="en-US" sz="1400" dirty="0"/>
              <a:t>:  ME causes </a:t>
            </a:r>
            <a:r>
              <a:rPr lang="en-US" sz="1400" b="1" u="sng" dirty="0"/>
              <a:t>negative</a:t>
            </a:r>
            <a:r>
              <a:rPr lang="en-US" sz="1400" b="1" dirty="0"/>
              <a:t> bias</a:t>
            </a:r>
            <a:r>
              <a:rPr lang="en-US" sz="1400" dirty="0"/>
              <a:t> in </a:t>
            </a:r>
            <a:r>
              <a:rPr lang="en-US" sz="1400" dirty="0" err="1"/>
              <a:t>Smsy</a:t>
            </a:r>
            <a:endParaRPr lang="en-US" sz="1400" dirty="0"/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b="1" dirty="0"/>
              <a:t>Small ME</a:t>
            </a:r>
            <a:r>
              <a:rPr lang="en-US" sz="1400" dirty="0"/>
              <a:t>- intervals </a:t>
            </a:r>
            <a:r>
              <a:rPr lang="en-US" sz="1400" b="1" dirty="0"/>
              <a:t>wide</a:t>
            </a:r>
            <a:r>
              <a:rPr lang="en-US" sz="1400" dirty="0"/>
              <a:t> (unbounded upper)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b="1" dirty="0"/>
              <a:t>Large ME</a:t>
            </a:r>
            <a:r>
              <a:rPr lang="en-US" sz="1400" dirty="0"/>
              <a:t>- strong, consistent negative bias</a:t>
            </a:r>
          </a:p>
          <a:p>
            <a:pPr eaLnBrk="1" hangingPunct="1"/>
            <a:r>
              <a:rPr lang="en-US" sz="1400" dirty="0"/>
              <a:t>worst is that </a:t>
            </a:r>
            <a:r>
              <a:rPr lang="en-US" sz="1400" b="1" dirty="0"/>
              <a:t>estimates look fairly precise</a:t>
            </a:r>
            <a:r>
              <a:rPr lang="en-US" sz="1400" dirty="0"/>
              <a:t>, but they’re </a:t>
            </a:r>
            <a:r>
              <a:rPr lang="en-US" sz="1400" b="1" dirty="0"/>
              <a:t>too low</a:t>
            </a:r>
            <a:r>
              <a:rPr lang="en-US" sz="1400" dirty="0"/>
              <a:t>.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Luckily, </a:t>
            </a:r>
            <a:r>
              <a:rPr lang="en-US" sz="1400" b="1" dirty="0"/>
              <a:t>combination of intense management and imprecise escapement estimates should be rare</a:t>
            </a:r>
            <a:endParaRPr lang="en-US" sz="1400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40DDEC2-4EDA-4185-9DCD-2B1D94EC179F}" type="slidenum">
              <a:rPr lang="en-US" sz="1200"/>
              <a:pPr algn="r"/>
              <a:t>62</a:t>
            </a:fld>
            <a:endParaRPr lang="en-US" sz="1200"/>
          </a:p>
        </p:txBody>
      </p:sp>
      <p:sp>
        <p:nvSpPr>
          <p:cNvPr id="333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33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Why so dependent on harvest regime?</a:t>
            </a:r>
          </a:p>
          <a:p>
            <a:pPr eaLnBrk="1" hangingPunct="1">
              <a:spcBef>
                <a:spcPct val="0"/>
              </a:spcBef>
            </a:pPr>
            <a:endParaRPr lang="en-US" sz="1400" b="1" dirty="0"/>
          </a:p>
          <a:p>
            <a:pPr eaLnBrk="1" hangingPunct="1">
              <a:spcBef>
                <a:spcPct val="0"/>
              </a:spcBef>
            </a:pPr>
            <a:r>
              <a:rPr lang="en-US" sz="1400" b="1" dirty="0"/>
              <a:t>Turns out that the perturbation is</a:t>
            </a:r>
            <a:r>
              <a:rPr lang="en-US" sz="1400" dirty="0"/>
              <a:t> </a:t>
            </a:r>
            <a:r>
              <a:rPr lang="en-US" sz="1400" b="1" dirty="0"/>
              <a:t>predictable</a:t>
            </a:r>
            <a:r>
              <a:rPr lang="en-US" sz="1400" dirty="0"/>
              <a:t> depending on true S </a:t>
            </a:r>
          </a:p>
          <a:p>
            <a:pPr eaLnBrk="1" hangingPunct="1">
              <a:spcBef>
                <a:spcPct val="0"/>
              </a:spcBef>
            </a:pPr>
            <a:r>
              <a:rPr lang="en-US" sz="1400" b="1" dirty="0"/>
              <a:t>steeper</a:t>
            </a:r>
            <a:r>
              <a:rPr lang="en-US" sz="1400" dirty="0"/>
              <a:t> at small S</a:t>
            </a:r>
          </a:p>
          <a:p>
            <a:pPr eaLnBrk="1" hangingPunct="1">
              <a:spcBef>
                <a:spcPct val="0"/>
              </a:spcBef>
            </a:pPr>
            <a:r>
              <a:rPr lang="en-US" sz="1400" b="1" dirty="0"/>
              <a:t>flatter at large S</a:t>
            </a:r>
          </a:p>
          <a:p>
            <a:pPr eaLnBrk="1" hangingPunct="1">
              <a:spcBef>
                <a:spcPct val="0"/>
              </a:spcBef>
            </a:pPr>
            <a:endParaRPr lang="en-US" sz="1400" b="1" dirty="0"/>
          </a:p>
          <a:p>
            <a:pPr eaLnBrk="1" hangingPunct="1">
              <a:spcBef>
                <a:spcPct val="0"/>
              </a:spcBef>
            </a:pPr>
            <a:r>
              <a:rPr lang="en-US" sz="1400" b="1" dirty="0"/>
              <a:t>So depending on where escapements fall relative to </a:t>
            </a:r>
            <a:r>
              <a:rPr lang="en-US" sz="1400" b="1" dirty="0" err="1"/>
              <a:t>Smax</a:t>
            </a:r>
            <a:r>
              <a:rPr lang="en-US" sz="1400" b="1" dirty="0"/>
              <a:t>, slope is estimated as steeper or flatter than it should be</a:t>
            </a:r>
          </a:p>
          <a:p>
            <a:pPr eaLnBrk="1" hangingPunct="1">
              <a:spcBef>
                <a:spcPct val="0"/>
              </a:spcBef>
            </a:pPr>
            <a:endParaRPr lang="en-US" sz="1400" dirty="0"/>
          </a:p>
          <a:p>
            <a:pPr eaLnBrk="1" hangingPunct="1">
              <a:spcBef>
                <a:spcPct val="0"/>
              </a:spcBef>
            </a:pPr>
            <a:r>
              <a:rPr lang="en-US" sz="1400" b="1" dirty="0"/>
              <a:t>So at low</a:t>
            </a:r>
            <a:r>
              <a:rPr lang="en-US" sz="1400" dirty="0"/>
              <a:t> harvest, where </a:t>
            </a:r>
            <a:r>
              <a:rPr lang="en-US" sz="1400" b="1" dirty="0"/>
              <a:t>S generally &gt; </a:t>
            </a:r>
            <a:r>
              <a:rPr lang="en-US" sz="1400" b="1" dirty="0" err="1"/>
              <a:t>Smax</a:t>
            </a:r>
            <a:r>
              <a:rPr lang="en-US" sz="1400" dirty="0"/>
              <a:t>; ME </a:t>
            </a:r>
            <a:r>
              <a:rPr lang="en-US" sz="1400" b="1" dirty="0"/>
              <a:t>flattens</a:t>
            </a:r>
            <a:r>
              <a:rPr lang="en-US" sz="1400" dirty="0"/>
              <a:t> scatter.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Estimated Alpha (intercept) and beta (slope) </a:t>
            </a:r>
            <a:r>
              <a:rPr lang="en-US" sz="1400" b="1" dirty="0"/>
              <a:t>decrease</a:t>
            </a:r>
            <a:r>
              <a:rPr lang="en-US" sz="1400" dirty="0"/>
              <a:t>, so estimated </a:t>
            </a:r>
            <a:r>
              <a:rPr lang="en-US" sz="1400" dirty="0" err="1"/>
              <a:t>Smsy</a:t>
            </a:r>
            <a:r>
              <a:rPr lang="en-US" sz="1400" dirty="0"/>
              <a:t> </a:t>
            </a:r>
            <a:r>
              <a:rPr lang="en-US" sz="1400" b="1" u="sng" dirty="0"/>
              <a:t>increases</a:t>
            </a:r>
            <a:r>
              <a:rPr lang="en-US" sz="1400" dirty="0"/>
              <a:t>. </a:t>
            </a:r>
          </a:p>
          <a:p>
            <a:pPr eaLnBrk="1" hangingPunct="1">
              <a:spcBef>
                <a:spcPct val="0"/>
              </a:spcBef>
            </a:pPr>
            <a:endParaRPr lang="en-US" sz="1400" dirty="0"/>
          </a:p>
          <a:p>
            <a:pPr eaLnBrk="1" hangingPunct="1">
              <a:spcBef>
                <a:spcPct val="0"/>
              </a:spcBef>
            </a:pPr>
            <a:r>
              <a:rPr lang="en-US" sz="1400" b="1" dirty="0"/>
              <a:t>And at high</a:t>
            </a:r>
            <a:r>
              <a:rPr lang="en-US" sz="1400" dirty="0"/>
              <a:t> harvest, where </a:t>
            </a:r>
            <a:r>
              <a:rPr lang="en-US" sz="1400" b="1" dirty="0"/>
              <a:t>S generally &lt; </a:t>
            </a:r>
            <a:r>
              <a:rPr lang="en-US" sz="1400" b="1" dirty="0" err="1"/>
              <a:t>Smax</a:t>
            </a:r>
            <a:r>
              <a:rPr lang="en-US" sz="1400" dirty="0"/>
              <a:t>, ME </a:t>
            </a:r>
            <a:r>
              <a:rPr lang="en-US" sz="1400" b="1" dirty="0"/>
              <a:t>steepens</a:t>
            </a:r>
            <a:r>
              <a:rPr lang="en-US" sz="1400" dirty="0"/>
              <a:t> scatter. 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Estimated Alpha and beta </a:t>
            </a:r>
            <a:r>
              <a:rPr lang="en-US" sz="1400" b="1" dirty="0"/>
              <a:t>increase</a:t>
            </a:r>
            <a:r>
              <a:rPr lang="en-US" sz="1400" dirty="0"/>
              <a:t>, so estimated </a:t>
            </a:r>
            <a:r>
              <a:rPr lang="en-US" sz="1400" dirty="0" err="1"/>
              <a:t>Smsy</a:t>
            </a:r>
            <a:r>
              <a:rPr lang="en-US" sz="1400" dirty="0"/>
              <a:t> </a:t>
            </a:r>
            <a:r>
              <a:rPr lang="en-US" sz="1400" b="1" u="sng" dirty="0"/>
              <a:t>decreases</a:t>
            </a:r>
            <a:r>
              <a:rPr lang="en-US" sz="1400" dirty="0"/>
              <a:t>.</a:t>
            </a:r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22D4DE-6BBF-4D73-AFCB-44E14142CB9F}" type="slidenum">
              <a:rPr lang="en-US" sz="1200"/>
              <a:pPr algn="r"/>
              <a:t>63</a:t>
            </a:fld>
            <a:endParaRPr lang="en-US" sz="1200"/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So to bring it all home, here’s a summary of how BIAS is affected</a:t>
            </a:r>
          </a:p>
          <a:p>
            <a:pPr eaLnBrk="1" hangingPunct="1"/>
            <a:r>
              <a:rPr lang="en-US" sz="1400" b="1" dirty="0"/>
              <a:t>This says nothing about precision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0" i="0" dirty="0"/>
              <a:t>Also, bias means estimates are too high or low </a:t>
            </a:r>
            <a:r>
              <a:rPr lang="en-US" sz="1400" b="1" dirty="0"/>
              <a:t>on average - Any given estimate could be off in either direction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EF256B3-78F2-4C11-A049-5D98972E63B0}" type="slidenum">
              <a:rPr lang="en-US" sz="1200"/>
              <a:pPr algn="r"/>
              <a:t>64</a:t>
            </a:fld>
            <a:endParaRPr lang="en-US" sz="1200"/>
          </a:p>
        </p:txBody>
      </p:sp>
      <p:sp>
        <p:nvSpPr>
          <p:cNvPr id="335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35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Second thing </a:t>
            </a:r>
            <a:r>
              <a:rPr lang="en-US" sz="1400" dirty="0"/>
              <a:t>to look out for</a:t>
            </a:r>
            <a:r>
              <a:rPr lang="en-US" sz="1400" b="1" dirty="0"/>
              <a:t> . . .  serial correlation</a:t>
            </a:r>
          </a:p>
          <a:p>
            <a:pPr eaLnBrk="1" hangingPunct="1"/>
            <a:r>
              <a:rPr lang="en-US" sz="1400" b="1" dirty="0"/>
              <a:t>That is, if Residuals</a:t>
            </a:r>
            <a:r>
              <a:rPr lang="en-US" sz="1400" dirty="0"/>
              <a:t> </a:t>
            </a:r>
            <a:r>
              <a:rPr lang="en-US" sz="1400" b="1" dirty="0"/>
              <a:t>follow a pattern</a:t>
            </a:r>
            <a:r>
              <a:rPr lang="en-US" sz="1400" dirty="0"/>
              <a:t> with respect to time, instead of being independent and random. </a:t>
            </a:r>
          </a:p>
          <a:p>
            <a:pPr eaLnBrk="1" hangingPunct="1"/>
            <a:r>
              <a:rPr lang="en-US" sz="1400" b="1" dirty="0"/>
              <a:t>If ignored- serious bias</a:t>
            </a:r>
            <a:r>
              <a:rPr lang="en-US" sz="1400" dirty="0"/>
              <a:t> in </a:t>
            </a:r>
            <a:r>
              <a:rPr lang="en-US" sz="1400" dirty="0" err="1"/>
              <a:t>Smsy</a:t>
            </a:r>
            <a:r>
              <a:rPr lang="en-US" sz="1400" dirty="0"/>
              <a:t> in </a:t>
            </a:r>
            <a:r>
              <a:rPr lang="en-US" sz="1400" b="1" dirty="0"/>
              <a:t>either direction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Good news: “easy” fix: a model with some </a:t>
            </a:r>
            <a:r>
              <a:rPr lang="en-US" sz="1400" b="1" dirty="0"/>
              <a:t>extra terms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Simplest times series model is </a:t>
            </a:r>
            <a:r>
              <a:rPr lang="en-US" sz="1400" b="1" dirty="0"/>
              <a:t>AR1</a:t>
            </a:r>
          </a:p>
          <a:p>
            <a:pPr eaLnBrk="1" hangingPunct="1"/>
            <a:r>
              <a:rPr lang="en-US" sz="1400" dirty="0"/>
              <a:t>Take Simple Linear Regression model, add a term</a:t>
            </a:r>
          </a:p>
          <a:p>
            <a:pPr eaLnBrk="1" hangingPunct="1"/>
            <a:r>
              <a:rPr lang="en-US" sz="1400" dirty="0"/>
              <a:t>phi is the autocorrelation coefficient, between -1 and 1</a:t>
            </a:r>
          </a:p>
          <a:p>
            <a:pPr eaLnBrk="1" hangingPunct="1"/>
            <a:r>
              <a:rPr lang="en-US" sz="1400" dirty="0"/>
              <a:t>if phi near 1, lots of serial correlation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b="1" dirty="0"/>
              <a:t>No simulation</a:t>
            </a:r>
            <a:r>
              <a:rPr lang="en-US" sz="1400" dirty="0"/>
              <a:t> exercises to illustrate</a:t>
            </a:r>
          </a:p>
          <a:p>
            <a:pPr eaLnBrk="1" hangingPunct="1"/>
            <a:r>
              <a:rPr lang="en-US" sz="1400" dirty="0"/>
              <a:t>3 examples of data sets where AR1 appropriate</a:t>
            </a:r>
          </a:p>
          <a:p>
            <a:pPr eaLnBrk="1" hangingPunct="1"/>
            <a:r>
              <a:rPr lang="en-US" sz="1400" dirty="0"/>
              <a:t>show </a:t>
            </a:r>
            <a:r>
              <a:rPr lang="en-US" sz="1400" b="1" dirty="0"/>
              <a:t>effect of ignoring it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F2CC7C7-3BE0-4A6F-B99B-73087175C052}" type="slidenum">
              <a:rPr lang="en-US" sz="1200"/>
              <a:pPr algn="r"/>
              <a:t>65</a:t>
            </a:fld>
            <a:endParaRPr lang="en-US" sz="1200"/>
          </a:p>
        </p:txBody>
      </p:sp>
      <p:sp>
        <p:nvSpPr>
          <p:cNvPr id="336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36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/>
              <a:t>naive SLR model in </a:t>
            </a:r>
            <a:r>
              <a:rPr lang="en-US" sz="1400" b="1">
                <a:solidFill>
                  <a:srgbClr val="FF0000"/>
                </a:solidFill>
              </a:rPr>
              <a:t>red</a:t>
            </a:r>
          </a:p>
          <a:p>
            <a:pPr eaLnBrk="1" hangingPunct="1"/>
            <a:r>
              <a:rPr lang="en-US" sz="1400" b="1"/>
              <a:t>AR1 model in </a:t>
            </a:r>
            <a:r>
              <a:rPr lang="en-US" sz="1400" b="1">
                <a:solidFill>
                  <a:srgbClr val="0000FF"/>
                </a:solidFill>
              </a:rPr>
              <a:t>blue</a:t>
            </a:r>
          </a:p>
          <a:p>
            <a:pPr eaLnBrk="1" hangingPunct="1"/>
            <a:endParaRPr lang="en-US" sz="1400" b="1"/>
          </a:p>
          <a:p>
            <a:pPr eaLnBrk="1" hangingPunct="1"/>
            <a:r>
              <a:rPr lang="en-US" sz="1400" b="1"/>
              <a:t>effect of ignoring serial correlation small</a:t>
            </a:r>
          </a:p>
          <a:p>
            <a:pPr eaLnBrk="1" hangingPunct="1"/>
            <a:endParaRPr lang="en-US" sz="1400" b="1"/>
          </a:p>
          <a:p>
            <a:pPr eaLnBrk="1" hangingPunct="1"/>
            <a:r>
              <a:rPr lang="en-US" sz="1400" b="1"/>
              <a:t>EG perhaps slightly too small at upper end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B97DF42-F962-43DF-B733-6EF328789126}" type="slidenum">
              <a:rPr lang="en-US" sz="1200"/>
              <a:pPr algn="r"/>
              <a:t>66</a:t>
            </a:fld>
            <a:endParaRPr lang="en-US" sz="1200"/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high harvest rate, small escapements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In this case, the effect of ignoring serial correlation is much bigger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If we were to draw EG from the SLR model, it would have been too wide and too high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Interestingly, the AR1 model has a much more useful Optimal Yield Profile</a:t>
            </a:r>
          </a:p>
          <a:p>
            <a:pPr eaLnBrk="1" hangingPunct="1"/>
            <a:r>
              <a:rPr lang="en-US" sz="1400" dirty="0"/>
              <a:t>It seems plausible that allowing the model to explain variability better means we get better information out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9B82CE2-89A6-4389-A096-1CE724C70E6F}" type="slidenum">
              <a:rPr lang="en-US" sz="1200"/>
              <a:pPr algn="r"/>
              <a:t>67</a:t>
            </a:fld>
            <a:endParaRPr lang="en-US" sz="1200"/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Another example with strong autocorrelation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Again, EG from SLR would have been too wide and too high</a:t>
            </a:r>
          </a:p>
          <a:p>
            <a:pPr eaLnBrk="1" hangingPunct="1"/>
            <a:r>
              <a:rPr lang="en-US" sz="1400" b="1" dirty="0"/>
              <a:t>Again, AR1 model gives more usable OYP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u="sng" dirty="0"/>
              <a:t>Bottom line</a:t>
            </a:r>
            <a:r>
              <a:rPr lang="en-US" sz="1400" dirty="0"/>
              <a:t>- </a:t>
            </a:r>
            <a:r>
              <a:rPr lang="en-US" sz="1400" b="1" u="sng" dirty="0"/>
              <a:t>If</a:t>
            </a:r>
            <a:r>
              <a:rPr lang="en-US" sz="1400" dirty="0"/>
              <a:t> </a:t>
            </a:r>
            <a:r>
              <a:rPr lang="en-US" sz="1400" b="1" dirty="0"/>
              <a:t>see evidence of serial correlation, we should use a model that includes it</a:t>
            </a:r>
          </a:p>
          <a:p>
            <a:pPr eaLnBrk="1" hangingPunct="1"/>
            <a:r>
              <a:rPr lang="en-US" sz="1400" b="1" u="sng" dirty="0"/>
              <a:t>Put another way, we need to</a:t>
            </a:r>
            <a:r>
              <a:rPr lang="en-US" sz="1400" b="1" dirty="0"/>
              <a:t> estimate Ricker params </a:t>
            </a:r>
            <a:r>
              <a:rPr lang="en-US" sz="1400" b="1" u="sng" dirty="0"/>
              <a:t>in context</a:t>
            </a:r>
            <a:r>
              <a:rPr lang="en-US" sz="1400" b="1" dirty="0"/>
              <a:t> of that serial correlation</a:t>
            </a:r>
            <a:endParaRPr lang="en-US" sz="1400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9BAC822-C0FD-4AD9-A303-101899E14822}" type="slidenum">
              <a:rPr lang="en-US" sz="1200"/>
              <a:pPr algn="r"/>
              <a:t>68</a:t>
            </a:fld>
            <a:endParaRPr lang="en-US" sz="1200"/>
          </a:p>
        </p:txBody>
      </p:sp>
      <p:sp>
        <p:nvSpPr>
          <p:cNvPr id="339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39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In order to illustrate what’s happening, here’s the </a:t>
            </a:r>
            <a:r>
              <a:rPr lang="en-US" sz="1400" dirty="0" err="1"/>
              <a:t>Ugashik</a:t>
            </a:r>
            <a:r>
              <a:rPr lang="en-US" sz="1400" dirty="0"/>
              <a:t> Sockeye with a simple regression line.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We can express the effect of serial autocorrelation by splitting the dataset into </a:t>
            </a:r>
            <a:r>
              <a:rPr lang="en-US" sz="1400" b="1" dirty="0"/>
              <a:t>3 time periods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What we see:</a:t>
            </a:r>
          </a:p>
          <a:p>
            <a:pPr eaLnBrk="1" hangingPunct="1"/>
            <a:r>
              <a:rPr lang="en-US" sz="1400" b="1" dirty="0"/>
              <a:t>- relationship moves around vertically</a:t>
            </a:r>
          </a:p>
          <a:p>
            <a:pPr eaLnBrk="1" hangingPunct="1"/>
            <a:r>
              <a:rPr lang="en-US" sz="1400" b="1" dirty="0"/>
              <a:t>- Most interesting: slope (beta) at any given time appears steeper than overall slope (roving intercept muddies the true relationship)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[click]</a:t>
            </a:r>
          </a:p>
          <a:p>
            <a:pPr eaLnBrk="1" hangingPunct="1"/>
            <a:r>
              <a:rPr lang="en-US" sz="1400" b="1" dirty="0"/>
              <a:t>True slope should look something like this.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If we were to ignore this and pool the data, slope appears flatter</a:t>
            </a:r>
          </a:p>
          <a:p>
            <a:pPr eaLnBrk="1" hangingPunct="1"/>
            <a:r>
              <a:rPr lang="en-US" sz="1400" dirty="0"/>
              <a:t>hence the estimates of Ricker params change when you include serial correlation in the model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A good way to think of </a:t>
            </a:r>
            <a:r>
              <a:rPr lang="en-US" sz="1400" b="1" dirty="0"/>
              <a:t>AR1</a:t>
            </a:r>
            <a:r>
              <a:rPr lang="en-US" sz="1400" dirty="0"/>
              <a:t> model as </a:t>
            </a:r>
            <a:r>
              <a:rPr lang="en-US" sz="1400" b="1" dirty="0"/>
              <a:t>regression in which intercept is slowly changing</a:t>
            </a:r>
          </a:p>
          <a:p>
            <a:pPr eaLnBrk="1" hangingPunct="1"/>
            <a:r>
              <a:rPr lang="en-US" sz="1400" b="1" dirty="0"/>
              <a:t>[click]</a:t>
            </a:r>
          </a:p>
          <a:p>
            <a:pPr eaLnBrk="1" hangingPunct="1"/>
            <a:r>
              <a:rPr lang="en-US" sz="1400" dirty="0"/>
              <a:t>density dependence (beta) is constant, but productivity (alpha) fluctuates with ocean conditions or other factors</a:t>
            </a:r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08659A6-7AF6-4FF5-9767-8DEA51A652CB}" type="slidenum">
              <a:rPr lang="en-US" sz="1200"/>
              <a:pPr algn="r"/>
              <a:t>69</a:t>
            </a:fld>
            <a:endParaRPr lang="en-US" sz="1200"/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EE20F2-8A32-4D8D-A61C-D170A1410E7E}" type="slidenum">
              <a:rPr lang="en-US" sz="1200"/>
              <a:pPr algn="r"/>
              <a:t>7</a:t>
            </a:fld>
            <a:endParaRPr lang="en-US" sz="120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And it turns out that taking the log of R/S linearizes the relationship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Because log re-expresses multiplicative-scale effects on additive scale!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Also notice that R vs S crosses the replacement line where R/S=1 and where log(R/S)=0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[click]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Statistical aside:</a:t>
            </a:r>
          </a:p>
          <a:p>
            <a:pPr eaLnBrk="1" hangingPunct="1"/>
            <a:r>
              <a:rPr lang="en-US" dirty="0"/>
              <a:t>Remember how the log re-expresses multiplicative-scale effects on the additive scale… </a:t>
            </a:r>
          </a:p>
          <a:p>
            <a:pPr eaLnBrk="1" hangingPunct="1"/>
            <a:r>
              <a:rPr lang="en-US" dirty="0"/>
              <a:t>if it ever makes intuitive sense to think in terms of effects being multiplicative, maybe a good candidate for log-transform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140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8494CF7-474D-4C5F-B845-D813802433C2}" type="slidenum">
              <a:rPr lang="en-US" sz="1200"/>
              <a:pPr algn="r"/>
              <a:t>70</a:t>
            </a:fld>
            <a:endParaRPr lang="en-US" sz="1200"/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Here’s a case of autocorrelation taken to the extreme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In this case, productivity probably hasn’t stabilized around a central tendency, in which case SRA may not be appropriate!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2543DA-AE28-43DC-9299-FE81423811C3}" type="slidenum">
              <a:rPr lang="en-US" sz="1200"/>
              <a:pPr algn="r"/>
              <a:t>71</a:t>
            </a:fld>
            <a:endParaRPr lang="en-US" sz="1200"/>
          </a:p>
        </p:txBody>
      </p:sp>
      <p:sp>
        <p:nvSpPr>
          <p:cNvPr id="343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Next up, we’ll talk a little about age structure issues</a:t>
            </a:r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F5E4D37-4406-4808-8664-CFE2828617C3}" type="slidenum">
              <a:rPr lang="en-US" sz="1200"/>
              <a:pPr algn="r"/>
              <a:t>72</a:t>
            </a:fld>
            <a:endParaRPr lang="en-US" sz="1200"/>
          </a:p>
        </p:txBody>
      </p:sp>
      <p:sp>
        <p:nvSpPr>
          <p:cNvPr id="344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44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Specifically, two big question:  What sample size do we need, and what do we do with missing age data?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E2161DE-91AE-44B4-BE7B-AAD36A2ADD95}" type="slidenum">
              <a:rPr lang="en-US" sz="1200"/>
              <a:pPr algn="r"/>
              <a:t>73</a:t>
            </a:fld>
            <a:endParaRPr lang="en-US" sz="1200"/>
          </a:p>
        </p:txBody>
      </p:sp>
      <p:sp>
        <p:nvSpPr>
          <p:cNvPr id="34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45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Meta-simulation to the rescue!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Remember, for this kind of investigation we</a:t>
            </a:r>
          </a:p>
          <a:p>
            <a:pPr eaLnBrk="1" hangingPunct="1"/>
            <a:r>
              <a:rPr lang="en-US" sz="1400" b="1" dirty="0"/>
              <a:t>- set the parameters to whatever we want them to be</a:t>
            </a:r>
          </a:p>
          <a:p>
            <a:pPr eaLnBrk="1" hangingPunct="1"/>
            <a:r>
              <a:rPr lang="en-US" sz="1400" b="1" dirty="0"/>
              <a:t>- Simulate “true” and observed datasets </a:t>
            </a:r>
          </a:p>
          <a:p>
            <a:pPr eaLnBrk="1" hangingPunct="1"/>
            <a:r>
              <a:rPr lang="en-US" sz="1400" b="1" dirty="0"/>
              <a:t>- See what happens with regard to estimation.</a:t>
            </a:r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0D4F503-A3EA-4941-A7D7-1E7EDF2CC720}" type="slidenum">
              <a:rPr lang="en-US" sz="1200"/>
              <a:pPr algn="r"/>
              <a:t>74</a:t>
            </a:fld>
            <a:endParaRPr lang="en-US" sz="1200"/>
          </a:p>
        </p:txBody>
      </p:sp>
      <p:sp>
        <p:nvSpPr>
          <p:cNvPr id="346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46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It turns out that the answers are striking!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In this case, the parameters were set to extremes</a:t>
            </a:r>
          </a:p>
          <a:p>
            <a:pPr eaLnBrk="1" hangingPunct="1"/>
            <a:r>
              <a:rPr lang="en-US" sz="1400" dirty="0"/>
              <a:t>- Essentially to maximize importance of getting the age comp right</a:t>
            </a:r>
          </a:p>
          <a:p>
            <a:pPr eaLnBrk="1" hangingPunct="1"/>
            <a:r>
              <a:rPr lang="en-US" sz="1400" dirty="0"/>
              <a:t>- (low process error, low </a:t>
            </a:r>
            <a:r>
              <a:rPr lang="en-US" sz="1400" dirty="0" err="1"/>
              <a:t>meas</a:t>
            </a:r>
            <a:r>
              <a:rPr lang="en-US" sz="1400" dirty="0"/>
              <a:t> error, </a:t>
            </a:r>
            <a:r>
              <a:rPr lang="en-US" sz="1400" dirty="0" err="1"/>
              <a:t>exteme</a:t>
            </a:r>
            <a:r>
              <a:rPr lang="en-US" sz="1400" dirty="0"/>
              <a:t> age comp that varies much from one brood year to the next)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As you can see, </a:t>
            </a:r>
          </a:p>
          <a:p>
            <a:pPr eaLnBrk="1" hangingPunct="1"/>
            <a:r>
              <a:rPr lang="en-US" sz="1400" b="1" dirty="0"/>
              <a:t>Benefit</a:t>
            </a:r>
            <a:r>
              <a:rPr lang="en-US" sz="1400" dirty="0"/>
              <a:t> of more scales </a:t>
            </a:r>
            <a:r>
              <a:rPr lang="en-US" sz="1400" b="1" dirty="0"/>
              <a:t>tapers off</a:t>
            </a:r>
            <a:r>
              <a:rPr lang="en-US" sz="1400" dirty="0"/>
              <a:t> </a:t>
            </a:r>
            <a:r>
              <a:rPr lang="en-US" sz="1400" b="1" dirty="0"/>
              <a:t>quickly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X axis: number of age samples</a:t>
            </a:r>
          </a:p>
          <a:p>
            <a:pPr eaLnBrk="1" hangingPunct="1"/>
            <a:r>
              <a:rPr lang="en-US" sz="1400" b="1" dirty="0"/>
              <a:t>Y axis: Estimating </a:t>
            </a:r>
            <a:r>
              <a:rPr lang="en-US" sz="1400" b="1" dirty="0" err="1"/>
              <a:t>Smsy</a:t>
            </a:r>
            <a:endParaRPr lang="en-US" sz="1400" b="1" dirty="0"/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A45F9A8-64ED-4EB0-A8A2-BA616652D172}" type="slidenum">
              <a:rPr lang="en-US" sz="1200"/>
              <a:pPr algn="r"/>
              <a:t>75</a:t>
            </a:fld>
            <a:endParaRPr lang="en-US" sz="1200"/>
          </a:p>
        </p:txBody>
      </p:sp>
      <p:sp>
        <p:nvSpPr>
          <p:cNvPr id="347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47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Here’s the same simulation, just looking at the width of intervals vs number aged.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100 scales more than sufficient</a:t>
            </a:r>
          </a:p>
          <a:p>
            <a:pPr eaLnBrk="1" hangingPunct="1"/>
            <a:r>
              <a:rPr lang="en-US" sz="1400" b="1" dirty="0"/>
              <a:t>even for worst case scenario!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What’s happening:</a:t>
            </a:r>
          </a:p>
          <a:p>
            <a:pPr eaLnBrk="1" hangingPunct="1"/>
            <a:r>
              <a:rPr lang="en-US" sz="1400" b="1" dirty="0"/>
              <a:t>Imprecision due to scale sampling swamped by other variability in the system, specifically process error and measurement error</a:t>
            </a:r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1CF62DC-902E-4FDA-919E-03348701FC18}" type="slidenum">
              <a:rPr lang="en-US" sz="1200"/>
              <a:pPr algn="r"/>
              <a:t>76</a:t>
            </a:fld>
            <a:endParaRPr lang="en-US" sz="1200"/>
          </a:p>
        </p:txBody>
      </p:sp>
      <p:sp>
        <p:nvSpPr>
          <p:cNvPr id="348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48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Here’s another simulation, which is really imputation taken to the extreme</a:t>
            </a:r>
          </a:p>
          <a:p>
            <a:pPr eaLnBrk="1" hangingPunct="1"/>
            <a:r>
              <a:rPr lang="en-US" sz="1400" dirty="0"/>
              <a:t>- We got one year of age data</a:t>
            </a:r>
          </a:p>
          <a:p>
            <a:pPr eaLnBrk="1" hangingPunct="1"/>
            <a:r>
              <a:rPr lang="en-US" sz="1400" dirty="0"/>
              <a:t>- We then applied that year’s age comp estimate to all other years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What we see: </a:t>
            </a:r>
          </a:p>
          <a:p>
            <a:pPr eaLnBrk="1" hangingPunct="1"/>
            <a:r>
              <a:rPr lang="en-US" sz="1400" u="sng" dirty="0"/>
              <a:t>Huge</a:t>
            </a:r>
            <a:r>
              <a:rPr lang="en-US" sz="1400" dirty="0"/>
              <a:t> dampening effect on number of recruits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But reasonably good estimates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2AE13FD-EB5B-4901-B12B-03D9319F22BC}" type="slidenum">
              <a:rPr lang="en-US" sz="1200"/>
              <a:pPr algn="r"/>
              <a:t>77</a:t>
            </a:fld>
            <a:endParaRPr lang="en-US" sz="1200"/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marL="228600" indent="-228600" eaLnBrk="1" hangingPunct="1"/>
            <a:r>
              <a:rPr lang="en-US" sz="1400" dirty="0"/>
              <a:t>So here’s a summary:</a:t>
            </a:r>
          </a:p>
          <a:p>
            <a:pPr marL="228600" indent="-228600" eaLnBrk="1" hangingPunct="1"/>
            <a:r>
              <a:rPr lang="en-US" sz="1400" dirty="0"/>
              <a:t>With regard to sample size, 100 valid ages is sufficient </a:t>
            </a:r>
            <a:r>
              <a:rPr lang="en-US" sz="1400" b="1" dirty="0"/>
              <a:t>but need to be representative</a:t>
            </a:r>
          </a:p>
          <a:p>
            <a:pPr marL="228600" indent="-228600" eaLnBrk="1" hangingPunct="1"/>
            <a:r>
              <a:rPr lang="en-US" sz="1400" b="0" dirty="0"/>
              <a:t>With regard to missing data, imputation can still result in reasonable inferences</a:t>
            </a:r>
          </a:p>
          <a:p>
            <a:pPr marL="228600" indent="-228600" eaLnBrk="1" hangingPunct="1"/>
            <a:endParaRPr lang="en-US" sz="1400" dirty="0"/>
          </a:p>
          <a:p>
            <a:pPr marL="228600" indent="-228600" eaLnBrk="1" hangingPunct="1"/>
            <a:endParaRPr lang="en-US" sz="1400" dirty="0"/>
          </a:p>
          <a:p>
            <a:pPr marL="228600" indent="-228600" eaLnBrk="1" hangingPunct="1"/>
            <a:endParaRPr lang="en-US" sz="1400" dirty="0"/>
          </a:p>
          <a:p>
            <a:pPr marL="228600" indent="-228600" eaLnBrk="1" hangingPunct="1"/>
            <a:r>
              <a:rPr lang="en-US" sz="1400" dirty="0"/>
              <a:t>So far:  bias in </a:t>
            </a:r>
            <a:r>
              <a:rPr lang="en-US" sz="1400" dirty="0" err="1"/>
              <a:t>S^msy</a:t>
            </a:r>
            <a:r>
              <a:rPr lang="en-US" sz="1400" dirty="0"/>
              <a:t> from 0 to +15%</a:t>
            </a:r>
          </a:p>
          <a:p>
            <a:pPr marL="228600" indent="-228600" eaLnBrk="1" hangingPunct="1"/>
            <a:r>
              <a:rPr lang="en-US" sz="1400" dirty="0"/>
              <a:t>Precision can go up </a:t>
            </a:r>
            <a:r>
              <a:rPr lang="en-US" sz="1400" u="sng" dirty="0"/>
              <a:t>or</a:t>
            </a:r>
            <a:r>
              <a:rPr lang="en-US" sz="1400" dirty="0"/>
              <a:t> down.</a:t>
            </a:r>
          </a:p>
          <a:p>
            <a:pPr marL="228600" indent="-228600" eaLnBrk="1" hangingPunct="1"/>
            <a:endParaRPr lang="en-US" sz="1400" dirty="0"/>
          </a:p>
          <a:p>
            <a:pPr marL="228600" indent="-228600" eaLnBrk="1" hangingPunct="1"/>
            <a:endParaRPr lang="en-US" sz="1400" dirty="0"/>
          </a:p>
          <a:p>
            <a:pPr marL="228600" indent="-228600" eaLnBrk="1" hangingPunct="1"/>
            <a:r>
              <a:rPr lang="en-US" sz="1400" dirty="0"/>
              <a:t>SIMULATIONS WITH 6MA IMPUTE and 6ma (compare)</a:t>
            </a:r>
          </a:p>
          <a:p>
            <a:pPr marL="228600" indent="-228600"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D0DE4C9-B0B4-4CD9-BD1A-301B4166AF11}" type="slidenum">
              <a:rPr lang="en-US" sz="1200"/>
              <a:pPr algn="r"/>
              <a:t>78</a:t>
            </a:fld>
            <a:endParaRPr lang="en-US" sz="1200"/>
          </a:p>
        </p:txBody>
      </p:sp>
      <p:sp>
        <p:nvSpPr>
          <p:cNvPr id="352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52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Classical regression methods </a:t>
            </a:r>
            <a:r>
              <a:rPr lang="en-US" sz="1400" dirty="0"/>
              <a:t>are </a:t>
            </a:r>
            <a:r>
              <a:rPr lang="en-US" sz="1400" b="1" dirty="0"/>
              <a:t>fine most of the time, but</a:t>
            </a:r>
            <a:r>
              <a:rPr lang="en-US" sz="1400" dirty="0"/>
              <a:t> </a:t>
            </a:r>
            <a:r>
              <a:rPr lang="en-US" sz="1400" b="1" dirty="0"/>
              <a:t>not always</a:t>
            </a:r>
          </a:p>
          <a:p>
            <a:pPr eaLnBrk="1" hangingPunct="1"/>
            <a:r>
              <a:rPr lang="en-US" sz="1400" b="1" dirty="0"/>
              <a:t>Maybe:</a:t>
            </a:r>
          </a:p>
          <a:p>
            <a:pPr eaLnBrk="1" hangingPunct="1"/>
            <a:r>
              <a:rPr lang="en-US" sz="1400" dirty="0"/>
              <a:t>  - </a:t>
            </a:r>
            <a:r>
              <a:rPr lang="en-US" sz="1400" b="1" dirty="0"/>
              <a:t>biased</a:t>
            </a:r>
            <a:r>
              <a:rPr lang="en-US" sz="1400" dirty="0"/>
              <a:t> (measurement error)</a:t>
            </a:r>
          </a:p>
          <a:p>
            <a:pPr eaLnBrk="1" hangingPunct="1"/>
            <a:r>
              <a:rPr lang="en-US" sz="1400" dirty="0"/>
              <a:t>  - </a:t>
            </a:r>
            <a:r>
              <a:rPr lang="en-US" sz="1400" b="1" dirty="0"/>
              <a:t>intervals not wide enough</a:t>
            </a:r>
            <a:r>
              <a:rPr lang="en-US" sz="1400" dirty="0"/>
              <a:t>  (underestimate true uncertainty)</a:t>
            </a:r>
          </a:p>
          <a:p>
            <a:pPr eaLnBrk="1" hangingPunct="1"/>
            <a:r>
              <a:rPr lang="en-US" sz="1400" dirty="0"/>
              <a:t>  - </a:t>
            </a:r>
            <a:r>
              <a:rPr lang="en-US" sz="1400" b="1" dirty="0"/>
              <a:t>not flexible enough</a:t>
            </a:r>
            <a:r>
              <a:rPr lang="en-US" sz="1400" dirty="0"/>
              <a:t> (autocorrelation)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dirty="0"/>
              <a:t>This section-</a:t>
            </a:r>
            <a:r>
              <a:rPr lang="en-US" sz="1400" b="1" dirty="0"/>
              <a:t> newer class of models “State Space”</a:t>
            </a:r>
            <a:endParaRPr lang="en-US" sz="1400" dirty="0"/>
          </a:p>
          <a:p>
            <a:pPr eaLnBrk="1" hangingPunct="1"/>
            <a:r>
              <a:rPr lang="en-US" sz="1400" dirty="0"/>
              <a:t>  -more flexible to complex situations</a:t>
            </a:r>
          </a:p>
          <a:p>
            <a:pPr eaLnBrk="1" hangingPunct="1"/>
            <a:r>
              <a:rPr lang="en-US" sz="1400" dirty="0"/>
              <a:t>  -less subject to bias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2AE13FD-EB5B-4901-B12B-03D9319F22BC}" type="slidenum">
              <a:rPr lang="en-US" sz="1200"/>
              <a:pPr algn="r"/>
              <a:t>79</a:t>
            </a:fld>
            <a:endParaRPr lang="en-US" sz="1200"/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marL="228600" indent="-228600" eaLnBrk="1" hangingPunct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25347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EE20F2-8A32-4D8D-A61C-D170A1410E7E}" type="slidenum">
              <a:rPr lang="en-US" sz="1200"/>
              <a:pPr algn="r"/>
              <a:t>8</a:t>
            </a:fld>
            <a:endParaRPr lang="en-US" sz="120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And it so happens that parameterizing in terms of log(R/S) gives Ricker the same form as a simple linear regression!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Response variable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Predictor variable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Slope &amp; intercept (hang onto these ideas)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Additive error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961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a State-Space model?</a:t>
            </a:r>
          </a:p>
          <a:p>
            <a:endParaRPr lang="en-US" dirty="0"/>
          </a:p>
          <a:p>
            <a:r>
              <a:rPr lang="en-US" dirty="0"/>
              <a:t>A State-Space model is made up of two pieces…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DFD301-2B9E-4190-A1DB-5D86AAF10FC3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740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this in context of a </a:t>
            </a:r>
            <a:r>
              <a:rPr lang="en-US" dirty="0" err="1"/>
              <a:t>Spawner</a:t>
            </a:r>
            <a:r>
              <a:rPr lang="en-US" dirty="0"/>
              <a:t>-Recruit Analysis,</a:t>
            </a:r>
          </a:p>
          <a:p>
            <a:endParaRPr lang="en-US" dirty="0"/>
          </a:p>
          <a:p>
            <a:r>
              <a:rPr lang="en-US" dirty="0"/>
              <a:t>The stochastic state process is the true abundance changing through time with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</a:t>
            </a:r>
            <a:r>
              <a:rPr lang="en-US" dirty="0" err="1"/>
              <a:t>Spawner</a:t>
            </a:r>
            <a:r>
              <a:rPr lang="en-US" dirty="0"/>
              <a:t> -&gt; Recruit relationship HOWEVER we want to specify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Recruit -&gt; </a:t>
            </a:r>
            <a:r>
              <a:rPr lang="en-US" dirty="0" err="1"/>
              <a:t>Spawner</a:t>
            </a:r>
            <a:r>
              <a:rPr lang="en-US" dirty="0"/>
              <a:t> linkage, through harvest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stochastic observation process is how we observe the data (WITH error)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DFD301-2B9E-4190-A1DB-5D86AAF10FC3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020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idea that motivates this section:</a:t>
            </a:r>
          </a:p>
          <a:p>
            <a:r>
              <a:rPr lang="en-US" dirty="0"/>
              <a:t>If reality is complex, then we need a model that can express that complexity.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express that complexity, we need a modeling framework that is flexible.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turns out that flexibility is where Bayesian models shine!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DFD301-2B9E-4190-A1DB-5D86AAF10FC3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369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we’re talking about Bayesian modeling, so I do have to take a step back and talk a little about that for a few slides.</a:t>
            </a:r>
          </a:p>
          <a:p>
            <a:endParaRPr lang="en-US" dirty="0"/>
          </a:p>
          <a:p>
            <a:r>
              <a:rPr lang="en-US" dirty="0"/>
              <a:t>We won’t go too deep into the weeds on this, but essentially,</a:t>
            </a:r>
          </a:p>
          <a:p>
            <a:r>
              <a:rPr lang="en-US" dirty="0"/>
              <a:t>Bayesians treat parameters as random variables, and model them probabilistically</a:t>
            </a:r>
          </a:p>
          <a:p>
            <a:endParaRPr lang="en-US" dirty="0"/>
          </a:p>
          <a:p>
            <a:r>
              <a:rPr lang="en-US" dirty="0"/>
              <a:t>The ability to make probabilistic statements about parameters really changes the kind of inferential statements we can make</a:t>
            </a:r>
          </a:p>
          <a:p>
            <a:pPr marL="171450" indent="-171450">
              <a:buFontTx/>
              <a:buChar char="-"/>
            </a:pPr>
            <a:r>
              <a:rPr lang="en-US" dirty="0"/>
              <a:t>MUCH more intuitive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Definitely would have been wrong in Stat 101!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DFD301-2B9E-4190-A1DB-5D86AAF10FC3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968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obligatory Bayes’ Theorem slide.</a:t>
            </a:r>
          </a:p>
          <a:p>
            <a:endParaRPr lang="en-US" dirty="0"/>
          </a:p>
          <a:p>
            <a:r>
              <a:rPr lang="en-US" dirty="0"/>
              <a:t>A really nice way to think of Bayesian methodology in general is that we’re updating information:</a:t>
            </a:r>
          </a:p>
          <a:p>
            <a:r>
              <a:rPr lang="en-US" dirty="0"/>
              <a:t>The information we had before collecting data (we call this the prior)</a:t>
            </a:r>
          </a:p>
          <a:p>
            <a:r>
              <a:rPr lang="en-US" dirty="0"/>
              <a:t>The information in the data, given how we specified the model (we call this the likelihood)</a:t>
            </a:r>
          </a:p>
          <a:p>
            <a:r>
              <a:rPr lang="en-US" dirty="0"/>
              <a:t>And finally the information that we get out at the end (call this the posterior) which contains all our inferences.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DFD301-2B9E-4190-A1DB-5D86AAF10FC3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3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 quick note on priors:</a:t>
            </a:r>
          </a:p>
          <a:p>
            <a:endParaRPr lang="en-US" dirty="0"/>
          </a:p>
          <a:p>
            <a:r>
              <a:rPr lang="en-US" dirty="0"/>
              <a:t>Not too long ago, many people were afraid of priors, and thought they were subjective and/or “made up on the spot”</a:t>
            </a:r>
          </a:p>
          <a:p>
            <a:r>
              <a:rPr lang="en-US" dirty="0"/>
              <a:t>but they don’t actually have to be!</a:t>
            </a:r>
          </a:p>
          <a:p>
            <a:endParaRPr lang="en-US" dirty="0"/>
          </a:p>
          <a:p>
            <a:r>
              <a:rPr lang="en-US" dirty="0"/>
              <a:t>Maybe you don’t have any information about a parameter, in which case you can use what’s called a non-informative prior</a:t>
            </a:r>
          </a:p>
          <a:p>
            <a:r>
              <a:rPr lang="en-US" dirty="0"/>
              <a:t>Maybe all you have is a range of values that you know a parameter CAN’T take (like we know beta and log alpha have to be positive!)</a:t>
            </a:r>
          </a:p>
          <a:p>
            <a:r>
              <a:rPr lang="en-US" dirty="0"/>
              <a:t>Or maybe we have some really good information – in which case, the scientific thing might be to use it!</a:t>
            </a:r>
          </a:p>
          <a:p>
            <a:endParaRPr lang="en-US" dirty="0"/>
          </a:p>
          <a:p>
            <a:r>
              <a:rPr lang="en-US" dirty="0"/>
              <a:t>I don’t have this on the slide, but you also can (AND SHOULD) try different priors to see how inference is affected (call this a sensitivity analysis)</a:t>
            </a:r>
          </a:p>
          <a:p>
            <a:r>
              <a:rPr lang="en-US" dirty="0"/>
              <a:t>In many cases, there is so much information in the data that the choice of prior doesn’t matter much in the end.</a:t>
            </a:r>
          </a:p>
          <a:p>
            <a:endParaRPr lang="en-US" dirty="0"/>
          </a:p>
          <a:p>
            <a:r>
              <a:rPr lang="en-US" dirty="0"/>
              <a:t>The take-home is that priors are an opportunity to add information (or not)</a:t>
            </a:r>
          </a:p>
          <a:p>
            <a:endParaRPr lang="en-US" dirty="0"/>
          </a:p>
          <a:p>
            <a:r>
              <a:rPr lang="en-US" dirty="0"/>
              <a:t>And you’ll notice the caveat at the end that non-informative priors do need to be specified correctly</a:t>
            </a:r>
          </a:p>
          <a:p>
            <a:r>
              <a:rPr lang="en-US" dirty="0"/>
              <a:t>(scale-dependence can mess things up – maybe it needs to be non-informative on the log scale, or inverse scale…)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DFD301-2B9E-4190-A1DB-5D86AAF10FC3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813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Numerically, Bayesian methods often use a technique called Markov Chain Monte Carlo</a:t>
            </a:r>
          </a:p>
          <a:p>
            <a:endParaRPr lang="en-US" dirty="0"/>
          </a:p>
          <a:p>
            <a:r>
              <a:rPr lang="en-US" dirty="0"/>
              <a:t>Which can feel similar to bootstrapping in that what you get out is a large collection of plausible values for each parameter</a:t>
            </a:r>
          </a:p>
          <a:p>
            <a:endParaRPr lang="en-US" dirty="0"/>
          </a:p>
          <a:p>
            <a:r>
              <a:rPr lang="en-US" dirty="0"/>
              <a:t>But it’s worth mentioning that it’s actually more of a random walk through the parameter space</a:t>
            </a:r>
          </a:p>
          <a:p>
            <a:r>
              <a:rPr lang="en-US" dirty="0"/>
              <a:t>(each iteration depends on the one before it)</a:t>
            </a:r>
          </a:p>
          <a:p>
            <a:endParaRPr lang="en-US" dirty="0"/>
          </a:p>
          <a:p>
            <a:r>
              <a:rPr lang="en-US" dirty="0"/>
              <a:t>Really, the only take-home is you need to allow enough iterations for the algorithm to fully “explore” the parameter space</a:t>
            </a:r>
          </a:p>
          <a:p>
            <a:endParaRPr lang="en-US" dirty="0"/>
          </a:p>
          <a:p>
            <a:r>
              <a:rPr lang="en-US" dirty="0"/>
              <a:t>…and my toy example that’s running here is estimating an unknown mean and standard deviation from a sample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X axis: standard deviation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Y axis: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DFD301-2B9E-4190-A1DB-5D86AAF10FC3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180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you let the algorithm run long enough, the distribution will probably smooth out into something reasonable</a:t>
            </a:r>
          </a:p>
          <a:p>
            <a:endParaRPr lang="en-US" dirty="0"/>
          </a:p>
          <a:p>
            <a:r>
              <a:rPr lang="en-US" dirty="0"/>
              <a:t>And it’s worth noting that the distribution for the mean is fairly nearly Normal (ignore the couple of weird values at the end of the lower tail)</a:t>
            </a:r>
          </a:p>
          <a:p>
            <a:r>
              <a:rPr lang="en-US" dirty="0"/>
              <a:t>And the distribution for the standard deviation is positively skewed.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DFD301-2B9E-4190-A1DB-5D86AAF10FC3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469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F073B56-84DE-46F6-841C-5526DF64FEBF}" type="slidenum">
              <a:rPr lang="en-US" sz="1200"/>
              <a:pPr algn="r"/>
              <a:t>88</a:t>
            </a:fld>
            <a:endParaRPr lang="en-US" sz="1200"/>
          </a:p>
        </p:txBody>
      </p:sp>
      <p:sp>
        <p:nvSpPr>
          <p:cNvPr id="357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57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Some examples of this in action!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First example- </a:t>
            </a:r>
            <a:r>
              <a:rPr lang="en-US" sz="1400" b="1" dirty="0"/>
              <a:t>classic Ricker model</a:t>
            </a:r>
            <a:r>
              <a:rPr lang="en-US" sz="1400" dirty="0"/>
              <a:t> that we’re familiar with – Sometimes useful to express models as a flowchart</a:t>
            </a:r>
          </a:p>
          <a:p>
            <a:pPr eaLnBrk="1" hangingPunct="1"/>
            <a:r>
              <a:rPr lang="en-US" sz="1400" b="1" dirty="0"/>
              <a:t>-Parameters in green: </a:t>
            </a:r>
            <a:r>
              <a:rPr lang="en-US" sz="1400" dirty="0" err="1"/>
              <a:t>lnalpha</a:t>
            </a:r>
            <a:r>
              <a:rPr lang="en-US" sz="1400" dirty="0"/>
              <a:t>, beta, sigma</a:t>
            </a:r>
          </a:p>
          <a:p>
            <a:pPr eaLnBrk="1" hangingPunct="1"/>
            <a:r>
              <a:rPr lang="en-US" sz="1400" dirty="0"/>
              <a:t>  -</a:t>
            </a:r>
            <a:r>
              <a:rPr lang="en-US" sz="1400" b="1" dirty="0"/>
              <a:t>Data in blue:  </a:t>
            </a:r>
            <a:r>
              <a:rPr lang="en-US" sz="1400" dirty="0"/>
              <a:t>R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Escapement S assumed fixed and known</a:t>
            </a:r>
          </a:p>
          <a:p>
            <a:pPr eaLnBrk="1" hangingPunct="1"/>
            <a:r>
              <a:rPr lang="en-US" sz="1400" dirty="0"/>
              <a:t>fitted value of R as a function of S, </a:t>
            </a:r>
            <a:r>
              <a:rPr lang="en-US" sz="1400" dirty="0" err="1"/>
              <a:t>lnalpha</a:t>
            </a:r>
            <a:r>
              <a:rPr lang="en-US" sz="1400" dirty="0"/>
              <a:t>, beta </a:t>
            </a:r>
          </a:p>
          <a:p>
            <a:pPr eaLnBrk="1" hangingPunct="1"/>
            <a:r>
              <a:rPr lang="en-US" sz="1400" dirty="0"/>
              <a:t>multiply by lognormal error </a:t>
            </a:r>
          </a:p>
          <a:p>
            <a:pPr eaLnBrk="1" hangingPunct="1"/>
            <a:r>
              <a:rPr lang="en-US" sz="1400" dirty="0"/>
              <a:t>observe R for data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Repeat independently for each year of data.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dirty="0"/>
              <a:t>Notice- </a:t>
            </a:r>
            <a:r>
              <a:rPr lang="en-US" sz="1400" b="1" dirty="0"/>
              <a:t>every brood year </a:t>
            </a:r>
            <a:r>
              <a:rPr lang="en-US" sz="1400" dirty="0"/>
              <a:t>is</a:t>
            </a:r>
            <a:r>
              <a:rPr lang="en-US" sz="1400" b="1" dirty="0"/>
              <a:t> independent of </a:t>
            </a:r>
            <a:r>
              <a:rPr lang="en-US" sz="1400" dirty="0"/>
              <a:t>the</a:t>
            </a:r>
            <a:r>
              <a:rPr lang="en-US" sz="1400" b="1" dirty="0"/>
              <a:t> rest</a:t>
            </a:r>
          </a:p>
          <a:p>
            <a:pPr eaLnBrk="1" hangingPunct="1"/>
            <a:r>
              <a:rPr lang="en-US" sz="1400" b="1" dirty="0"/>
              <a:t>S is fixed and known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ECECF76-A3D0-4660-8650-5F1E480EADDF}" type="slidenum">
              <a:rPr lang="en-US" sz="1200"/>
              <a:pPr algn="r"/>
              <a:t>89</a:t>
            </a:fld>
            <a:endParaRPr lang="en-US" sz="1200"/>
          </a:p>
        </p:txBody>
      </p:sp>
      <p:sp>
        <p:nvSpPr>
          <p:cNvPr id="358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58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We saw this as a flowchart, this is what it looks like in CODE (</a:t>
            </a:r>
            <a:r>
              <a:rPr lang="en-US" sz="1400" dirty="0" err="1"/>
              <a:t>WinBUGS</a:t>
            </a:r>
            <a:r>
              <a:rPr lang="en-US" sz="1400" dirty="0"/>
              <a:t> or JAGS)</a:t>
            </a:r>
          </a:p>
          <a:p>
            <a:pPr eaLnBrk="1" hangingPunct="1"/>
            <a:endParaRPr lang="en-US" sz="1400" dirty="0"/>
          </a:p>
          <a:p>
            <a:pPr eaLnBrk="1" hangingPunct="1"/>
            <a:endParaRPr lang="en-US" sz="1400" b="1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EE20F2-8A32-4D8D-A61C-D170A1410E7E}" type="slidenum">
              <a:rPr lang="en-US" sz="1200"/>
              <a:pPr algn="r"/>
              <a:t>9</a:t>
            </a:fld>
            <a:endParaRPr lang="en-US" sz="120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And I’m definitely guilty of repeating material that Adam has already covered, but it’s worth making sure we all understand what the parameters do.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Again, what’s the biological interpretation of alpha? (R/S at low density)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To illustrate what it does, this is the effect of changing it on all three scales: Recruits vs </a:t>
            </a:r>
            <a:r>
              <a:rPr lang="en-US" dirty="0" err="1"/>
              <a:t>Spawners</a:t>
            </a:r>
            <a:r>
              <a:rPr lang="en-US" dirty="0"/>
              <a:t>, then R/S, then log(R/S)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sz="1200" dirty="0"/>
              <a:t>If </a:t>
            </a:r>
            <a:r>
              <a:rPr lang="en-US" sz="1200" b="1" dirty="0"/>
              <a:t>alpha large</a:t>
            </a:r>
            <a:r>
              <a:rPr lang="en-US" sz="1200" dirty="0"/>
              <a:t>, </a:t>
            </a:r>
          </a:p>
          <a:p>
            <a:pPr eaLnBrk="1" hangingPunct="1"/>
            <a:r>
              <a:rPr lang="en-US" sz="1200" dirty="0"/>
              <a:t>-trajectory steep, many recruits per </a:t>
            </a:r>
            <a:r>
              <a:rPr lang="en-US" sz="1200" dirty="0" err="1"/>
              <a:t>spawner</a:t>
            </a:r>
            <a:r>
              <a:rPr lang="en-US" sz="1200" dirty="0"/>
              <a:t> at origin, </a:t>
            </a:r>
          </a:p>
          <a:p>
            <a:pPr eaLnBrk="1" hangingPunct="1"/>
            <a:r>
              <a:rPr lang="en-US" sz="1200" dirty="0"/>
              <a:t>-R climbs high above replacement line before succumbing to density effects, </a:t>
            </a:r>
          </a:p>
          <a:p>
            <a:pPr eaLnBrk="1" hangingPunct="1"/>
            <a:r>
              <a:rPr lang="en-US" sz="1200" dirty="0"/>
              <a:t>-productivity and yield are generally high</a:t>
            </a:r>
          </a:p>
          <a:p>
            <a:pPr eaLnBrk="1" hangingPunct="1"/>
            <a:endParaRPr lang="en-US" sz="1200" dirty="0"/>
          </a:p>
          <a:p>
            <a:pPr eaLnBrk="1" hangingPunct="1"/>
            <a:r>
              <a:rPr lang="en-US" sz="1200" dirty="0"/>
              <a:t>If </a:t>
            </a:r>
            <a:r>
              <a:rPr lang="en-US" sz="1200" b="1" dirty="0"/>
              <a:t>alpha small</a:t>
            </a:r>
            <a:r>
              <a:rPr lang="en-US" sz="1200" dirty="0"/>
              <a:t>, </a:t>
            </a:r>
          </a:p>
          <a:p>
            <a:pPr eaLnBrk="1" hangingPunct="1"/>
            <a:r>
              <a:rPr lang="en-US" sz="1200" dirty="0"/>
              <a:t>-not many R per S to begin with, therefore:</a:t>
            </a:r>
          </a:p>
          <a:p>
            <a:pPr eaLnBrk="1" hangingPunct="1"/>
            <a:r>
              <a:rPr lang="en-US" sz="1200" dirty="0"/>
              <a:t>-R never gets very high</a:t>
            </a:r>
          </a:p>
          <a:p>
            <a:pPr eaLnBrk="1" hangingPunct="1"/>
            <a:r>
              <a:rPr lang="en-US" sz="1200" dirty="0"/>
              <a:t>-yield low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Interesting to note: location of peak of R vs S curve doesn’t change with alpha, only beta</a:t>
            </a:r>
          </a:p>
          <a:p>
            <a:pPr eaLnBrk="1" hangingPunct="1"/>
            <a:r>
              <a:rPr lang="en-US" dirty="0"/>
              <a:t>What’s beta? (strength of density dependence) </a:t>
            </a:r>
          </a:p>
          <a:p>
            <a:pPr eaLnBrk="1" hangingPunct="1"/>
            <a:r>
              <a:rPr lang="en-US" dirty="0"/>
              <a:t>This means that the value of S that maximizes R doesn’t depend on productivity, only density dependence</a:t>
            </a:r>
          </a:p>
        </p:txBody>
      </p:sp>
    </p:spTree>
    <p:extLst>
      <p:ext uri="{BB962C8B-B14F-4D97-AF65-F5344CB8AC3E}">
        <p14:creationId xmlns:p14="http://schemas.microsoft.com/office/powerpoint/2010/main" val="38172697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3B11ED-9C9F-4EBF-9733-9A2B5D4C3FC4}" type="slidenum">
              <a:rPr lang="en-US" sz="1200"/>
              <a:pPr algn="r"/>
              <a:t>90</a:t>
            </a:fld>
            <a:endParaRPr lang="en-US" sz="1200"/>
          </a:p>
        </p:txBody>
      </p:sp>
      <p:sp>
        <p:nvSpPr>
          <p:cNvPr id="359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59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Inference for </a:t>
            </a:r>
            <a:r>
              <a:rPr lang="en-US" sz="1400" b="1" dirty="0" err="1"/>
              <a:t>lnalpha</a:t>
            </a:r>
            <a:r>
              <a:rPr lang="en-US" sz="1400" b="1" dirty="0"/>
              <a:t>, compare with bootstrap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Basically equivalent!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AC65199-0792-471A-83F7-7FC7D5E5F18C}" type="slidenum">
              <a:rPr lang="en-US" sz="1200"/>
              <a:pPr algn="r"/>
              <a:t>91</a:t>
            </a:fld>
            <a:endParaRPr lang="en-US" sz="1200"/>
          </a:p>
        </p:txBody>
      </p:sp>
      <p:sp>
        <p:nvSpPr>
          <p:cNvPr id="363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63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So let’s</a:t>
            </a:r>
            <a:r>
              <a:rPr lang="en-US" sz="1400" b="1" dirty="0"/>
              <a:t> use </a:t>
            </a:r>
            <a:r>
              <a:rPr lang="en-US" sz="1400" dirty="0"/>
              <a:t>our</a:t>
            </a:r>
            <a:r>
              <a:rPr lang="en-US" sz="1400" b="1" dirty="0"/>
              <a:t> new flexibility </a:t>
            </a:r>
            <a:r>
              <a:rPr lang="en-US" sz="1400" dirty="0"/>
              <a:t>to</a:t>
            </a:r>
            <a:r>
              <a:rPr lang="en-US" sz="1400" b="1" dirty="0"/>
              <a:t> build </a:t>
            </a:r>
            <a:r>
              <a:rPr lang="en-US" sz="1400" dirty="0"/>
              <a:t>a</a:t>
            </a:r>
            <a:r>
              <a:rPr lang="en-US" sz="1400" b="1" dirty="0"/>
              <a:t> more realistic model . . .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S leads to R through the Ricker relationship as before</a:t>
            </a:r>
          </a:p>
          <a:p>
            <a:pPr eaLnBrk="1" hangingPunct="1"/>
            <a:r>
              <a:rPr lang="en-US" sz="1400" dirty="0"/>
              <a:t>But - </a:t>
            </a:r>
            <a:r>
              <a:rPr lang="en-US" sz="1400" b="1" dirty="0"/>
              <a:t>link from R to S through the harvest policy</a:t>
            </a:r>
          </a:p>
          <a:p>
            <a:pPr eaLnBrk="1" hangingPunct="1"/>
            <a:r>
              <a:rPr lang="en-US" sz="1400" dirty="0"/>
              <a:t>(and harvest policy / fishing power affects S and ability to estimate SR params)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Harvest policy is simple in this case </a:t>
            </a:r>
          </a:p>
          <a:p>
            <a:pPr eaLnBrk="1" hangingPunct="1"/>
            <a:r>
              <a:rPr lang="en-US" sz="1400" dirty="0"/>
              <a:t>one parameter U = exploitation rate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b="1" dirty="0"/>
              <a:t>S subject to </a:t>
            </a:r>
            <a:r>
              <a:rPr lang="en-US" sz="1400" b="1" dirty="0" err="1"/>
              <a:t>meas</a:t>
            </a:r>
            <a:r>
              <a:rPr lang="en-US" sz="1400" b="1" dirty="0"/>
              <a:t> error</a:t>
            </a:r>
          </a:p>
          <a:p>
            <a:pPr eaLnBrk="1" hangingPunct="1"/>
            <a:r>
              <a:rPr lang="en-US" sz="1400" dirty="0"/>
              <a:t>and </a:t>
            </a:r>
            <a:r>
              <a:rPr lang="en-US" sz="1400" b="1" dirty="0"/>
              <a:t>so is H</a:t>
            </a:r>
            <a:r>
              <a:rPr lang="en-US" sz="1400" dirty="0"/>
              <a:t> (SWHS, or creel survey)</a:t>
            </a:r>
          </a:p>
          <a:p>
            <a:pPr eaLnBrk="1" hangingPunct="1"/>
            <a:r>
              <a:rPr lang="en-US" sz="1400" dirty="0"/>
              <a:t>We observe Shat and </a:t>
            </a:r>
            <a:r>
              <a:rPr lang="en-US" sz="1400" dirty="0" err="1"/>
              <a:t>Hhat</a:t>
            </a:r>
            <a:r>
              <a:rPr lang="en-US" sz="1400" dirty="0"/>
              <a:t> instead of true S and H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Familiar?  I’ve recreated the model that was used to simulate the data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9B6CE7D-6446-452A-A6A6-585F688529C2}" type="slidenum">
              <a:rPr lang="en-US" sz="1200"/>
              <a:pPr algn="r"/>
              <a:t>92</a:t>
            </a:fld>
            <a:endParaRPr lang="en-US" sz="1200"/>
          </a:p>
        </p:txBody>
      </p:sp>
      <p:sp>
        <p:nvSpPr>
          <p:cNvPr id="364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64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And here’s the code to express it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Really, we just added a couple new pieces: </a:t>
            </a:r>
          </a:p>
          <a:p>
            <a:pPr marL="285750" indent="-285750" eaLnBrk="1" hangingPunct="1">
              <a:buFontTx/>
              <a:buChar char="-"/>
            </a:pPr>
            <a:r>
              <a:rPr lang="en-US" sz="1400" b="1" dirty="0"/>
              <a:t>Link between Recruits and </a:t>
            </a:r>
            <a:r>
              <a:rPr lang="en-US" sz="1400" b="1" dirty="0" err="1"/>
              <a:t>Spawners</a:t>
            </a:r>
            <a:endParaRPr lang="en-US" sz="1400" b="1" dirty="0"/>
          </a:p>
          <a:p>
            <a:pPr marL="285750" indent="-285750" eaLnBrk="1" hangingPunct="1">
              <a:buFontTx/>
              <a:buChar char="-"/>
            </a:pPr>
            <a:r>
              <a:rPr lang="en-US" sz="1400" b="1" dirty="0"/>
              <a:t>Measurement error in S and H</a:t>
            </a:r>
          </a:p>
          <a:p>
            <a:pPr marL="285750" indent="-285750" eaLnBrk="1" hangingPunct="1">
              <a:buFontTx/>
              <a:buChar char="-"/>
            </a:pPr>
            <a:endParaRPr lang="en-US" sz="1400" b="1" dirty="0"/>
          </a:p>
          <a:p>
            <a:pPr eaLnBrk="1" hangingPunct="1"/>
            <a:r>
              <a:rPr lang="en-US" sz="1400" dirty="0"/>
              <a:t>Bottom line: </a:t>
            </a:r>
          </a:p>
          <a:p>
            <a:pPr eaLnBrk="1" hangingPunct="1"/>
            <a:r>
              <a:rPr lang="en-US" sz="1400" dirty="0"/>
              <a:t>we’re being</a:t>
            </a:r>
            <a:r>
              <a:rPr lang="en-US" sz="1400" b="1" dirty="0"/>
              <a:t> explicit and realistic about where </a:t>
            </a:r>
            <a:r>
              <a:rPr lang="en-US" sz="1400" dirty="0"/>
              <a:t>the</a:t>
            </a:r>
            <a:r>
              <a:rPr lang="en-US" sz="1400" b="1" dirty="0"/>
              <a:t> data came from</a:t>
            </a:r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48766C2-693E-4F6E-AD15-DEB6F4E4FE20}" type="slidenum">
              <a:rPr lang="en-US" sz="1200"/>
              <a:pPr algn="r"/>
              <a:t>93</a:t>
            </a:fld>
            <a:endParaRPr lang="en-US" sz="1200"/>
          </a:p>
        </p:txBody>
      </p:sp>
      <p:sp>
        <p:nvSpPr>
          <p:cNvPr id="365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65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/>
              <a:t>And as a result</a:t>
            </a:r>
          </a:p>
          <a:p>
            <a:pPr eaLnBrk="1" hangingPunct="1"/>
            <a:endParaRPr lang="en-US" sz="1400" b="1"/>
          </a:p>
          <a:p>
            <a:pPr eaLnBrk="1" hangingPunct="1"/>
            <a:r>
              <a:rPr lang="en-US" sz="1400" b="1"/>
              <a:t>estimates have moved toward true values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r>
              <a:rPr lang="en-US" sz="1400" b="1" dirty="0"/>
              <a:t>So here’s a comparison of inferences to </a:t>
            </a:r>
            <a:r>
              <a:rPr lang="en-US" sz="1400" b="1" dirty="0" err="1"/>
              <a:t>Smsy</a:t>
            </a:r>
            <a:r>
              <a:rPr lang="en-US" sz="1400" b="1" dirty="0"/>
              <a:t> (State-Space vs Classical)</a:t>
            </a:r>
          </a:p>
          <a:p>
            <a:endParaRPr lang="en-US" sz="1400" b="1" dirty="0"/>
          </a:p>
          <a:p>
            <a:r>
              <a:rPr lang="en-US" sz="1400" b="1" dirty="0"/>
              <a:t>Blue: State-Space</a:t>
            </a:r>
          </a:p>
          <a:p>
            <a:r>
              <a:rPr lang="en-US" sz="1400" b="1" dirty="0"/>
              <a:t>Red: Classical</a:t>
            </a:r>
          </a:p>
          <a:p>
            <a:r>
              <a:rPr lang="en-US" sz="1400" b="1" dirty="0"/>
              <a:t>Black vertical line: true value of </a:t>
            </a:r>
            <a:r>
              <a:rPr lang="en-US" sz="1400" b="1" dirty="0" err="1"/>
              <a:t>Smsy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You’ll notice two things: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State-Space distribution moved closer to true value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State-Space distribution gives a wider interval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r>
              <a:rPr lang="en-US" sz="1400" b="1" dirty="0"/>
              <a:t>Converse: Classical interval is precise and wrong!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r>
              <a:rPr lang="en-US" sz="1400" b="1" dirty="0"/>
              <a:t>RY profiles differ also- </a:t>
            </a:r>
          </a:p>
          <a:p>
            <a:r>
              <a:rPr lang="en-US" sz="1400" b="1" dirty="0"/>
              <a:t>State-Space would recommend lower EG range</a:t>
            </a:r>
          </a:p>
          <a:p>
            <a:r>
              <a:rPr lang="en-US" sz="1400" b="1" dirty="0"/>
              <a:t>and have less confidence in it</a:t>
            </a:r>
          </a:p>
          <a:p>
            <a:r>
              <a:rPr lang="en-US" sz="1400" dirty="0"/>
              <a:t>[limbs less steep]</a:t>
            </a:r>
          </a:p>
          <a:p>
            <a:endParaRPr lang="en-US" sz="1400" dirty="0"/>
          </a:p>
          <a:p>
            <a:r>
              <a:rPr lang="en-US" sz="1400" b="1" dirty="0"/>
              <a:t>But: more accurate, more honest about information we have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57F5251-66EC-452F-972A-3CFB82A9FE97}" type="slidenum">
              <a:rPr lang="en-US" sz="1200"/>
              <a:pPr algn="r"/>
              <a:t>96</a:t>
            </a:fld>
            <a:endParaRPr lang="en-US" sz="1200"/>
          </a:p>
        </p:txBody>
      </p:sp>
      <p:sp>
        <p:nvSpPr>
          <p:cNvPr id="368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68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b="1" dirty="0"/>
              <a:t>Here are the results from a meta-simulation (multiple simulated datasets)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For now, just looking at point estimates</a:t>
            </a:r>
          </a:p>
          <a:p>
            <a:pPr eaLnBrk="1" hangingPunct="1"/>
            <a:r>
              <a:rPr lang="en-US" sz="1400" b="1" dirty="0"/>
              <a:t>Red: Classical</a:t>
            </a:r>
          </a:p>
          <a:p>
            <a:pPr eaLnBrk="1" hangingPunct="1"/>
            <a:r>
              <a:rPr lang="en-US" sz="1400" b="1" dirty="0"/>
              <a:t>Blue: State-Space</a:t>
            </a:r>
            <a:endParaRPr lang="en-US" sz="1400" dirty="0"/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And you’ll notice there’s much less bias in the State-Space estimates</a:t>
            </a:r>
          </a:p>
          <a:p>
            <a:pPr eaLnBrk="1" hangingPunct="1"/>
            <a:r>
              <a:rPr lang="en-US" sz="1400" dirty="0"/>
              <a:t>The </a:t>
            </a:r>
            <a:r>
              <a:rPr lang="en-US" sz="1400" b="1" dirty="0"/>
              <a:t>reason</a:t>
            </a:r>
            <a:r>
              <a:rPr lang="en-US" sz="1400" dirty="0"/>
              <a:t> - the </a:t>
            </a:r>
            <a:r>
              <a:rPr lang="en-US" sz="1400" b="1" dirty="0"/>
              <a:t>model explicitly accounts for the measurement error in S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Put another way, the </a:t>
            </a:r>
            <a:r>
              <a:rPr lang="en-US" sz="1400" b="1" dirty="0"/>
              <a:t>parameter estimates are in </a:t>
            </a:r>
            <a:r>
              <a:rPr lang="en-US" sz="1400" dirty="0"/>
              <a:t>the</a:t>
            </a:r>
            <a:r>
              <a:rPr lang="en-US" sz="1400" b="1" dirty="0"/>
              <a:t> context of </a:t>
            </a:r>
            <a:r>
              <a:rPr lang="en-US" sz="1400" dirty="0"/>
              <a:t>the</a:t>
            </a:r>
            <a:r>
              <a:rPr lang="en-US" sz="1400" b="1" dirty="0"/>
              <a:t> escapement having been measured with error!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9BBBE1F-42A1-4EA6-B77E-4EDDCCFBD5C3}" type="slidenum">
              <a:rPr lang="en-US" sz="1200"/>
              <a:pPr algn="r"/>
              <a:t>97</a:t>
            </a:fld>
            <a:endParaRPr lang="en-US" sz="1200"/>
          </a:p>
        </p:txBody>
      </p:sp>
      <p:sp>
        <p:nvSpPr>
          <p:cNvPr id="369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69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If we look at coverage, we see that the intervals from State-Space generally wider, more realistic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Better coverage- 87% versus 47% of intervals contained true value (for many more datasets than are pictured here)</a:t>
            </a:r>
          </a:p>
          <a:p>
            <a:pPr eaLnBrk="1" hangingPunct="1"/>
            <a:endParaRPr lang="en-US" sz="1400" dirty="0"/>
          </a:p>
          <a:p>
            <a:pPr eaLnBrk="1" hangingPunct="1"/>
            <a:endParaRPr lang="en-US" sz="1400" dirty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7"/>
          <p:cNvSpPr txBox="1">
            <a:spLocks noGrp="1" noChangeArrowheads="1"/>
          </p:cNvSpPr>
          <p:nvPr/>
        </p:nvSpPr>
        <p:spPr bwMode="auto">
          <a:xfrm>
            <a:off x="3972560" y="8831264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40BFEA0-7481-4BE2-BDF4-77A17FF31536}" type="slidenum">
              <a:rPr lang="en-US" sz="1200"/>
              <a:pPr algn="r"/>
              <a:t>98</a:t>
            </a:fld>
            <a:endParaRPr lang="en-US" sz="1200"/>
          </a:p>
        </p:txBody>
      </p:sp>
      <p:sp>
        <p:nvSpPr>
          <p:cNvPr id="370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48200" cy="3486150"/>
          </a:xfrm>
          <a:ln/>
        </p:spPr>
      </p:sp>
      <p:sp>
        <p:nvSpPr>
          <p:cNvPr id="370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6425"/>
            <a:ext cx="5140960" cy="4186238"/>
          </a:xfrm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One very interesting thing about incorporating measurement error:</a:t>
            </a:r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1400" dirty="0"/>
              <a:t>In a </a:t>
            </a:r>
            <a:r>
              <a:rPr lang="en-US" sz="1400" b="1" dirty="0"/>
              <a:t>real dataset, the amount of </a:t>
            </a:r>
            <a:r>
              <a:rPr lang="en-US" sz="1400" b="1" dirty="0" err="1"/>
              <a:t>meas</a:t>
            </a:r>
            <a:r>
              <a:rPr lang="en-US" sz="1400" b="1" dirty="0"/>
              <a:t> error differs for each point, in each direction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(Data points </a:t>
            </a:r>
            <a:r>
              <a:rPr lang="en-US" sz="1400" dirty="0"/>
              <a:t>used to estimate Ricker curve </a:t>
            </a:r>
            <a:r>
              <a:rPr lang="en-US" sz="1400" b="1" dirty="0"/>
              <a:t>not all created equal)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If you specify the amount of measurement error for each observation,</a:t>
            </a:r>
          </a:p>
          <a:p>
            <a:pPr eaLnBrk="1" hangingPunct="1"/>
            <a:r>
              <a:rPr lang="en-US" sz="1400" dirty="0"/>
              <a:t>their</a:t>
            </a:r>
            <a:r>
              <a:rPr lang="en-US" sz="1400" b="1" dirty="0"/>
              <a:t> differential information content</a:t>
            </a:r>
            <a:r>
              <a:rPr lang="en-US" sz="1400" dirty="0"/>
              <a:t> is </a:t>
            </a:r>
            <a:r>
              <a:rPr lang="en-US" sz="1400" b="1" dirty="0"/>
              <a:t>automatically taken into consideration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9170A6-9841-4474-B1D1-D5CF6D862F4F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371715" name="Rectangle 7"/>
          <p:cNvSpPr txBox="1">
            <a:spLocks noGrp="1" noChangeArrowheads="1"/>
          </p:cNvSpPr>
          <p:nvPr/>
        </p:nvSpPr>
        <p:spPr bwMode="auto">
          <a:xfrm>
            <a:off x="3972560" y="8832850"/>
            <a:ext cx="303784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53BD4C2-5D9C-4C77-9375-22F466597D6D}" type="slidenum">
              <a:rPr lang="en-US" sz="1200"/>
              <a:pPr algn="r"/>
              <a:t>99</a:t>
            </a:fld>
            <a:endParaRPr lang="en-US" sz="1200"/>
          </a:p>
        </p:txBody>
      </p:sp>
      <p:sp>
        <p:nvSpPr>
          <p:cNvPr id="3717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400" dirty="0"/>
              <a:t>It’s particularly important to be able to do this with reconstructed escapement estimates</a:t>
            </a:r>
          </a:p>
          <a:p>
            <a:endParaRPr lang="en-US" sz="1400" dirty="0"/>
          </a:p>
          <a:p>
            <a:r>
              <a:rPr lang="en-US" sz="1400" dirty="0"/>
              <a:t>Often old estimates less precise than recent ones, and it’s important to weight the data appropriately</a:t>
            </a:r>
          </a:p>
          <a:p>
            <a:r>
              <a:rPr lang="en-US" sz="1400" dirty="0"/>
              <a:t>State-Space modeling allows for this, and classical methods do not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F239D-F0AB-43B9-91BB-817F262D7D89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88FE7-AFB8-466E-BB55-0870D5CF21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B0AF0-F082-4392-BBE4-40EC3E82B234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657A7-D385-4D27-873D-405CFC5413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1377B-0349-41CC-93D6-FDBD1A493E57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85526-08C8-4F92-9C84-3F72803563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6E0EB-8B29-4448-A83D-AF35F34C268B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01D52-A4AB-402B-997B-27580105C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7504E4-2020-41EC-8611-1F33C415A44C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AFDD8-7602-448B-9E6E-902A77ABA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4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0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04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98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43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5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96D2E-5984-4FE3-A950-BABF68B27E5D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2B996-06DD-4E37-AFD5-57EFD2B5E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74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52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68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36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7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7F704B-FDFA-4DBE-B4B8-CD5312823E51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0CA48-FFAC-4772-B8BF-646647EDB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75EE8-7C72-49CD-81CE-E2C203CDE9B9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7BD8D2-26EB-4687-9146-6957D0CCCF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308F0-51E1-44B8-B0B6-5F0953740221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87F69-7676-4064-8CB4-5B49885EAD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81613-1E16-4331-A546-43300EE62C82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22254-8C82-4596-9539-56AF1DDACB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BA97F-16E7-4C2D-A71E-B5A2F08D21ED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CD580-DADA-432E-96BC-24F85C15BB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6E0ED-506D-409D-B3F1-ADA78126F2BD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04B9C-5764-4226-A6E3-7AA51AFAA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CF139-2D0A-4456-818A-6CDAAD68BC22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99E80-3461-4CCC-9B1D-6E59FFF23D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FD70C19D-C092-423B-B2FF-2581101CB20F}" type="datetimeFigureOut">
              <a:rPr lang="en-US"/>
              <a:pPr>
                <a:defRPr/>
              </a:pPr>
              <a:t>9/22/2019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en-US"/>
              <a:t>Stochastic, single-stock models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D6CAC53-2EFF-43FC-A030-9B9CA6C642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7C36E-C3BF-447D-B715-219CE7B8C987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C60B7-812F-459C-AAE4-8DD43E5B5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5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280.png"/><Relationship Id="rId18" Type="http://schemas.openxmlformats.org/officeDocument/2006/relationships/image" Target="../media/image180.png"/><Relationship Id="rId3" Type="http://schemas.openxmlformats.org/officeDocument/2006/relationships/image" Target="../media/image150.jpeg"/><Relationship Id="rId21" Type="http://schemas.openxmlformats.org/officeDocument/2006/relationships/image" Target="../media/image152.png"/><Relationship Id="rId7" Type="http://schemas.openxmlformats.org/officeDocument/2006/relationships/image" Target="../media/image313.png"/><Relationship Id="rId12" Type="http://schemas.openxmlformats.org/officeDocument/2006/relationships/image" Target="../media/image271.png"/><Relationship Id="rId17" Type="http://schemas.openxmlformats.org/officeDocument/2006/relationships/image" Target="../media/image1400.png"/><Relationship Id="rId2" Type="http://schemas.openxmlformats.org/officeDocument/2006/relationships/notesSlide" Target="../notesSlides/notesSlide102.xml"/><Relationship Id="rId16" Type="http://schemas.openxmlformats.org/officeDocument/2006/relationships/image" Target="../media/image1300.png"/><Relationship Id="rId20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60.png"/><Relationship Id="rId5" Type="http://schemas.openxmlformats.org/officeDocument/2006/relationships/image" Target="../media/image310.png"/><Relationship Id="rId15" Type="http://schemas.openxmlformats.org/officeDocument/2006/relationships/image" Target="../media/image242.png"/><Relationship Id="rId10" Type="http://schemas.openxmlformats.org/officeDocument/2006/relationships/image" Target="../media/image1200.png"/><Relationship Id="rId19" Type="http://schemas.openxmlformats.org/officeDocument/2006/relationships/image" Target="../media/image190.png"/><Relationship Id="rId4" Type="http://schemas.openxmlformats.org/officeDocument/2006/relationships/image" Target="../media/image210.png"/><Relationship Id="rId9" Type="http://schemas.openxmlformats.org/officeDocument/2006/relationships/image" Target="../media/image1100.png"/><Relationship Id="rId14" Type="http://schemas.openxmlformats.org/officeDocument/2006/relationships/image" Target="../media/image29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271.png"/><Relationship Id="rId18" Type="http://schemas.openxmlformats.org/officeDocument/2006/relationships/image" Target="../media/image1400.png"/><Relationship Id="rId3" Type="http://schemas.openxmlformats.org/officeDocument/2006/relationships/image" Target="../media/image152.png"/><Relationship Id="rId21" Type="http://schemas.openxmlformats.org/officeDocument/2006/relationships/image" Target="../media/image151.emf"/><Relationship Id="rId7" Type="http://schemas.openxmlformats.org/officeDocument/2006/relationships/image" Target="../media/image320.png"/><Relationship Id="rId12" Type="http://schemas.openxmlformats.org/officeDocument/2006/relationships/image" Target="../media/image260.png"/><Relationship Id="rId17" Type="http://schemas.openxmlformats.org/officeDocument/2006/relationships/image" Target="../media/image1300.png"/><Relationship Id="rId2" Type="http://schemas.openxmlformats.org/officeDocument/2006/relationships/notesSlide" Target="../notesSlides/notesSlide103.xml"/><Relationship Id="rId16" Type="http://schemas.openxmlformats.org/officeDocument/2006/relationships/image" Target="../media/image242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1200.png"/><Relationship Id="rId5" Type="http://schemas.openxmlformats.org/officeDocument/2006/relationships/image" Target="../media/image210.png"/><Relationship Id="rId15" Type="http://schemas.openxmlformats.org/officeDocument/2006/relationships/image" Target="../media/image290.png"/><Relationship Id="rId10" Type="http://schemas.openxmlformats.org/officeDocument/2006/relationships/image" Target="../media/image1100.png"/><Relationship Id="rId19" Type="http://schemas.openxmlformats.org/officeDocument/2006/relationships/image" Target="../media/image180.png"/><Relationship Id="rId4" Type="http://schemas.openxmlformats.org/officeDocument/2006/relationships/image" Target="../media/image150.jpeg"/><Relationship Id="rId9" Type="http://schemas.openxmlformats.org/officeDocument/2006/relationships/image" Target="../media/image600.png"/><Relationship Id="rId14" Type="http://schemas.openxmlformats.org/officeDocument/2006/relationships/image" Target="../media/image2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e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1.wmf"/><Relationship Id="rId4" Type="http://schemas.openxmlformats.org/officeDocument/2006/relationships/image" Target="../media/image24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1.png"/><Relationship Id="rId4" Type="http://schemas.openxmlformats.org/officeDocument/2006/relationships/image" Target="../media/image13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2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1.wmf"/><Relationship Id="rId5" Type="http://schemas.openxmlformats.org/officeDocument/2006/relationships/image" Target="../media/image24.png"/><Relationship Id="rId15" Type="http://schemas.openxmlformats.org/officeDocument/2006/relationships/image" Target="../media/image23.w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7.png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emf"/><Relationship Id="rId4" Type="http://schemas.openxmlformats.org/officeDocument/2006/relationships/image" Target="../media/image3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6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3.png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8.png"/><Relationship Id="rId11" Type="http://schemas.openxmlformats.org/officeDocument/2006/relationships/image" Target="../media/image50.w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7.bin"/><Relationship Id="rId4" Type="http://schemas.openxmlformats.org/officeDocument/2006/relationships/image" Target="../media/image51.emf"/><Relationship Id="rId9" Type="http://schemas.openxmlformats.org/officeDocument/2006/relationships/image" Target="../media/image55.emf"/><Relationship Id="rId1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7.em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52.emf"/><Relationship Id="rId7" Type="http://schemas.openxmlformats.org/officeDocument/2006/relationships/image" Target="../media/image70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5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10" Type="http://schemas.openxmlformats.org/officeDocument/2006/relationships/image" Target="../media/image80.wmf"/><Relationship Id="rId4" Type="http://schemas.openxmlformats.org/officeDocument/2006/relationships/image" Target="../media/image74.wmf"/><Relationship Id="rId9" Type="http://schemas.openxmlformats.org/officeDocument/2006/relationships/image" Target="../media/image7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9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0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wmf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07.wmf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10.png"/><Relationship Id="rId4" Type="http://schemas.openxmlformats.org/officeDocument/2006/relationships/image" Target="../media/image103.wmf"/><Relationship Id="rId9" Type="http://schemas.openxmlformats.org/officeDocument/2006/relationships/image" Target="../media/image109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wmf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notesSlide" Target="../notesSlides/notesSlide65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notesSlide" Target="../notesSlides/notesSlide66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1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128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2.png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21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36.emf"/><Relationship Id="rId4" Type="http://schemas.openxmlformats.org/officeDocument/2006/relationships/oleObject" Target="../embeddings/oleObject22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3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wmf"/><Relationship Id="rId4" Type="http://schemas.openxmlformats.org/officeDocument/2006/relationships/image" Target="../media/image140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4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9D5BD9-5C43-4250-9737-D4E93FFFA763}" type="slidenum">
              <a:rPr lang="en-US" sz="1400"/>
              <a:pPr algn="r"/>
              <a:t>1</a:t>
            </a:fld>
            <a:endParaRPr lang="en-US" sz="1400" dirty="0"/>
          </a:p>
        </p:txBody>
      </p:sp>
      <p:sp>
        <p:nvSpPr>
          <p:cNvPr id="110595" name="Rectangle 2"/>
          <p:cNvSpPr>
            <a:spLocks noChangeArrowheads="1"/>
          </p:cNvSpPr>
          <p:nvPr/>
        </p:nvSpPr>
        <p:spPr bwMode="auto">
          <a:xfrm>
            <a:off x="2057400" y="685800"/>
            <a:ext cx="67056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 b="1">
                <a:solidFill>
                  <a:schemeClr val="tx2"/>
                </a:solidFill>
              </a:rPr>
              <a:t>Mechanics </a:t>
            </a:r>
          </a:p>
          <a:p>
            <a:pPr algn="ctr" eaLnBrk="0" hangingPunct="0"/>
            <a:r>
              <a:rPr lang="en-US" sz="3600" b="1">
                <a:solidFill>
                  <a:schemeClr val="tx2"/>
                </a:solidFill>
              </a:rPr>
              <a:t>of Escapement Goal Analysis in Alaska</a:t>
            </a:r>
          </a:p>
        </p:txBody>
      </p:sp>
      <p:pic>
        <p:nvPicPr>
          <p:cNvPr id="110596" name="Picture 3" descr="adfg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3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7" name="Rectangle 4"/>
          <p:cNvSpPr>
            <a:spLocks noChangeArrowheads="1"/>
          </p:cNvSpPr>
          <p:nvPr/>
        </p:nvSpPr>
        <p:spPr bwMode="auto">
          <a:xfrm>
            <a:off x="533400" y="2743200"/>
            <a:ext cx="838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800" b="1">
                <a:cs typeface="Times New Roman" pitchFamily="18" charset="0"/>
              </a:rPr>
              <a:t>Stock-Recruit Analysis:</a:t>
            </a:r>
          </a:p>
        </p:txBody>
      </p:sp>
      <p:sp>
        <p:nvSpPr>
          <p:cNvPr id="110598" name="Text Box 5"/>
          <p:cNvSpPr txBox="1">
            <a:spLocks noChangeArrowheads="1"/>
          </p:cNvSpPr>
          <p:nvPr/>
        </p:nvSpPr>
        <p:spPr bwMode="auto">
          <a:xfrm>
            <a:off x="990600" y="3395663"/>
            <a:ext cx="5194300" cy="2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2800" dirty="0">
                <a:solidFill>
                  <a:schemeClr val="accent2"/>
                </a:solidFill>
              </a:rPr>
              <a:t>Ricker Stock-Recruit Relationship</a:t>
            </a:r>
          </a:p>
          <a:p>
            <a:pPr>
              <a:buFontTx/>
              <a:buChar char="-"/>
            </a:pPr>
            <a:r>
              <a:rPr lang="en-US" sz="2800" dirty="0"/>
              <a:t>Classic Ricker Estimation</a:t>
            </a:r>
          </a:p>
          <a:p>
            <a:pPr>
              <a:buFontTx/>
              <a:buChar char="-"/>
            </a:pPr>
            <a:r>
              <a:rPr lang="en-US" sz="2800" dirty="0"/>
              <a:t>Lab: Estimation and Uncertainty</a:t>
            </a:r>
          </a:p>
          <a:p>
            <a:pPr>
              <a:buFontTx/>
              <a:buChar char="-"/>
            </a:pPr>
            <a:r>
              <a:rPr lang="en-US" sz="2800" dirty="0"/>
              <a:t>Problems and Special Issues</a:t>
            </a:r>
          </a:p>
          <a:p>
            <a:pPr>
              <a:buFontTx/>
              <a:buChar char="-"/>
            </a:pPr>
            <a:r>
              <a:rPr lang="en-US" sz="2800" dirty="0"/>
              <a:t>Bayesian State-Space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82C2ED-78F7-43DC-96CC-8F2CCD2C1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9" y="0"/>
            <a:ext cx="4572396" cy="2438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34650-A5B7-4A26-AB6C-8CFDE8A9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267" y="2209589"/>
            <a:ext cx="4572396" cy="2438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00135-78C8-4584-8D5A-1B1D02A53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999" y="4343611"/>
            <a:ext cx="4572396" cy="2438611"/>
          </a:xfrm>
          <a:prstGeom prst="rect">
            <a:avLst/>
          </a:prstGeom>
        </p:spPr>
      </p:pic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5376238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10</a:t>
            </a:fld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Object 7"/>
              <p:cNvSpPr txBox="1"/>
              <p:nvPr/>
            </p:nvSpPr>
            <p:spPr bwMode="auto">
              <a:xfrm>
                <a:off x="1019839" y="1246459"/>
                <a:ext cx="23622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69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9839" y="1246459"/>
                <a:ext cx="2362200" cy="457200"/>
              </a:xfrm>
              <a:prstGeom prst="rect">
                <a:avLst/>
              </a:prstGeom>
              <a:blipFill>
                <a:blip r:embed="rId6"/>
                <a:stretch>
                  <a:fillRect l="-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/>
              <p:nvPr/>
            </p:nvSpPr>
            <p:spPr bwMode="auto">
              <a:xfrm>
                <a:off x="1248439" y="2916684"/>
                <a:ext cx="19050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8439" y="2916684"/>
                <a:ext cx="1905000" cy="457200"/>
              </a:xfrm>
              <a:prstGeom prst="rect">
                <a:avLst/>
              </a:prstGeom>
              <a:blipFill>
                <a:blip r:embed="rId7"/>
                <a:stretch>
                  <a:fillRect l="-14103" t="-110667" b="-16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7">
                <a:extLst>
                  <a:ext uri="{FF2B5EF4-FFF2-40B4-BE49-F238E27FC236}">
                    <a16:creationId xmlns:a16="http://schemas.microsoft.com/office/drawing/2014/main" id="{28662496-2430-4472-9555-490589CB032A}"/>
                  </a:ext>
                </a:extLst>
              </p:cNvPr>
              <p:cNvSpPr txBox="1"/>
              <p:nvPr/>
            </p:nvSpPr>
            <p:spPr bwMode="auto">
              <a:xfrm>
                <a:off x="533400" y="4781524"/>
                <a:ext cx="263776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ln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e>
                    </m:d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8" name="Object 7">
                <a:extLst>
                  <a:ext uri="{FF2B5EF4-FFF2-40B4-BE49-F238E27FC236}">
                    <a16:creationId xmlns:a16="http://schemas.microsoft.com/office/drawing/2014/main" id="{28662496-2430-4472-9555-490589CB0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4781524"/>
                <a:ext cx="2637760" cy="457200"/>
              </a:xfrm>
              <a:prstGeom prst="rect">
                <a:avLst/>
              </a:prstGeom>
              <a:blipFill>
                <a:blip r:embed="rId8"/>
                <a:stretch>
                  <a:fillRect l="-1620" t="-92000" b="-9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99" name="Footer Placeholder 2"/>
          <p:cNvSpPr txBox="1">
            <a:spLocks noGrp="1"/>
          </p:cNvSpPr>
          <p:nvPr/>
        </p:nvSpPr>
        <p:spPr bwMode="auto">
          <a:xfrm>
            <a:off x="1752600" y="6553200"/>
            <a:ext cx="373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Ricker S-R Relationship - parameters (9)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154948-0633-49CC-AE54-9CFAA041E8F8}"/>
              </a:ext>
            </a:extLst>
          </p:cNvPr>
          <p:cNvCxnSpPr>
            <a:cxnSpLocks/>
          </p:cNvCxnSpPr>
          <p:nvPr/>
        </p:nvCxnSpPr>
        <p:spPr>
          <a:xfrm flipH="1">
            <a:off x="5638800" y="228600"/>
            <a:ext cx="685800" cy="13716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39C83D-2C8D-459D-AF00-F27AFCBC685B}"/>
              </a:ext>
            </a:extLst>
          </p:cNvPr>
          <p:cNvSpPr txBox="1"/>
          <p:nvPr/>
        </p:nvSpPr>
        <p:spPr>
          <a:xfrm>
            <a:off x="6553200" y="375201"/>
            <a:ext cx="174905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Increasing </a:t>
            </a:r>
            <a:r>
              <a:rPr lang="el-GR" sz="1800" b="1" dirty="0"/>
              <a:t>β</a:t>
            </a:r>
            <a:endParaRPr lang="en-US" sz="1800" b="1" dirty="0"/>
          </a:p>
          <a:p>
            <a:r>
              <a:rPr lang="el-GR" sz="1800" dirty="0"/>
              <a:t>α</a:t>
            </a:r>
            <a:r>
              <a:rPr lang="en-US" sz="1800" dirty="0"/>
              <a:t> held constant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23E622-8AD8-4793-BA37-7FB404992529}"/>
              </a:ext>
            </a:extLst>
          </p:cNvPr>
          <p:cNvCxnSpPr>
            <a:cxnSpLocks/>
          </p:cNvCxnSpPr>
          <p:nvPr/>
        </p:nvCxnSpPr>
        <p:spPr>
          <a:xfrm flipH="1">
            <a:off x="4876800" y="3185122"/>
            <a:ext cx="381000" cy="62487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22EE95-D82C-4041-88EB-32DAAFF7449D}"/>
              </a:ext>
            </a:extLst>
          </p:cNvPr>
          <p:cNvCxnSpPr>
            <a:cxnSpLocks/>
          </p:cNvCxnSpPr>
          <p:nvPr/>
        </p:nvCxnSpPr>
        <p:spPr>
          <a:xfrm flipH="1">
            <a:off x="5638800" y="4876801"/>
            <a:ext cx="609600" cy="99059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0D4FFD-070B-44C1-AE8E-AA473B0139C4}"/>
              </a:ext>
            </a:extLst>
          </p:cNvPr>
          <p:cNvSpPr txBox="1"/>
          <p:nvPr/>
        </p:nvSpPr>
        <p:spPr>
          <a:xfrm>
            <a:off x="6553200" y="2606649"/>
            <a:ext cx="174905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Increasing </a:t>
            </a:r>
            <a:r>
              <a:rPr lang="el-GR" sz="1800" b="1" dirty="0"/>
              <a:t>β</a:t>
            </a:r>
            <a:endParaRPr lang="en-US" sz="1800" b="1" dirty="0"/>
          </a:p>
          <a:p>
            <a:r>
              <a:rPr lang="el-GR" sz="1800" dirty="0"/>
              <a:t>α</a:t>
            </a:r>
            <a:r>
              <a:rPr lang="en-US" sz="1800" dirty="0"/>
              <a:t> held 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5F194C-9357-44F6-A9B0-D53CDB519654}"/>
              </a:ext>
            </a:extLst>
          </p:cNvPr>
          <p:cNvSpPr txBox="1"/>
          <p:nvPr/>
        </p:nvSpPr>
        <p:spPr>
          <a:xfrm>
            <a:off x="6553200" y="4648200"/>
            <a:ext cx="174905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Increasing </a:t>
            </a:r>
            <a:r>
              <a:rPr lang="el-GR" sz="1800" b="1" dirty="0"/>
              <a:t>β</a:t>
            </a:r>
            <a:endParaRPr lang="en-US" sz="1800" b="1" dirty="0"/>
          </a:p>
          <a:p>
            <a:r>
              <a:rPr lang="el-GR" sz="1800" dirty="0"/>
              <a:t>α</a:t>
            </a:r>
            <a:r>
              <a:rPr lang="en-US" sz="1800" dirty="0"/>
              <a:t> held constant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C86DAB0-40BF-4CAE-8ECD-36BF8A184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4" y="103108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400" kern="0"/>
              <a:t>Ricker Relationship:</a:t>
            </a:r>
            <a:br>
              <a:rPr lang="en-US" sz="2400" kern="0"/>
            </a:br>
            <a:r>
              <a:rPr lang="en-US" sz="2400" b="1" kern="0"/>
              <a:t>Parameters</a:t>
            </a:r>
            <a:endParaRPr lang="en-US" sz="2400" b="1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73E3B2-6270-4EE2-8A29-F94926F00AB0}"/>
              </a:ext>
            </a:extLst>
          </p:cNvPr>
          <p:cNvSpPr txBox="1"/>
          <p:nvPr/>
        </p:nvSpPr>
        <p:spPr>
          <a:xfrm>
            <a:off x="5496385" y="6477000"/>
            <a:ext cx="90441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S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6F8137-5D2E-4623-A9BD-D7FEAB3A3F9C}"/>
              </a:ext>
            </a:extLst>
          </p:cNvPr>
          <p:cNvSpPr txBox="1"/>
          <p:nvPr/>
        </p:nvSpPr>
        <p:spPr>
          <a:xfrm rot="16200000">
            <a:off x="2890639" y="771034"/>
            <a:ext cx="10999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55ECF-F20C-40DD-959A-AAB5E21F47C6}"/>
              </a:ext>
            </a:extLst>
          </p:cNvPr>
          <p:cNvSpPr txBox="1"/>
          <p:nvPr/>
        </p:nvSpPr>
        <p:spPr>
          <a:xfrm rot="16200000">
            <a:off x="2756129" y="2998372"/>
            <a:ext cx="13564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R/S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799547-2187-4DBC-BCF9-445F442482E7}"/>
              </a:ext>
            </a:extLst>
          </p:cNvPr>
          <p:cNvSpPr txBox="1"/>
          <p:nvPr/>
        </p:nvSpPr>
        <p:spPr>
          <a:xfrm rot="16200000">
            <a:off x="2532488" y="5191043"/>
            <a:ext cx="18181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ln(R/S)    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4D71FBE-E4E2-4D2B-91C1-A5CE275DFA77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10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099553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3D6840B-0412-4DEA-A1BF-B56CF01C8241}" type="slidenum">
              <a:rPr lang="en-US" sz="1400"/>
              <a:pPr algn="r"/>
              <a:t>100</a:t>
            </a:fld>
            <a:endParaRPr lang="en-US" sz="1400"/>
          </a:p>
        </p:txBody>
      </p:sp>
      <p:pic>
        <p:nvPicPr>
          <p:cNvPr id="553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676400"/>
            <a:ext cx="6705600" cy="163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228600"/>
            <a:ext cx="5562600" cy="1447800"/>
          </a:xfrm>
        </p:spPr>
        <p:txBody>
          <a:bodyPr/>
          <a:lstStyle/>
          <a:p>
            <a:pPr eaLnBrk="1" hangingPunct="1"/>
            <a:r>
              <a:rPr lang="en-US" b="1"/>
              <a:t>Serial Correlation</a:t>
            </a:r>
            <a:br>
              <a:rPr lang="en-US" b="1"/>
            </a:br>
            <a:r>
              <a:rPr lang="en-US" sz="3600" b="1"/>
              <a:t>Ugashik Sockeye</a:t>
            </a:r>
          </a:p>
        </p:txBody>
      </p:sp>
      <p:sp>
        <p:nvSpPr>
          <p:cNvPr id="55304" name="Text Box 5"/>
          <p:cNvSpPr txBox="1">
            <a:spLocks noChangeArrowheads="1"/>
          </p:cNvSpPr>
          <p:nvPr/>
        </p:nvSpPr>
        <p:spPr bwMode="auto">
          <a:xfrm>
            <a:off x="1947863" y="1838325"/>
            <a:ext cx="2051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Classic Residuals</a:t>
            </a:r>
          </a:p>
        </p:txBody>
      </p:sp>
      <p:sp>
        <p:nvSpPr>
          <p:cNvPr id="55305" name="Text Box 7"/>
          <p:cNvSpPr txBox="1">
            <a:spLocks noChangeArrowheads="1"/>
          </p:cNvSpPr>
          <p:nvPr/>
        </p:nvSpPr>
        <p:spPr bwMode="auto">
          <a:xfrm>
            <a:off x="304800" y="4038600"/>
            <a:ext cx="2452688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 b="1">
                <a:solidFill>
                  <a:srgbClr val="0000FF"/>
                </a:solidFill>
              </a:rPr>
              <a:t>AR(1)</a:t>
            </a:r>
          </a:p>
          <a:p>
            <a:pPr algn="ctr"/>
            <a:r>
              <a:rPr lang="en-US" sz="2800" b="1">
                <a:solidFill>
                  <a:srgbClr val="0000FF"/>
                </a:solidFill>
              </a:rPr>
              <a:t>Autoregressive</a:t>
            </a:r>
          </a:p>
          <a:p>
            <a:pPr algn="ctr"/>
            <a:r>
              <a:rPr lang="en-US" sz="2800" b="1">
                <a:solidFill>
                  <a:srgbClr val="0000FF"/>
                </a:solidFill>
              </a:rPr>
              <a:t>Lag 1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9143E30-8365-4AED-ADD4-B28F402A45EF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F6278858-D0E6-40E0-80FF-0D49DB17BCE1}"/>
                  </a:ext>
                </a:extLst>
              </p:cNvPr>
              <p:cNvSpPr txBox="1"/>
              <p:nvPr/>
            </p:nvSpPr>
            <p:spPr bwMode="auto">
              <a:xfrm>
                <a:off x="2973388" y="4363237"/>
                <a:ext cx="4953000" cy="1271588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F6278858-D0E6-40E0-80FF-0D49DB17B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3388" y="4363237"/>
                <a:ext cx="4953000" cy="1271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802D9C6-9F72-4EAD-A202-B198FA1397BC}" type="slidenum">
              <a:rPr lang="en-US" sz="1400"/>
              <a:pPr algn="r"/>
              <a:t>101</a:t>
            </a:fld>
            <a:endParaRPr lang="en-US" sz="1400"/>
          </a:p>
        </p:txBody>
      </p:sp>
      <p:sp>
        <p:nvSpPr>
          <p:cNvPr id="178180" name="Rectangle 2"/>
          <p:cNvSpPr>
            <a:spLocks noChangeArrowheads="1"/>
          </p:cNvSpPr>
          <p:nvPr/>
        </p:nvSpPr>
        <p:spPr bwMode="auto">
          <a:xfrm>
            <a:off x="2566988" y="19002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78181" name="Group 3"/>
          <p:cNvGrpSpPr>
            <a:grpSpLocks/>
          </p:cNvGrpSpPr>
          <p:nvPr/>
        </p:nvGrpSpPr>
        <p:grpSpPr bwMode="auto">
          <a:xfrm>
            <a:off x="1295400" y="304800"/>
            <a:ext cx="6705600" cy="4338638"/>
            <a:chOff x="960" y="480"/>
            <a:chExt cx="3840" cy="2448"/>
          </a:xfrm>
        </p:grpSpPr>
        <p:sp>
          <p:nvSpPr>
            <p:cNvPr id="178183" name="AutoShape 4"/>
            <p:cNvSpPr>
              <a:spLocks noChangeArrowheads="1"/>
            </p:cNvSpPr>
            <p:nvPr/>
          </p:nvSpPr>
          <p:spPr bwMode="auto">
            <a:xfrm>
              <a:off x="2277" y="480"/>
              <a:ext cx="168" cy="135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>
                  <a:solidFill>
                    <a:srgbClr val="006600"/>
                  </a:solidFill>
                  <a:latin typeface="Symbol" pitchFamily="18" charset="2"/>
                </a:rPr>
                <a:t>b</a:t>
              </a:r>
              <a:endParaRPr lang="en-US" sz="2000" b="1" baseline="-25000">
                <a:solidFill>
                  <a:srgbClr val="006600"/>
                </a:solidFill>
                <a:latin typeface="Symbol" pitchFamily="18" charset="2"/>
              </a:endParaRPr>
            </a:p>
          </p:txBody>
        </p:sp>
        <p:sp>
          <p:nvSpPr>
            <p:cNvPr id="178184" name="AutoShape 5"/>
            <p:cNvSpPr>
              <a:spLocks noChangeArrowheads="1"/>
            </p:cNvSpPr>
            <p:nvPr/>
          </p:nvSpPr>
          <p:spPr bwMode="auto">
            <a:xfrm>
              <a:off x="1454" y="480"/>
              <a:ext cx="167" cy="135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>
                  <a:solidFill>
                    <a:srgbClr val="006600"/>
                  </a:solidFill>
                  <a:latin typeface="Symbol" pitchFamily="18" charset="2"/>
                </a:rPr>
                <a:t>a</a:t>
              </a:r>
              <a:endParaRPr lang="en-US" sz="2000" b="1" baseline="-25000">
                <a:solidFill>
                  <a:srgbClr val="006600"/>
                </a:solidFill>
                <a:latin typeface="Symbol" pitchFamily="18" charset="2"/>
              </a:endParaRPr>
            </a:p>
          </p:txBody>
        </p:sp>
        <p:sp>
          <p:nvSpPr>
            <p:cNvPr id="178185" name="AutoShape 6"/>
            <p:cNvSpPr>
              <a:spLocks noChangeArrowheads="1"/>
            </p:cNvSpPr>
            <p:nvPr/>
          </p:nvSpPr>
          <p:spPr bwMode="auto">
            <a:xfrm>
              <a:off x="4031" y="480"/>
              <a:ext cx="167" cy="135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>
                  <a:solidFill>
                    <a:srgbClr val="006600"/>
                  </a:solidFill>
                  <a:latin typeface="Symbol" pitchFamily="18" charset="2"/>
                </a:rPr>
                <a:t>s</a:t>
              </a:r>
            </a:p>
          </p:txBody>
        </p:sp>
        <p:cxnSp>
          <p:nvCxnSpPr>
            <p:cNvPr id="178186" name="AutoShape 7"/>
            <p:cNvCxnSpPr>
              <a:cxnSpLocks noChangeShapeType="1"/>
              <a:stCxn id="178184" idx="2"/>
              <a:endCxn id="178198" idx="0"/>
            </p:cNvCxnSpPr>
            <p:nvPr/>
          </p:nvCxnSpPr>
          <p:spPr bwMode="auto">
            <a:xfrm>
              <a:off x="1537" y="627"/>
              <a:ext cx="467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187" name="AutoShape 8"/>
            <p:cNvCxnSpPr>
              <a:cxnSpLocks noChangeShapeType="1"/>
              <a:stCxn id="178183" idx="2"/>
              <a:endCxn id="178198" idx="0"/>
            </p:cNvCxnSpPr>
            <p:nvPr/>
          </p:nvCxnSpPr>
          <p:spPr bwMode="auto">
            <a:xfrm flipH="1">
              <a:off x="2004" y="627"/>
              <a:ext cx="357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188" name="AutoShape 9"/>
            <p:cNvCxnSpPr>
              <a:cxnSpLocks noChangeShapeType="1"/>
              <a:stCxn id="178185" idx="2"/>
              <a:endCxn id="178197" idx="0"/>
            </p:cNvCxnSpPr>
            <p:nvPr/>
          </p:nvCxnSpPr>
          <p:spPr bwMode="auto">
            <a:xfrm flipH="1">
              <a:off x="3822" y="627"/>
              <a:ext cx="293" cy="3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189" name="AutoShape 10"/>
            <p:cNvSpPr>
              <a:spLocks noChangeArrowheads="1"/>
            </p:cNvSpPr>
            <p:nvPr/>
          </p:nvSpPr>
          <p:spPr bwMode="auto">
            <a:xfrm>
              <a:off x="2716" y="480"/>
              <a:ext cx="168" cy="135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>
                  <a:solidFill>
                    <a:srgbClr val="006600"/>
                  </a:solidFill>
                  <a:latin typeface="Symbol" pitchFamily="18" charset="2"/>
                </a:rPr>
                <a:t>f</a:t>
              </a:r>
            </a:p>
          </p:txBody>
        </p:sp>
        <p:cxnSp>
          <p:nvCxnSpPr>
            <p:cNvPr id="178190" name="AutoShape 11"/>
            <p:cNvCxnSpPr>
              <a:cxnSpLocks noChangeShapeType="1"/>
              <a:stCxn id="178191" idx="6"/>
              <a:endCxn id="178194" idx="1"/>
            </p:cNvCxnSpPr>
            <p:nvPr/>
          </p:nvCxnSpPr>
          <p:spPr bwMode="auto">
            <a:xfrm flipV="1">
              <a:off x="3995" y="1751"/>
              <a:ext cx="16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191" name="Oval 12"/>
            <p:cNvSpPr>
              <a:spLocks noChangeArrowheads="1"/>
            </p:cNvSpPr>
            <p:nvPr/>
          </p:nvSpPr>
          <p:spPr bwMode="auto">
            <a:xfrm>
              <a:off x="3660" y="1689"/>
              <a:ext cx="330" cy="12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>
                  <a:solidFill>
                    <a:schemeClr val="accent2"/>
                  </a:solidFill>
                </a:rPr>
                <a:t>norm</a:t>
              </a:r>
              <a:endParaRPr lang="en-US" sz="1600" b="1"/>
            </a:p>
          </p:txBody>
        </p:sp>
        <p:sp>
          <p:nvSpPr>
            <p:cNvPr id="178192" name="AutoShape 13"/>
            <p:cNvSpPr>
              <a:spLocks noChangeArrowheads="1"/>
            </p:cNvSpPr>
            <p:nvPr/>
          </p:nvSpPr>
          <p:spPr bwMode="auto">
            <a:xfrm>
              <a:off x="1626" y="1618"/>
              <a:ext cx="760" cy="267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/>
                <a:t>fit1</a:t>
              </a:r>
              <a:r>
                <a:rPr lang="en-US" sz="1600" b="1" baseline="-25000"/>
                <a:t>2</a:t>
              </a:r>
            </a:p>
          </p:txBody>
        </p:sp>
        <p:cxnSp>
          <p:nvCxnSpPr>
            <p:cNvPr id="178193" name="AutoShape 14"/>
            <p:cNvCxnSpPr>
              <a:cxnSpLocks noChangeShapeType="1"/>
              <a:stCxn id="178195" idx="3"/>
              <a:endCxn id="178192" idx="1"/>
            </p:cNvCxnSpPr>
            <p:nvPr/>
          </p:nvCxnSpPr>
          <p:spPr bwMode="auto">
            <a:xfrm>
              <a:off x="1453" y="1750"/>
              <a:ext cx="167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194" name="AutoShape 15"/>
            <p:cNvSpPr>
              <a:spLocks noChangeArrowheads="1"/>
            </p:cNvSpPr>
            <p:nvPr/>
          </p:nvSpPr>
          <p:spPr bwMode="auto">
            <a:xfrm>
              <a:off x="4167" y="1626"/>
              <a:ext cx="633" cy="250"/>
            </a:xfrm>
            <a:prstGeom prst="flowChartPunchedCard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lnRS</a:t>
              </a:r>
              <a:r>
                <a:rPr lang="en-US" sz="2800" b="1" baseline="-25000"/>
                <a:t>2</a:t>
              </a:r>
              <a:endParaRPr lang="en-US" sz="2800" b="1"/>
            </a:p>
          </p:txBody>
        </p:sp>
        <p:sp>
          <p:nvSpPr>
            <p:cNvPr id="178195" name="Text Box 16"/>
            <p:cNvSpPr txBox="1">
              <a:spLocks noChangeArrowheads="1"/>
            </p:cNvSpPr>
            <p:nvPr/>
          </p:nvSpPr>
          <p:spPr bwMode="auto">
            <a:xfrm>
              <a:off x="962" y="1658"/>
              <a:ext cx="487" cy="30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b="1"/>
                <a:t>S</a:t>
              </a:r>
              <a:r>
                <a:rPr lang="en-US" sz="2800" b="1" baseline="-25000"/>
                <a:t>2</a:t>
              </a:r>
              <a:endParaRPr lang="en-US" sz="2800" b="1"/>
            </a:p>
          </p:txBody>
        </p:sp>
        <p:cxnSp>
          <p:nvCxnSpPr>
            <p:cNvPr id="178196" name="AutoShape 17"/>
            <p:cNvCxnSpPr>
              <a:cxnSpLocks noChangeShapeType="1"/>
              <a:stCxn id="178197" idx="6"/>
              <a:endCxn id="178200" idx="1"/>
            </p:cNvCxnSpPr>
            <p:nvPr/>
          </p:nvCxnSpPr>
          <p:spPr bwMode="auto">
            <a:xfrm flipV="1">
              <a:off x="3992" y="1055"/>
              <a:ext cx="16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197" name="Oval 18"/>
            <p:cNvSpPr>
              <a:spLocks noChangeArrowheads="1"/>
            </p:cNvSpPr>
            <p:nvPr/>
          </p:nvSpPr>
          <p:spPr bwMode="auto">
            <a:xfrm>
              <a:off x="3657" y="993"/>
              <a:ext cx="330" cy="12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>
                  <a:solidFill>
                    <a:schemeClr val="accent2"/>
                  </a:solidFill>
                </a:rPr>
                <a:t>norm</a:t>
              </a:r>
              <a:endParaRPr lang="en-US" sz="1600" b="1"/>
            </a:p>
          </p:txBody>
        </p:sp>
        <p:sp>
          <p:nvSpPr>
            <p:cNvPr id="178198" name="AutoShape 19"/>
            <p:cNvSpPr>
              <a:spLocks noChangeArrowheads="1"/>
            </p:cNvSpPr>
            <p:nvPr/>
          </p:nvSpPr>
          <p:spPr bwMode="auto">
            <a:xfrm>
              <a:off x="1623" y="922"/>
              <a:ext cx="761" cy="267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/>
                <a:t>fit1</a:t>
              </a:r>
              <a:r>
                <a:rPr lang="en-US" sz="1600" b="1" baseline="-25000"/>
                <a:t>1</a:t>
              </a:r>
            </a:p>
          </p:txBody>
        </p:sp>
        <p:cxnSp>
          <p:nvCxnSpPr>
            <p:cNvPr id="178199" name="AutoShape 20"/>
            <p:cNvCxnSpPr>
              <a:cxnSpLocks noChangeShapeType="1"/>
              <a:stCxn id="178201" idx="3"/>
              <a:endCxn id="178198" idx="1"/>
            </p:cNvCxnSpPr>
            <p:nvPr/>
          </p:nvCxnSpPr>
          <p:spPr bwMode="auto">
            <a:xfrm>
              <a:off x="1450" y="1054"/>
              <a:ext cx="167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200" name="AutoShape 21"/>
            <p:cNvSpPr>
              <a:spLocks noChangeArrowheads="1"/>
            </p:cNvSpPr>
            <p:nvPr/>
          </p:nvSpPr>
          <p:spPr bwMode="auto">
            <a:xfrm>
              <a:off x="4164" y="930"/>
              <a:ext cx="634" cy="250"/>
            </a:xfrm>
            <a:prstGeom prst="flowChartPunchedCard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lnRS</a:t>
              </a:r>
              <a:r>
                <a:rPr lang="en-US" sz="2800" b="1" baseline="-25000"/>
                <a:t>1</a:t>
              </a:r>
              <a:endParaRPr lang="en-US" sz="2800" b="1"/>
            </a:p>
          </p:txBody>
        </p:sp>
        <p:sp>
          <p:nvSpPr>
            <p:cNvPr id="178201" name="Text Box 22"/>
            <p:cNvSpPr txBox="1">
              <a:spLocks noChangeArrowheads="1"/>
            </p:cNvSpPr>
            <p:nvPr/>
          </p:nvSpPr>
          <p:spPr bwMode="auto">
            <a:xfrm>
              <a:off x="960" y="962"/>
              <a:ext cx="486" cy="30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b="1"/>
                <a:t>S</a:t>
              </a:r>
              <a:r>
                <a:rPr lang="en-US" sz="2800" b="1" baseline="-25000"/>
                <a:t>1</a:t>
              </a:r>
              <a:endParaRPr lang="en-US" sz="2800" b="1"/>
            </a:p>
          </p:txBody>
        </p:sp>
        <p:cxnSp>
          <p:nvCxnSpPr>
            <p:cNvPr id="178202" name="AutoShape 23"/>
            <p:cNvCxnSpPr>
              <a:cxnSpLocks noChangeShapeType="1"/>
              <a:stCxn id="178203" idx="6"/>
              <a:endCxn id="178206" idx="1"/>
            </p:cNvCxnSpPr>
            <p:nvPr/>
          </p:nvCxnSpPr>
          <p:spPr bwMode="auto">
            <a:xfrm flipV="1">
              <a:off x="3992" y="2446"/>
              <a:ext cx="16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203" name="Oval 24"/>
            <p:cNvSpPr>
              <a:spLocks noChangeArrowheads="1"/>
            </p:cNvSpPr>
            <p:nvPr/>
          </p:nvSpPr>
          <p:spPr bwMode="auto">
            <a:xfrm>
              <a:off x="3657" y="2385"/>
              <a:ext cx="330" cy="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>
                  <a:solidFill>
                    <a:schemeClr val="accent2"/>
                  </a:solidFill>
                </a:rPr>
                <a:t>norm</a:t>
              </a:r>
              <a:endParaRPr lang="en-US" sz="1600" b="1"/>
            </a:p>
          </p:txBody>
        </p:sp>
        <p:sp>
          <p:nvSpPr>
            <p:cNvPr id="178204" name="AutoShape 25"/>
            <p:cNvSpPr>
              <a:spLocks noChangeArrowheads="1"/>
            </p:cNvSpPr>
            <p:nvPr/>
          </p:nvSpPr>
          <p:spPr bwMode="auto">
            <a:xfrm>
              <a:off x="1623" y="2313"/>
              <a:ext cx="761" cy="268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/>
                <a:t>fit1</a:t>
              </a:r>
              <a:r>
                <a:rPr lang="en-US" sz="1600" b="1" baseline="-25000"/>
                <a:t>3</a:t>
              </a:r>
            </a:p>
          </p:txBody>
        </p:sp>
        <p:cxnSp>
          <p:nvCxnSpPr>
            <p:cNvPr id="178205" name="AutoShape 26"/>
            <p:cNvCxnSpPr>
              <a:cxnSpLocks noChangeShapeType="1"/>
              <a:stCxn id="178207" idx="3"/>
              <a:endCxn id="178204" idx="1"/>
            </p:cNvCxnSpPr>
            <p:nvPr/>
          </p:nvCxnSpPr>
          <p:spPr bwMode="auto">
            <a:xfrm>
              <a:off x="1450" y="2445"/>
              <a:ext cx="167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206" name="AutoShape 27"/>
            <p:cNvSpPr>
              <a:spLocks noChangeArrowheads="1"/>
            </p:cNvSpPr>
            <p:nvPr/>
          </p:nvSpPr>
          <p:spPr bwMode="auto">
            <a:xfrm>
              <a:off x="4164" y="2322"/>
              <a:ext cx="634" cy="249"/>
            </a:xfrm>
            <a:prstGeom prst="flowChartPunchedCard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lnRS</a:t>
              </a:r>
              <a:r>
                <a:rPr lang="en-US" sz="2800" b="1" baseline="-25000"/>
                <a:t>3</a:t>
              </a:r>
              <a:endParaRPr lang="en-US" sz="2800" b="1"/>
            </a:p>
          </p:txBody>
        </p:sp>
        <p:sp>
          <p:nvSpPr>
            <p:cNvPr id="178207" name="Text Box 28"/>
            <p:cNvSpPr txBox="1">
              <a:spLocks noChangeArrowheads="1"/>
            </p:cNvSpPr>
            <p:nvPr/>
          </p:nvSpPr>
          <p:spPr bwMode="auto">
            <a:xfrm>
              <a:off x="960" y="2354"/>
              <a:ext cx="486" cy="30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b="1"/>
                <a:t>S</a:t>
              </a:r>
              <a:r>
                <a:rPr lang="en-US" sz="2800" b="1" baseline="-25000"/>
                <a:t>3</a:t>
              </a:r>
              <a:endParaRPr lang="en-US" sz="2800" b="1"/>
            </a:p>
          </p:txBody>
        </p:sp>
        <p:cxnSp>
          <p:nvCxnSpPr>
            <p:cNvPr id="178208" name="AutoShape 29"/>
            <p:cNvCxnSpPr>
              <a:cxnSpLocks noChangeShapeType="1"/>
              <a:stCxn id="178184" idx="2"/>
              <a:endCxn id="178192" idx="0"/>
            </p:cNvCxnSpPr>
            <p:nvPr/>
          </p:nvCxnSpPr>
          <p:spPr bwMode="auto">
            <a:xfrm>
              <a:off x="1537" y="627"/>
              <a:ext cx="470" cy="97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09" name="AutoShape 30"/>
            <p:cNvCxnSpPr>
              <a:cxnSpLocks noChangeShapeType="1"/>
              <a:stCxn id="178184" idx="2"/>
              <a:endCxn id="178204" idx="0"/>
            </p:cNvCxnSpPr>
            <p:nvPr/>
          </p:nvCxnSpPr>
          <p:spPr bwMode="auto">
            <a:xfrm>
              <a:off x="1537" y="627"/>
              <a:ext cx="467" cy="1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10" name="AutoShape 31"/>
            <p:cNvCxnSpPr>
              <a:cxnSpLocks noChangeShapeType="1"/>
              <a:stCxn id="178183" idx="2"/>
              <a:endCxn id="178192" idx="0"/>
            </p:cNvCxnSpPr>
            <p:nvPr/>
          </p:nvCxnSpPr>
          <p:spPr bwMode="auto">
            <a:xfrm flipH="1">
              <a:off x="2007" y="627"/>
              <a:ext cx="354" cy="97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11" name="AutoShape 32"/>
            <p:cNvCxnSpPr>
              <a:cxnSpLocks noChangeShapeType="1"/>
              <a:stCxn id="178183" idx="2"/>
              <a:endCxn id="178204" idx="0"/>
            </p:cNvCxnSpPr>
            <p:nvPr/>
          </p:nvCxnSpPr>
          <p:spPr bwMode="auto">
            <a:xfrm flipH="1">
              <a:off x="2004" y="627"/>
              <a:ext cx="357" cy="1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12" name="AutoShape 33"/>
            <p:cNvCxnSpPr>
              <a:cxnSpLocks noChangeShapeType="1"/>
              <a:stCxn id="178185" idx="2"/>
              <a:endCxn id="178191" idx="0"/>
            </p:cNvCxnSpPr>
            <p:nvPr/>
          </p:nvCxnSpPr>
          <p:spPr bwMode="auto">
            <a:xfrm flipH="1">
              <a:off x="3825" y="627"/>
              <a:ext cx="290" cy="10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13" name="AutoShape 34"/>
            <p:cNvCxnSpPr>
              <a:cxnSpLocks noChangeShapeType="1"/>
              <a:stCxn id="178185" idx="2"/>
              <a:endCxn id="178203" idx="0"/>
            </p:cNvCxnSpPr>
            <p:nvPr/>
          </p:nvCxnSpPr>
          <p:spPr bwMode="auto">
            <a:xfrm flipH="1">
              <a:off x="3822" y="627"/>
              <a:ext cx="293" cy="17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214" name="AutoShape 35"/>
            <p:cNvSpPr>
              <a:spLocks noChangeArrowheads="1"/>
            </p:cNvSpPr>
            <p:nvPr/>
          </p:nvSpPr>
          <p:spPr bwMode="auto">
            <a:xfrm>
              <a:off x="2669" y="1618"/>
              <a:ext cx="760" cy="267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/>
                <a:t>fit2</a:t>
              </a:r>
              <a:r>
                <a:rPr lang="en-US" sz="1600" b="1" baseline="-25000"/>
                <a:t>2</a:t>
              </a:r>
            </a:p>
          </p:txBody>
        </p:sp>
        <p:cxnSp>
          <p:nvCxnSpPr>
            <p:cNvPr id="178215" name="AutoShape 36"/>
            <p:cNvCxnSpPr>
              <a:cxnSpLocks noChangeShapeType="1"/>
              <a:stCxn id="178214" idx="3"/>
              <a:endCxn id="178191" idx="2"/>
            </p:cNvCxnSpPr>
            <p:nvPr/>
          </p:nvCxnSpPr>
          <p:spPr bwMode="auto">
            <a:xfrm>
              <a:off x="3443" y="1752"/>
              <a:ext cx="20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16" name="AutoShape 37"/>
            <p:cNvCxnSpPr>
              <a:cxnSpLocks noChangeShapeType="1"/>
              <a:stCxn id="178192" idx="3"/>
              <a:endCxn id="178214" idx="1"/>
            </p:cNvCxnSpPr>
            <p:nvPr/>
          </p:nvCxnSpPr>
          <p:spPr bwMode="auto">
            <a:xfrm>
              <a:off x="2400" y="1752"/>
              <a:ext cx="2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217" name="AutoShape 38"/>
            <p:cNvSpPr>
              <a:spLocks noChangeArrowheads="1"/>
            </p:cNvSpPr>
            <p:nvPr/>
          </p:nvSpPr>
          <p:spPr bwMode="auto">
            <a:xfrm>
              <a:off x="2666" y="922"/>
              <a:ext cx="761" cy="267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/>
                <a:t>fit2</a:t>
              </a:r>
              <a:r>
                <a:rPr lang="en-US" sz="1600" b="1" baseline="-25000"/>
                <a:t>1</a:t>
              </a:r>
            </a:p>
          </p:txBody>
        </p:sp>
        <p:cxnSp>
          <p:nvCxnSpPr>
            <p:cNvPr id="178218" name="AutoShape 39"/>
            <p:cNvCxnSpPr>
              <a:cxnSpLocks noChangeShapeType="1"/>
              <a:stCxn id="178217" idx="3"/>
              <a:endCxn id="178197" idx="2"/>
            </p:cNvCxnSpPr>
            <p:nvPr/>
          </p:nvCxnSpPr>
          <p:spPr bwMode="auto">
            <a:xfrm>
              <a:off x="3440" y="1056"/>
              <a:ext cx="20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19" name="AutoShape 40"/>
            <p:cNvCxnSpPr>
              <a:cxnSpLocks noChangeShapeType="1"/>
              <a:stCxn id="178198" idx="3"/>
              <a:endCxn id="178217" idx="1"/>
            </p:cNvCxnSpPr>
            <p:nvPr/>
          </p:nvCxnSpPr>
          <p:spPr bwMode="auto">
            <a:xfrm>
              <a:off x="2397" y="1056"/>
              <a:ext cx="25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220" name="AutoShape 41"/>
            <p:cNvSpPr>
              <a:spLocks noChangeArrowheads="1"/>
            </p:cNvSpPr>
            <p:nvPr/>
          </p:nvSpPr>
          <p:spPr bwMode="auto">
            <a:xfrm>
              <a:off x="2666" y="2313"/>
              <a:ext cx="761" cy="268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/>
                <a:t>fit2</a:t>
              </a:r>
              <a:r>
                <a:rPr lang="en-US" sz="1600" b="1" baseline="-25000"/>
                <a:t>3</a:t>
              </a:r>
            </a:p>
          </p:txBody>
        </p:sp>
        <p:cxnSp>
          <p:nvCxnSpPr>
            <p:cNvPr id="178221" name="AutoShape 42"/>
            <p:cNvCxnSpPr>
              <a:cxnSpLocks noChangeShapeType="1"/>
              <a:stCxn id="178220" idx="3"/>
              <a:endCxn id="178203" idx="2"/>
            </p:cNvCxnSpPr>
            <p:nvPr/>
          </p:nvCxnSpPr>
          <p:spPr bwMode="auto">
            <a:xfrm>
              <a:off x="3440" y="2447"/>
              <a:ext cx="20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22" name="AutoShape 43"/>
            <p:cNvCxnSpPr>
              <a:cxnSpLocks noChangeShapeType="1"/>
              <a:stCxn id="178204" idx="3"/>
              <a:endCxn id="178220" idx="1"/>
            </p:cNvCxnSpPr>
            <p:nvPr/>
          </p:nvCxnSpPr>
          <p:spPr bwMode="auto">
            <a:xfrm>
              <a:off x="2397" y="2447"/>
              <a:ext cx="25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223" name="AutoShape 44"/>
            <p:cNvSpPr>
              <a:spLocks noChangeArrowheads="1"/>
            </p:cNvSpPr>
            <p:nvPr/>
          </p:nvSpPr>
          <p:spPr bwMode="auto">
            <a:xfrm>
              <a:off x="3269" y="1231"/>
              <a:ext cx="436" cy="177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resid</a:t>
              </a:r>
              <a:r>
                <a:rPr lang="en-US" sz="1400" b="1" baseline="-25000"/>
                <a:t>y</a:t>
              </a:r>
            </a:p>
          </p:txBody>
        </p:sp>
        <p:cxnSp>
          <p:nvCxnSpPr>
            <p:cNvPr id="178224" name="AutoShape 45"/>
            <p:cNvCxnSpPr>
              <a:cxnSpLocks noChangeShapeType="1"/>
              <a:stCxn id="178198" idx="3"/>
              <a:endCxn id="178223" idx="1"/>
            </p:cNvCxnSpPr>
            <p:nvPr/>
          </p:nvCxnSpPr>
          <p:spPr bwMode="auto">
            <a:xfrm>
              <a:off x="2397" y="1056"/>
              <a:ext cx="858" cy="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25" name="AutoShape 46"/>
            <p:cNvCxnSpPr>
              <a:cxnSpLocks noChangeShapeType="1"/>
              <a:stCxn id="178200" idx="2"/>
              <a:endCxn id="178223" idx="3"/>
            </p:cNvCxnSpPr>
            <p:nvPr/>
          </p:nvCxnSpPr>
          <p:spPr bwMode="auto">
            <a:xfrm flipH="1">
              <a:off x="3718" y="1190"/>
              <a:ext cx="763" cy="12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226" name="AutoShape 47"/>
            <p:cNvSpPr>
              <a:spLocks noChangeArrowheads="1"/>
            </p:cNvSpPr>
            <p:nvPr/>
          </p:nvSpPr>
          <p:spPr bwMode="auto">
            <a:xfrm>
              <a:off x="3263" y="480"/>
              <a:ext cx="442" cy="132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>
                  <a:solidFill>
                    <a:srgbClr val="006600"/>
                  </a:solidFill>
                  <a:latin typeface="Arial" charset="0"/>
                </a:rPr>
                <a:t>resid.0</a:t>
              </a:r>
            </a:p>
          </p:txBody>
        </p:sp>
        <p:cxnSp>
          <p:nvCxnSpPr>
            <p:cNvPr id="178227" name="AutoShape 48"/>
            <p:cNvCxnSpPr>
              <a:cxnSpLocks noChangeShapeType="1"/>
              <a:stCxn id="178223" idx="2"/>
              <a:endCxn id="178214" idx="0"/>
            </p:cNvCxnSpPr>
            <p:nvPr/>
          </p:nvCxnSpPr>
          <p:spPr bwMode="auto">
            <a:xfrm flipH="1">
              <a:off x="3050" y="1418"/>
              <a:ext cx="438" cy="188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178228" name="AutoShape 49"/>
            <p:cNvCxnSpPr>
              <a:cxnSpLocks noChangeShapeType="1"/>
              <a:stCxn id="178226" idx="2"/>
              <a:endCxn id="178217" idx="0"/>
            </p:cNvCxnSpPr>
            <p:nvPr/>
          </p:nvCxnSpPr>
          <p:spPr bwMode="auto">
            <a:xfrm flipH="1">
              <a:off x="3047" y="623"/>
              <a:ext cx="437" cy="287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178229" name="AutoShape 50"/>
            <p:cNvCxnSpPr>
              <a:cxnSpLocks noChangeShapeType="1"/>
              <a:stCxn id="178189" idx="2"/>
              <a:endCxn id="178217" idx="0"/>
            </p:cNvCxnSpPr>
            <p:nvPr/>
          </p:nvCxnSpPr>
          <p:spPr bwMode="auto">
            <a:xfrm>
              <a:off x="2800" y="627"/>
              <a:ext cx="247" cy="283"/>
            </a:xfrm>
            <a:prstGeom prst="straightConnector1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sp>
          <p:nvSpPr>
            <p:cNvPr id="178230" name="AutoShape 51"/>
            <p:cNvSpPr>
              <a:spLocks noChangeArrowheads="1"/>
            </p:cNvSpPr>
            <p:nvPr/>
          </p:nvSpPr>
          <p:spPr bwMode="auto">
            <a:xfrm>
              <a:off x="3258" y="1938"/>
              <a:ext cx="436" cy="176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resid</a:t>
              </a:r>
              <a:r>
                <a:rPr lang="en-US" sz="1400" b="1" baseline="-25000"/>
                <a:t>y</a:t>
              </a:r>
            </a:p>
          </p:txBody>
        </p:sp>
        <p:cxnSp>
          <p:nvCxnSpPr>
            <p:cNvPr id="178231" name="AutoShape 52"/>
            <p:cNvCxnSpPr>
              <a:cxnSpLocks noChangeShapeType="1"/>
              <a:stCxn id="178192" idx="3"/>
              <a:endCxn id="178230" idx="1"/>
            </p:cNvCxnSpPr>
            <p:nvPr/>
          </p:nvCxnSpPr>
          <p:spPr bwMode="auto">
            <a:xfrm>
              <a:off x="2400" y="1752"/>
              <a:ext cx="845" cy="2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32" name="AutoShape 53"/>
            <p:cNvCxnSpPr>
              <a:cxnSpLocks noChangeShapeType="1"/>
              <a:stCxn id="178194" idx="2"/>
              <a:endCxn id="178230" idx="3"/>
            </p:cNvCxnSpPr>
            <p:nvPr/>
          </p:nvCxnSpPr>
          <p:spPr bwMode="auto">
            <a:xfrm flipH="1">
              <a:off x="3708" y="1886"/>
              <a:ext cx="775" cy="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33" name="AutoShape 54"/>
            <p:cNvCxnSpPr>
              <a:cxnSpLocks noChangeShapeType="1"/>
              <a:stCxn id="178230" idx="2"/>
              <a:endCxn id="178220" idx="0"/>
            </p:cNvCxnSpPr>
            <p:nvPr/>
          </p:nvCxnSpPr>
          <p:spPr bwMode="auto">
            <a:xfrm flipH="1">
              <a:off x="3047" y="2125"/>
              <a:ext cx="430" cy="177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178234" name="AutoShape 55"/>
            <p:cNvCxnSpPr>
              <a:cxnSpLocks noChangeShapeType="1"/>
              <a:stCxn id="178189" idx="2"/>
              <a:endCxn id="178214" idx="0"/>
            </p:cNvCxnSpPr>
            <p:nvPr/>
          </p:nvCxnSpPr>
          <p:spPr bwMode="auto">
            <a:xfrm>
              <a:off x="2800" y="627"/>
              <a:ext cx="250" cy="979"/>
            </a:xfrm>
            <a:prstGeom prst="straightConnector1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178235" name="AutoShape 56"/>
            <p:cNvCxnSpPr>
              <a:cxnSpLocks noChangeShapeType="1"/>
              <a:stCxn id="178189" idx="2"/>
              <a:endCxn id="178220" idx="0"/>
            </p:cNvCxnSpPr>
            <p:nvPr/>
          </p:nvCxnSpPr>
          <p:spPr bwMode="auto">
            <a:xfrm>
              <a:off x="2800" y="627"/>
              <a:ext cx="247" cy="1675"/>
            </a:xfrm>
            <a:prstGeom prst="straightConnector1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178236" name="AutoShape 57"/>
            <p:cNvCxnSpPr>
              <a:cxnSpLocks noChangeShapeType="1"/>
              <a:stCxn id="178204" idx="3"/>
              <a:endCxn id="178238" idx="1"/>
            </p:cNvCxnSpPr>
            <p:nvPr/>
          </p:nvCxnSpPr>
          <p:spPr bwMode="auto">
            <a:xfrm>
              <a:off x="2395" y="2447"/>
              <a:ext cx="805" cy="3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8237" name="AutoShape 58"/>
            <p:cNvCxnSpPr>
              <a:cxnSpLocks noChangeShapeType="1"/>
              <a:endCxn id="178238" idx="3"/>
            </p:cNvCxnSpPr>
            <p:nvPr/>
          </p:nvCxnSpPr>
          <p:spPr bwMode="auto">
            <a:xfrm flipH="1">
              <a:off x="3912" y="2641"/>
              <a:ext cx="680" cy="1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8238" name="Text Box 59"/>
            <p:cNvSpPr txBox="1">
              <a:spLocks noChangeArrowheads="1"/>
            </p:cNvSpPr>
            <p:nvPr/>
          </p:nvSpPr>
          <p:spPr bwMode="auto">
            <a:xfrm>
              <a:off x="3200" y="2670"/>
              <a:ext cx="647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(repeat)</a:t>
              </a:r>
            </a:p>
          </p:txBody>
        </p:sp>
      </p:grpSp>
      <p:sp>
        <p:nvSpPr>
          <p:cNvPr id="178182" name="Text Box 60"/>
          <p:cNvSpPr txBox="1">
            <a:spLocks noChangeArrowheads="1"/>
          </p:cNvSpPr>
          <p:nvPr/>
        </p:nvSpPr>
        <p:spPr bwMode="auto">
          <a:xfrm>
            <a:off x="762000" y="5287963"/>
            <a:ext cx="73787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latin typeface="Arial" charset="0"/>
              </a:rPr>
              <a:t>fit[y] = lnalpha - beta*S[y] </a:t>
            </a:r>
            <a:r>
              <a:rPr lang="en-US" sz="2800" b="1">
                <a:solidFill>
                  <a:srgbClr val="0000FF"/>
                </a:solidFill>
                <a:latin typeface="Arial" charset="0"/>
              </a:rPr>
              <a:t>+ phi*resid[y-1]</a:t>
            </a:r>
          </a:p>
        </p:txBody>
      </p:sp>
      <p:sp>
        <p:nvSpPr>
          <p:cNvPr id="63" name="Footer Placeholder 2">
            <a:extLst>
              <a:ext uri="{FF2B5EF4-FFF2-40B4-BE49-F238E27FC236}">
                <a16:creationId xmlns:a16="http://schemas.microsoft.com/office/drawing/2014/main" id="{0AF1977B-BFF5-4B69-8D3D-A62ABD35A302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(11)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EC03F-3698-496D-8335-2C0C52ED1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2" t="521" r="46564" b="622"/>
          <a:stretch/>
        </p:blipFill>
        <p:spPr>
          <a:xfrm>
            <a:off x="3115903" y="791419"/>
            <a:ext cx="2790226" cy="4929907"/>
          </a:xfrm>
          <a:solidFill>
            <a:schemeClr val="accent2">
              <a:lumMod val="50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0D44B4-0685-40BC-9FAB-55419A068A31}"/>
              </a:ext>
            </a:extLst>
          </p:cNvPr>
          <p:cNvSpPr txBox="1"/>
          <p:nvPr/>
        </p:nvSpPr>
        <p:spPr>
          <a:xfrm>
            <a:off x="3633145" y="2295449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Glennallen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1B723-0501-4B9F-B972-B29CF2A0EABD}"/>
              </a:ext>
            </a:extLst>
          </p:cNvPr>
          <p:cNvSpPr txBox="1"/>
          <p:nvPr/>
        </p:nvSpPr>
        <p:spPr>
          <a:xfrm>
            <a:off x="4636007" y="315837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Chitina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B6FF4-2A5B-43DE-89C7-41DE90E119A1}"/>
              </a:ext>
            </a:extLst>
          </p:cNvPr>
          <p:cNvSpPr txBox="1"/>
          <p:nvPr/>
        </p:nvSpPr>
        <p:spPr>
          <a:xfrm>
            <a:off x="3557485" y="4156762"/>
            <a:ext cx="58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Valdez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1D438-BE39-4888-A290-7A02A88D9CD2}"/>
              </a:ext>
            </a:extLst>
          </p:cNvPr>
          <p:cNvSpPr txBox="1"/>
          <p:nvPr/>
        </p:nvSpPr>
        <p:spPr>
          <a:xfrm>
            <a:off x="4002962" y="5014834"/>
            <a:ext cx="700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Cordova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221BC6-47BA-42AA-B244-964F119C2A4B}"/>
                  </a:ext>
                </a:extLst>
              </p:cNvPr>
              <p:cNvSpPr txBox="1"/>
              <p:nvPr/>
            </p:nvSpPr>
            <p:spPr>
              <a:xfrm>
                <a:off x="186137" y="1329136"/>
                <a:ext cx="2406813" cy="212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ln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)−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ϵ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221BC6-47BA-42AA-B244-964F119C2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7" y="1329136"/>
                <a:ext cx="2406813" cy="212494"/>
              </a:xfrm>
              <a:prstGeom prst="rect">
                <a:avLst/>
              </a:prstGeom>
              <a:blipFill>
                <a:blip r:embed="rId4"/>
                <a:stretch>
                  <a:fillRect l="-1269" r="-2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D60F1F-263C-490C-964D-87B8F4157A56}"/>
                  </a:ext>
                </a:extLst>
              </p:cNvPr>
              <p:cNvSpPr txBox="1"/>
              <p:nvPr/>
            </p:nvSpPr>
            <p:spPr>
              <a:xfrm>
                <a:off x="186137" y="1612387"/>
                <a:ext cx="776559" cy="199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𝜖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D60F1F-263C-490C-964D-87B8F4157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7" y="1612387"/>
                <a:ext cx="776559" cy="199285"/>
              </a:xfrm>
              <a:prstGeom prst="rect">
                <a:avLst/>
              </a:prstGeom>
              <a:blipFill>
                <a:blip r:embed="rId5"/>
                <a:stretch>
                  <a:fillRect l="-3150" r="-6299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0FC5DC-176F-4B6E-95C8-361C4753167A}"/>
              </a:ext>
            </a:extLst>
          </p:cNvPr>
          <p:cNvGraphicFramePr>
            <a:graphicFrameLocks noGrp="1"/>
          </p:cNvGraphicFramePr>
          <p:nvPr/>
        </p:nvGraphicFramePr>
        <p:xfrm>
          <a:off x="3203" y="3143889"/>
          <a:ext cx="3007971" cy="26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1342300528"/>
                    </a:ext>
                  </a:extLst>
                </a:gridCol>
                <a:gridCol w="492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006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Esc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Annual abundance (run) </a:t>
                      </a:r>
                      <a:r>
                        <a:rPr lang="en-US" sz="800" b="1" baseline="0">
                          <a:solidFill>
                            <a:schemeClr val="tx1"/>
                          </a:solidFill>
                        </a:rPr>
                        <a:t>by age N</a:t>
                      </a:r>
                      <a:r>
                        <a:rPr lang="en-US" sz="800" b="1" baseline="-25000">
                          <a:solidFill>
                            <a:schemeClr val="tx1"/>
                          </a:solidFill>
                        </a:rPr>
                        <a:t>y,a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Run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Return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08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/>
                        <a:t>S</a:t>
                      </a:r>
                      <a:r>
                        <a:rPr lang="en-US" sz="800" b="1" baseline="-25000" dirty="0" err="1"/>
                        <a:t>y</a:t>
                      </a:r>
                      <a:endParaRPr lang="en-US" sz="8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1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</a:t>
                      </a:r>
                      <a:r>
                        <a:rPr lang="en-US" sz="900" b="1" baseline="-25000" dirty="0"/>
                        <a:t>1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/>
                          </a:solidFill>
                        </a:rPr>
                        <a:t>1,3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/>
                          </a:solidFill>
                        </a:rPr>
                        <a:t>1,4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/>
                          </a:solidFill>
                        </a:rPr>
                        <a:t>1,5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/>
                          </a:solidFill>
                        </a:rPr>
                        <a:t>1,6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/>
                          </a:solidFill>
                        </a:rPr>
                        <a:t>1,7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1.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R</a:t>
                      </a:r>
                      <a:r>
                        <a:rPr lang="en-US" sz="900" b="1" baseline="-25000" dirty="0"/>
                        <a:t>1</a:t>
                      </a:r>
                      <a:endParaRPr lang="en-US" sz="600" b="1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45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2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S</a:t>
                      </a:r>
                      <a:r>
                        <a:rPr lang="en-US" sz="800" b="1" baseline="-25000" dirty="0"/>
                        <a:t>2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2,3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2,4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2,7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2.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61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3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S</a:t>
                      </a:r>
                      <a:r>
                        <a:rPr lang="en-US" sz="800" b="1" baseline="-25000" dirty="0"/>
                        <a:t>3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3,3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3,4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3,7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3.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4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S</a:t>
                      </a:r>
                      <a:r>
                        <a:rPr lang="en-US" sz="800" b="1" baseline="-25000" dirty="0"/>
                        <a:t>4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effectLst/>
                        </a:rPr>
                        <a:t>N</a:t>
                      </a:r>
                      <a:r>
                        <a:rPr lang="en-US" sz="800" b="1" baseline="-25000">
                          <a:effectLst/>
                        </a:rPr>
                        <a:t>4,3</a:t>
                      </a:r>
                      <a:endParaRPr lang="en-US" sz="800" b="1"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4,4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4,5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4,6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4,7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4.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185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5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/>
                        <a:t>S</a:t>
                      </a:r>
                      <a:r>
                        <a:rPr lang="en-US" sz="800" b="1" baseline="-25000"/>
                        <a:t>5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5,3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effectLst/>
                        </a:rPr>
                        <a:t>5,4</a:t>
                      </a:r>
                      <a:endParaRPr lang="en-US" sz="800" b="1" dirty="0"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5,5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5,6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5,7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5.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6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/>
                        <a:t>S</a:t>
                      </a:r>
                      <a:r>
                        <a:rPr lang="en-US" sz="800" b="1" baseline="-25000"/>
                        <a:t>6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6,3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6,4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effectLst/>
                        </a:rPr>
                        <a:t>6,5</a:t>
                      </a:r>
                      <a:endParaRPr lang="en-US" sz="800" b="1" dirty="0"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6,6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6,7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6.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38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7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/>
                        <a:t>S</a:t>
                      </a:r>
                      <a:r>
                        <a:rPr lang="en-US" sz="800" b="1" baseline="-25000"/>
                        <a:t>7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7,3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7,4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7,5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effectLst/>
                        </a:rPr>
                        <a:t>7,6</a:t>
                      </a:r>
                      <a:endParaRPr lang="en-US" sz="800" b="1" dirty="0"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7,7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7.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8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/>
                        <a:t>S</a:t>
                      </a:r>
                      <a:r>
                        <a:rPr lang="en-US" sz="800" b="1" baseline="-25000"/>
                        <a:t>8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8,3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8,4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8,5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8,6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effectLst/>
                        </a:rPr>
                        <a:t>8,7</a:t>
                      </a:r>
                      <a:endParaRPr lang="en-US" sz="800" b="1" dirty="0"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8.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77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9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/>
                        <a:t>S</a:t>
                      </a:r>
                      <a:r>
                        <a:rPr lang="en-US" sz="800" b="1" baseline="-25000"/>
                        <a:t>9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9,3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9,4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9,7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9.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09BB93EF-70B4-492F-B8EB-CDB5D1A8B527}"/>
              </a:ext>
            </a:extLst>
          </p:cNvPr>
          <p:cNvSpPr/>
          <p:nvPr/>
        </p:nvSpPr>
        <p:spPr>
          <a:xfrm rot="2412695">
            <a:off x="553421" y="4892832"/>
            <a:ext cx="1770553" cy="22387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BC613D-E8A6-49EA-BEBF-5DB8D96ADD50}"/>
              </a:ext>
            </a:extLst>
          </p:cNvPr>
          <p:cNvCxnSpPr>
            <a:cxnSpLocks/>
            <a:stCxn id="30" idx="0"/>
            <a:endCxn id="35" idx="2"/>
          </p:cNvCxnSpPr>
          <p:nvPr/>
        </p:nvCxnSpPr>
        <p:spPr>
          <a:xfrm flipV="1">
            <a:off x="1510966" y="3966444"/>
            <a:ext cx="1234764" cy="95284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0E6A3F3C-8F46-4265-A07B-C61C264C1A8B}"/>
              </a:ext>
            </a:extLst>
          </p:cNvPr>
          <p:cNvSpPr/>
          <p:nvPr/>
        </p:nvSpPr>
        <p:spPr>
          <a:xfrm>
            <a:off x="415578" y="3766881"/>
            <a:ext cx="249788" cy="2004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ounded Rectangle 12">
            <a:extLst>
              <a:ext uri="{FF2B5EF4-FFF2-40B4-BE49-F238E27FC236}">
                <a16:creationId xmlns:a16="http://schemas.microsoft.com/office/drawing/2014/main" id="{7D3DB4C0-9622-4EDC-A86A-227D25CE565F}"/>
              </a:ext>
            </a:extLst>
          </p:cNvPr>
          <p:cNvSpPr/>
          <p:nvPr/>
        </p:nvSpPr>
        <p:spPr>
          <a:xfrm>
            <a:off x="2592950" y="3765974"/>
            <a:ext cx="305559" cy="2004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7541F7-4CB5-45B3-8AC8-5FB00A1149DA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>
            <a:off x="540472" y="3967351"/>
            <a:ext cx="222170" cy="4658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tar: 5 Points 66">
            <a:extLst>
              <a:ext uri="{FF2B5EF4-FFF2-40B4-BE49-F238E27FC236}">
                <a16:creationId xmlns:a16="http://schemas.microsoft.com/office/drawing/2014/main" id="{1634D6C2-3716-4304-88C1-DB61F77CFC20}"/>
              </a:ext>
            </a:extLst>
          </p:cNvPr>
          <p:cNvSpPr/>
          <p:nvPr/>
        </p:nvSpPr>
        <p:spPr>
          <a:xfrm>
            <a:off x="4146492" y="1752641"/>
            <a:ext cx="177022" cy="169984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58534543-A460-4ACE-A696-B7798A0B1D44}"/>
              </a:ext>
            </a:extLst>
          </p:cNvPr>
          <p:cNvSpPr/>
          <p:nvPr/>
        </p:nvSpPr>
        <p:spPr>
          <a:xfrm>
            <a:off x="5384451" y="2973116"/>
            <a:ext cx="166437" cy="37050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F2DCC6C4-A75E-4556-A523-D3312375CB47}"/>
              </a:ext>
            </a:extLst>
          </p:cNvPr>
          <p:cNvSpPr/>
          <p:nvPr/>
        </p:nvSpPr>
        <p:spPr>
          <a:xfrm>
            <a:off x="5468837" y="3862002"/>
            <a:ext cx="248487" cy="708061"/>
          </a:xfrm>
          <a:prstGeom prst="rightBrace">
            <a:avLst>
              <a:gd name="adj1" fmla="val 8333"/>
              <a:gd name="adj2" fmla="val 654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FC673FF2-9EC5-4525-B877-282F34979EA3}"/>
              </a:ext>
            </a:extLst>
          </p:cNvPr>
          <p:cNvSpPr/>
          <p:nvPr/>
        </p:nvSpPr>
        <p:spPr>
          <a:xfrm>
            <a:off x="5384451" y="3406443"/>
            <a:ext cx="166437" cy="37050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EAF94A1-47FC-4EF8-BC65-D3F0D6FEBF1D}"/>
              </a:ext>
            </a:extLst>
          </p:cNvPr>
          <p:cNvCxnSpPr>
            <a:cxnSpLocks/>
          </p:cNvCxnSpPr>
          <p:nvPr/>
        </p:nvCxnSpPr>
        <p:spPr>
          <a:xfrm flipH="1" flipV="1">
            <a:off x="5437813" y="4739940"/>
            <a:ext cx="567132" cy="48720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tar: 5 Points 76">
            <a:extLst>
              <a:ext uri="{FF2B5EF4-FFF2-40B4-BE49-F238E27FC236}">
                <a16:creationId xmlns:a16="http://schemas.microsoft.com/office/drawing/2014/main" id="{B0FF46C9-4F88-4BDD-94B8-1E092B84B2A7}"/>
              </a:ext>
            </a:extLst>
          </p:cNvPr>
          <p:cNvSpPr/>
          <p:nvPr/>
        </p:nvSpPr>
        <p:spPr>
          <a:xfrm>
            <a:off x="5187476" y="4582107"/>
            <a:ext cx="177022" cy="169984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1337781-5987-4984-A4FA-9A62BECBC983}"/>
              </a:ext>
            </a:extLst>
          </p:cNvPr>
          <p:cNvCxnSpPr/>
          <p:nvPr/>
        </p:nvCxnSpPr>
        <p:spPr>
          <a:xfrm flipH="1">
            <a:off x="4776357" y="1833269"/>
            <a:ext cx="756138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5C0CC9-1F57-4DC3-82EA-3389208335C3}"/>
                  </a:ext>
                </a:extLst>
              </p:cNvPr>
              <p:cNvSpPr txBox="1"/>
              <p:nvPr/>
            </p:nvSpPr>
            <p:spPr>
              <a:xfrm>
                <a:off x="6081524" y="1143000"/>
                <a:ext cx="18943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𝐴𝑖</m:t>
                              </m:r>
                              <m:sSub>
                                <m:sSubPr>
                                  <m:ctrlPr>
                                    <a:rPr kumimoji="0" lang="en-US" sz="12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d>
                        <m:dPr>
                          <m:endChr m:val=""/>
                          <m:ctrlPr>
                            <a:rPr kumimoji="0" lang="en-US" sz="1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⁡(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𝐴𝑖𝑟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),</m:t>
                          </m:r>
                          <m:sSub>
                            <m:sSubPr>
                              <m:ctrlPr>
                                <a:rPr kumimoji="0" lang="en-US" sz="1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𝐴𝑖𝑟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5C0CC9-1F57-4DC3-82EA-33892083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24" y="1143000"/>
                <a:ext cx="1894301" cy="184666"/>
              </a:xfrm>
              <a:prstGeom prst="rect">
                <a:avLst/>
              </a:prstGeom>
              <a:blipFill>
                <a:blip r:embed="rId6"/>
                <a:stretch>
                  <a:fillRect l="-1935" t="-190000" r="-2581" b="-27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6C8F93-56F3-4B06-A845-FB78F82AF28A}"/>
                  </a:ext>
                </a:extLst>
              </p:cNvPr>
              <p:cNvSpPr txBox="1"/>
              <p:nvPr/>
            </p:nvSpPr>
            <p:spPr>
              <a:xfrm>
                <a:off x="6081524" y="1731364"/>
                <a:ext cx="25487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𝑇𝑜𝑤𝑒</m:t>
                              </m:r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d>
                        <m:dPr>
                          <m:endChr m:val=""/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⁡(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𝑇𝑜𝑤𝑒𝑟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),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𝑇𝑜𝑤𝑒𝑟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6C8F93-56F3-4B06-A845-FB78F82AF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24" y="1731364"/>
                <a:ext cx="2548710" cy="184666"/>
              </a:xfrm>
              <a:prstGeom prst="rect">
                <a:avLst/>
              </a:prstGeom>
              <a:blipFill>
                <a:blip r:embed="rId7"/>
                <a:stretch>
                  <a:fillRect t="-186667" r="-478" b="-2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8BE13CD-BFBE-46CE-B8BA-024F68C635E5}"/>
                  </a:ext>
                </a:extLst>
              </p:cNvPr>
              <p:cNvSpPr txBox="1"/>
              <p:nvPr/>
            </p:nvSpPr>
            <p:spPr>
              <a:xfrm>
                <a:off x="6068841" y="5157288"/>
                <a:ext cx="647100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𝑆𝑂𝑁𝐴𝑅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8BE13CD-BFBE-46CE-B8BA-024F68C63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841" y="5157288"/>
                <a:ext cx="647100" cy="192873"/>
              </a:xfrm>
              <a:prstGeom prst="rect">
                <a:avLst/>
              </a:prstGeom>
              <a:blipFill>
                <a:blip r:embed="rId8"/>
                <a:stretch>
                  <a:fillRect l="-5660" r="-94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B860A95-8C7B-4A5A-819C-9A7408A37A90}"/>
                  </a:ext>
                </a:extLst>
              </p:cNvPr>
              <p:cNvSpPr txBox="1"/>
              <p:nvPr/>
            </p:nvSpPr>
            <p:spPr>
              <a:xfrm>
                <a:off x="6893275" y="4980140"/>
                <a:ext cx="756139" cy="192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𝑎𝑏𝑜𝑣𝑒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B860A95-8C7B-4A5A-819C-9A7408A37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275" y="4980140"/>
                <a:ext cx="756139" cy="192873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A955120-E2EA-4995-A719-86CF356147A5}"/>
                  </a:ext>
                </a:extLst>
              </p:cNvPr>
              <p:cNvSpPr txBox="1"/>
              <p:nvPr/>
            </p:nvSpPr>
            <p:spPr>
              <a:xfrm>
                <a:off x="7034806" y="5405655"/>
                <a:ext cx="548227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𝑏𝑒𝑙𝑜𝑤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A955120-E2EA-4995-A719-86CF3561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06" y="5405655"/>
                <a:ext cx="548227" cy="192873"/>
              </a:xfrm>
              <a:prstGeom prst="rect">
                <a:avLst/>
              </a:prstGeom>
              <a:blipFill>
                <a:blip r:embed="rId10"/>
                <a:stretch>
                  <a:fillRect l="-6667" r="-1111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5EA1B7-0F4B-43E2-B562-79EE7AB367AA}"/>
                  </a:ext>
                </a:extLst>
              </p:cNvPr>
              <p:cNvSpPr txBox="1"/>
              <p:nvPr/>
            </p:nvSpPr>
            <p:spPr>
              <a:xfrm>
                <a:off x="6087005" y="3360866"/>
                <a:ext cx="248837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𝐷𝑁𝐴</m:t>
                              </m:r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ln</m:t>
                      </m:r>
                      <m:d>
                        <m:d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𝐷𝑁𝐴𝑆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𝐷𝑁𝐴𝑆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5EA1B7-0F4B-43E2-B562-79EE7AB3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005" y="3360866"/>
                <a:ext cx="2488374" cy="184666"/>
              </a:xfrm>
              <a:prstGeom prst="rect">
                <a:avLst/>
              </a:prstGeom>
              <a:blipFill>
                <a:blip r:embed="rId11"/>
                <a:stretch>
                  <a:fillRect t="-3226" r="-490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1F8E699-D1F3-456D-A104-28C6A496719D}"/>
                  </a:ext>
                </a:extLst>
              </p:cNvPr>
              <p:cNvSpPr txBox="1"/>
              <p:nvPr/>
            </p:nvSpPr>
            <p:spPr>
              <a:xfrm>
                <a:off x="6369050" y="3571213"/>
                <a:ext cx="1876219" cy="4020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𝐷𝑁𝐴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𝑑𝑖𝑝𝑛𝑒𝑡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𝑑𝑖𝑝𝑛𝑒𝑡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𝑆𝑂𝑁𝐴𝑅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1F8E699-D1F3-456D-A104-28C6A4967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050" y="3571213"/>
                <a:ext cx="1876219" cy="402033"/>
              </a:xfrm>
              <a:prstGeom prst="rect">
                <a:avLst/>
              </a:prstGeom>
              <a:blipFill>
                <a:blip r:embed="rId12"/>
                <a:stretch>
                  <a:fillRect l="-1623" t="-3030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58D5548-B24D-4E3B-A3DA-8A6987760AE8}"/>
                  </a:ext>
                </a:extLst>
              </p:cNvPr>
              <p:cNvSpPr txBox="1"/>
              <p:nvPr/>
            </p:nvSpPr>
            <p:spPr>
              <a:xfrm>
                <a:off x="6081524" y="2590129"/>
                <a:ext cx="25962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𝑆𝑢𝑏𝐴</m:t>
                              </m:r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ln</m:t>
                      </m:r>
                      <m:d>
                        <m:d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𝑆𝑢𝑏𝐴𝑆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𝑆𝑢𝑏𝐴𝑆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58D5548-B24D-4E3B-A3DA-8A6987760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24" y="2590129"/>
                <a:ext cx="2596224" cy="184666"/>
              </a:xfrm>
              <a:prstGeom prst="rect">
                <a:avLst/>
              </a:prstGeom>
              <a:blipFill>
                <a:blip r:embed="rId13"/>
                <a:stretch>
                  <a:fillRect t="-6667" r="-23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F8C58BB-FD60-432D-B040-AE376A5CE762}"/>
                  </a:ext>
                </a:extLst>
              </p:cNvPr>
              <p:cNvSpPr txBox="1"/>
              <p:nvPr/>
            </p:nvSpPr>
            <p:spPr>
              <a:xfrm>
                <a:off x="6369050" y="2813312"/>
                <a:ext cx="2190793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𝑆𝑢𝑏𝐴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𝑠𝑢𝑏𝑠𝑖𝑠𝑡𝑒𝑛𝑐𝑒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𝑠𝑢𝑏𝑠𝑖𝑠𝑡𝑒𝑛𝑐𝑒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𝑆𝑂𝑁𝐴𝑅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F8C58BB-FD60-432D-B040-AE376A5CE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050" y="2813312"/>
                <a:ext cx="2190793" cy="391133"/>
              </a:xfrm>
              <a:prstGeom prst="rect">
                <a:avLst/>
              </a:prstGeom>
              <a:blipFill>
                <a:blip r:embed="rId14"/>
                <a:stretch>
                  <a:fillRect l="-1393" t="-3125" r="-27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AFE436F-ACB7-41BB-B4D6-0131DC440841}"/>
                  </a:ext>
                </a:extLst>
              </p:cNvPr>
              <p:cNvSpPr txBox="1"/>
              <p:nvPr/>
            </p:nvSpPr>
            <p:spPr>
              <a:xfrm>
                <a:off x="6150172" y="4223143"/>
                <a:ext cx="17692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𝑀𝑅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AFE436F-ACB7-41BB-B4D6-0131DC440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172" y="4223143"/>
                <a:ext cx="1769267" cy="184666"/>
              </a:xfrm>
              <a:prstGeom prst="rect">
                <a:avLst/>
              </a:prstGeom>
              <a:blipFill>
                <a:blip r:embed="rId15"/>
                <a:stretch>
                  <a:fillRect l="-2069" t="-6667" r="-2414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31944D-9040-4746-97F6-6FBA4411CE4E}"/>
                  </a:ext>
                </a:extLst>
              </p:cNvPr>
              <p:cNvSpPr txBox="1"/>
              <p:nvPr/>
            </p:nvSpPr>
            <p:spPr>
              <a:xfrm>
                <a:off x="7851676" y="4969537"/>
                <a:ext cx="1292323" cy="192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𝑎𝑏𝑜𝑣𝑒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31944D-9040-4746-97F6-6FBA4411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676" y="4969537"/>
                <a:ext cx="1292323" cy="192873"/>
              </a:xfrm>
              <a:prstGeom prst="rect">
                <a:avLst/>
              </a:prstGeom>
              <a:blipFill>
                <a:blip r:embed="rId16"/>
                <a:stretch>
                  <a:fillRect l="-235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1A61839-66E4-44BB-9C38-360F91AB7673}"/>
                  </a:ext>
                </a:extLst>
              </p:cNvPr>
              <p:cNvSpPr txBox="1"/>
              <p:nvPr/>
            </p:nvSpPr>
            <p:spPr>
              <a:xfrm>
                <a:off x="7851677" y="5402437"/>
                <a:ext cx="1176730" cy="192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𝑏𝑒𝑙𝑜𝑤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1A61839-66E4-44BB-9C38-360F91AB7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677" y="5402437"/>
                <a:ext cx="1176730" cy="192873"/>
              </a:xfrm>
              <a:prstGeom prst="rect">
                <a:avLst/>
              </a:prstGeom>
              <a:blipFill>
                <a:blip r:embed="rId17"/>
                <a:stretch>
                  <a:fillRect l="-4663" r="-98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ounded Rectangle 16">
            <a:extLst>
              <a:ext uri="{FF2B5EF4-FFF2-40B4-BE49-F238E27FC236}">
                <a16:creationId xmlns:a16="http://schemas.microsoft.com/office/drawing/2014/main" id="{57E388AE-21C9-4E48-BFD4-F8DBF0123F2B}"/>
              </a:ext>
            </a:extLst>
          </p:cNvPr>
          <p:cNvSpPr/>
          <p:nvPr/>
        </p:nvSpPr>
        <p:spPr>
          <a:xfrm>
            <a:off x="697602" y="5606807"/>
            <a:ext cx="1805275" cy="204099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C5CF5C2-C715-4A6F-ACD7-92EC4373E1E2}"/>
              </a:ext>
            </a:extLst>
          </p:cNvPr>
          <p:cNvSpPr txBox="1"/>
          <p:nvPr/>
        </p:nvSpPr>
        <p:spPr>
          <a:xfrm>
            <a:off x="242099" y="6038081"/>
            <a:ext cx="1041086" cy="461665"/>
          </a:xfrm>
          <a:prstGeom prst="rect">
            <a:avLst/>
          </a:prstGeom>
          <a:solidFill>
            <a:schemeClr val="bg1">
              <a:alpha val="62000"/>
            </a:schemeClr>
          </a:solidFill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Cohort from brood year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29485F8-43A6-45DD-9080-280EE133956B}"/>
              </a:ext>
            </a:extLst>
          </p:cNvPr>
          <p:cNvSpPr txBox="1"/>
          <p:nvPr/>
        </p:nvSpPr>
        <p:spPr>
          <a:xfrm>
            <a:off x="2018835" y="6036761"/>
            <a:ext cx="875962" cy="461665"/>
          </a:xfrm>
          <a:prstGeom prst="rect">
            <a:avLst/>
          </a:prstGeom>
          <a:solidFill>
            <a:schemeClr val="bg1">
              <a:alpha val="62000"/>
            </a:schemeClr>
          </a:solidFill>
          <a:ln w="317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Calendar year 9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57184B8-0753-40F0-8E04-4A5A02570A19}"/>
              </a:ext>
            </a:extLst>
          </p:cNvPr>
          <p:cNvCxnSpPr>
            <a:cxnSpLocks/>
          </p:cNvCxnSpPr>
          <p:nvPr/>
        </p:nvCxnSpPr>
        <p:spPr>
          <a:xfrm>
            <a:off x="6779837" y="5291833"/>
            <a:ext cx="2127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308263F-8A03-4693-B813-B2D3854B9E91}"/>
              </a:ext>
            </a:extLst>
          </p:cNvPr>
          <p:cNvCxnSpPr>
            <a:cxnSpLocks/>
          </p:cNvCxnSpPr>
          <p:nvPr/>
        </p:nvCxnSpPr>
        <p:spPr>
          <a:xfrm flipH="1" flipV="1">
            <a:off x="6872604" y="4894391"/>
            <a:ext cx="3078" cy="270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4629989-1907-4DFF-9352-33A604ED31CD}"/>
              </a:ext>
            </a:extLst>
          </p:cNvPr>
          <p:cNvCxnSpPr>
            <a:cxnSpLocks/>
          </p:cNvCxnSpPr>
          <p:nvPr/>
        </p:nvCxnSpPr>
        <p:spPr>
          <a:xfrm>
            <a:off x="6882939" y="5405656"/>
            <a:ext cx="0" cy="2832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E9A4AF-63E5-444F-BDDC-6C6492B789F8}"/>
                  </a:ext>
                </a:extLst>
              </p:cNvPr>
              <p:cNvSpPr txBox="1"/>
              <p:nvPr/>
            </p:nvSpPr>
            <p:spPr>
              <a:xfrm>
                <a:off x="6274787" y="6031537"/>
                <a:ext cx="2466060" cy="224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AD4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bar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AD4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</m:ba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𝑠𝑐𝑎𝑙𝑒𝑠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𝑀𝑢𝑙𝑡𝑖𝑛𝑜𝑚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bar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</m:ba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𝑎𝑔𝑒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𝑠𝑐𝑎𝑙𝑒𝑠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E9A4AF-63E5-444F-BDDC-6C6492B78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787" y="6031537"/>
                <a:ext cx="2466060" cy="224485"/>
              </a:xfrm>
              <a:prstGeom prst="rect">
                <a:avLst/>
              </a:prstGeom>
              <a:blipFill>
                <a:blip r:embed="rId18"/>
                <a:stretch>
                  <a:fillRect r="-74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4D515B-ABB1-476B-BD68-892749682194}"/>
                  </a:ext>
                </a:extLst>
              </p:cNvPr>
              <p:cNvSpPr txBox="1"/>
              <p:nvPr/>
            </p:nvSpPr>
            <p:spPr>
              <a:xfrm>
                <a:off x="6536761" y="6340861"/>
                <a:ext cx="1216359" cy="3236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bar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</m:ba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𝑎𝑔𝑒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bar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e>
                              </m:ba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𝑎𝑔𝑒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4D515B-ABB1-476B-BD68-892749682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761" y="6340861"/>
                <a:ext cx="1216359" cy="323615"/>
              </a:xfrm>
              <a:prstGeom prst="rect">
                <a:avLst/>
              </a:prstGeom>
              <a:blipFill>
                <a:blip r:embed="rId19"/>
                <a:stretch>
                  <a:fillRect l="-2500" t="-216981" r="-66000" b="-3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[Chinook Salmon Smolt]">
            <a:extLst>
              <a:ext uri="{FF2B5EF4-FFF2-40B4-BE49-F238E27FC236}">
                <a16:creationId xmlns:a16="http://schemas.microsoft.com/office/drawing/2014/main" id="{F85371A6-2818-4F12-A54F-C337E848A2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3586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CDACED-E9BC-47D6-815C-1755346EC442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61604" flipH="1">
            <a:off x="4105210" y="5778276"/>
            <a:ext cx="682157" cy="26943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0554D6C-1A62-4B56-875B-B8903B504F9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61604" flipH="1">
            <a:off x="4421350" y="5611813"/>
            <a:ext cx="682157" cy="26943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9225979-BDB0-4627-951A-DABAC2F0CD4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61604" flipH="1">
            <a:off x="4740902" y="5511444"/>
            <a:ext cx="682157" cy="26943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BF5AC61-BB3F-4D25-A275-6AEFF893652E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61604" flipH="1">
            <a:off x="3973379" y="5505879"/>
            <a:ext cx="682157" cy="26943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25B9A80-CFFA-4B3D-A0F7-9FC7A36960C5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838396">
            <a:off x="4276506" y="3944764"/>
            <a:ext cx="682157" cy="2694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AF695C3-0E67-4913-8A42-D0D6451CB06A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838396">
            <a:off x="4477144" y="3869419"/>
            <a:ext cx="682157" cy="2694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EB110CF-3E3D-43C0-9524-EAF6AF81C6E9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838396">
            <a:off x="4845993" y="3863323"/>
            <a:ext cx="682157" cy="26943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93A4731-AAB1-49A4-98F4-01190C62E81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838396">
            <a:off x="3510910" y="1425909"/>
            <a:ext cx="682157" cy="26943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F816C7A-A647-4493-ACD2-698E673D252A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838396">
            <a:off x="3668465" y="1272418"/>
            <a:ext cx="682157" cy="269436"/>
          </a:xfrm>
          <a:prstGeom prst="rect">
            <a:avLst/>
          </a:prstGeom>
        </p:spPr>
      </p:pic>
      <p:sp>
        <p:nvSpPr>
          <p:cNvPr id="62" name="Right Brace 61">
            <a:extLst>
              <a:ext uri="{FF2B5EF4-FFF2-40B4-BE49-F238E27FC236}">
                <a16:creationId xmlns:a16="http://schemas.microsoft.com/office/drawing/2014/main" id="{A156DD40-E065-4944-85B2-CEBFD593C04E}"/>
              </a:ext>
            </a:extLst>
          </p:cNvPr>
          <p:cNvSpPr/>
          <p:nvPr/>
        </p:nvSpPr>
        <p:spPr>
          <a:xfrm>
            <a:off x="5550313" y="5765848"/>
            <a:ext cx="292683" cy="999619"/>
          </a:xfrm>
          <a:prstGeom prst="rightBrace">
            <a:avLst>
              <a:gd name="adj1" fmla="val 8333"/>
              <a:gd name="adj2" fmla="val 570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BDE1D3D2-1ECC-4258-8175-AA0855F69459}"/>
              </a:ext>
            </a:extLst>
          </p:cNvPr>
          <p:cNvSpPr/>
          <p:nvPr/>
        </p:nvSpPr>
        <p:spPr>
          <a:xfrm>
            <a:off x="4289384" y="845607"/>
            <a:ext cx="279355" cy="1306125"/>
          </a:xfrm>
          <a:prstGeom prst="rightBrace">
            <a:avLst>
              <a:gd name="adj1" fmla="val 8333"/>
              <a:gd name="adj2" fmla="val 266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026E4-A149-41E2-8EF2-A91591DED014}"/>
              </a:ext>
            </a:extLst>
          </p:cNvPr>
          <p:cNvSpPr txBox="1"/>
          <p:nvPr/>
        </p:nvSpPr>
        <p:spPr>
          <a:xfrm>
            <a:off x="8245809" y="144820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*Data!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A1B0293D-4322-4889-A5DF-380D57C3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37" y="144820"/>
            <a:ext cx="7627294" cy="55506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Age-structured state-space model architecture example…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6547ADF-C3EF-4BC1-8B86-080CCC16C2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9259247">
            <a:off x="392095" y="2076164"/>
            <a:ext cx="1078841" cy="40590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62BF3BC-1D4D-4E15-90C7-80CA643342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8410965">
            <a:off x="842521" y="2378893"/>
            <a:ext cx="947303" cy="35641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0291D93-78EB-482A-B883-26FF12C4F6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7492318">
            <a:off x="1391903" y="2324460"/>
            <a:ext cx="981723" cy="369361"/>
          </a:xfrm>
          <a:prstGeom prst="rect">
            <a:avLst/>
          </a:prstGeom>
        </p:spPr>
      </p:pic>
      <p:sp>
        <p:nvSpPr>
          <p:cNvPr id="72" name="Slide Number Placeholder 3">
            <a:extLst>
              <a:ext uri="{FF2B5EF4-FFF2-40B4-BE49-F238E27FC236}">
                <a16:creationId xmlns:a16="http://schemas.microsoft.com/office/drawing/2014/main" id="{001424E6-7B19-4A7D-88D4-C6BC122B61CE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9D5BD9-5C43-4250-9737-D4E93FFFA763}" type="slidenum">
              <a:rPr lang="en-US" sz="1400"/>
              <a:pPr algn="r"/>
              <a:t>102</a:t>
            </a:fld>
            <a:endParaRPr lang="en-US" sz="1400" dirty="0"/>
          </a:p>
        </p:txBody>
      </p:sp>
      <p:sp>
        <p:nvSpPr>
          <p:cNvPr id="73" name="Footer Placeholder 2">
            <a:extLst>
              <a:ext uri="{FF2B5EF4-FFF2-40B4-BE49-F238E27FC236}">
                <a16:creationId xmlns:a16="http://schemas.microsoft.com/office/drawing/2014/main" id="{F83DE8D0-368B-4E00-B1FC-A9F6D7A1D455}"/>
              </a:ext>
            </a:extLst>
          </p:cNvPr>
          <p:cNvSpPr txBox="1">
            <a:spLocks noGrp="1"/>
          </p:cNvSpPr>
          <p:nvPr/>
        </p:nvSpPr>
        <p:spPr bwMode="auto">
          <a:xfrm>
            <a:off x="762000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(12)</a:t>
            </a:r>
          </a:p>
        </p:txBody>
      </p:sp>
    </p:spTree>
    <p:extLst>
      <p:ext uri="{BB962C8B-B14F-4D97-AF65-F5344CB8AC3E}">
        <p14:creationId xmlns:p14="http://schemas.microsoft.com/office/powerpoint/2010/main" val="29471883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4F543681-BD8F-44AA-B99B-520ED863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59247">
            <a:off x="392095" y="2076164"/>
            <a:ext cx="1078841" cy="40590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B8FAF0D-CD20-42E9-AFFA-CD14B9C76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410965">
            <a:off x="842521" y="2378893"/>
            <a:ext cx="947303" cy="35641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FBD1865-702E-4E91-A348-A4D9C843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492318">
            <a:off x="1391903" y="2324460"/>
            <a:ext cx="981723" cy="369361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6614589C-CBC4-4C73-9B29-28FD3BED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37" y="144820"/>
            <a:ext cx="7627294" cy="55506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Age-structured state-space model architecture example…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D022F3-7208-4123-B870-689ABCEE7B62}"/>
              </a:ext>
            </a:extLst>
          </p:cNvPr>
          <p:cNvSpPr txBox="1"/>
          <p:nvPr/>
        </p:nvSpPr>
        <p:spPr>
          <a:xfrm>
            <a:off x="8245809" y="144820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*Data!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EC03F-3698-496D-8335-2C0C52ED1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2" t="521" r="46564" b="622"/>
          <a:stretch/>
        </p:blipFill>
        <p:spPr>
          <a:xfrm>
            <a:off x="3115903" y="791419"/>
            <a:ext cx="2790226" cy="4929907"/>
          </a:xfrm>
          <a:solidFill>
            <a:schemeClr val="accent2">
              <a:lumMod val="50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0D44B4-0685-40BC-9FAB-55419A068A31}"/>
              </a:ext>
            </a:extLst>
          </p:cNvPr>
          <p:cNvSpPr txBox="1"/>
          <p:nvPr/>
        </p:nvSpPr>
        <p:spPr>
          <a:xfrm>
            <a:off x="3633145" y="2295449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Glennallen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1B723-0501-4B9F-B972-B29CF2A0EABD}"/>
              </a:ext>
            </a:extLst>
          </p:cNvPr>
          <p:cNvSpPr txBox="1"/>
          <p:nvPr/>
        </p:nvSpPr>
        <p:spPr>
          <a:xfrm>
            <a:off x="4636007" y="315837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Chitina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B6FF4-2A5B-43DE-89C7-41DE90E119A1}"/>
              </a:ext>
            </a:extLst>
          </p:cNvPr>
          <p:cNvSpPr txBox="1"/>
          <p:nvPr/>
        </p:nvSpPr>
        <p:spPr>
          <a:xfrm>
            <a:off x="3557485" y="4156762"/>
            <a:ext cx="58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Valdez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1D438-BE39-4888-A290-7A02A88D9CD2}"/>
              </a:ext>
            </a:extLst>
          </p:cNvPr>
          <p:cNvSpPr txBox="1"/>
          <p:nvPr/>
        </p:nvSpPr>
        <p:spPr>
          <a:xfrm>
            <a:off x="4002962" y="5014834"/>
            <a:ext cx="700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Cordova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221BC6-47BA-42AA-B244-964F119C2A4B}"/>
                  </a:ext>
                </a:extLst>
              </p:cNvPr>
              <p:cNvSpPr txBox="1"/>
              <p:nvPr/>
            </p:nvSpPr>
            <p:spPr>
              <a:xfrm>
                <a:off x="186137" y="1329136"/>
                <a:ext cx="2406813" cy="212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ln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)−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ϵ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221BC6-47BA-42AA-B244-964F119C2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7" y="1329136"/>
                <a:ext cx="2406813" cy="212494"/>
              </a:xfrm>
              <a:prstGeom prst="rect">
                <a:avLst/>
              </a:prstGeom>
              <a:blipFill>
                <a:blip r:embed="rId5"/>
                <a:stretch>
                  <a:fillRect l="-1269" r="-2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D60F1F-263C-490C-964D-87B8F4157A56}"/>
                  </a:ext>
                </a:extLst>
              </p:cNvPr>
              <p:cNvSpPr txBox="1"/>
              <p:nvPr/>
            </p:nvSpPr>
            <p:spPr>
              <a:xfrm>
                <a:off x="186137" y="1612387"/>
                <a:ext cx="776559" cy="199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𝜖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D60F1F-263C-490C-964D-87B8F4157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7" y="1612387"/>
                <a:ext cx="776559" cy="199285"/>
              </a:xfrm>
              <a:prstGeom prst="rect">
                <a:avLst/>
              </a:prstGeom>
              <a:blipFill>
                <a:blip r:embed="rId6"/>
                <a:stretch>
                  <a:fillRect l="-3150" r="-6299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0FC5DC-176F-4B6E-95C8-361C4753167A}"/>
              </a:ext>
            </a:extLst>
          </p:cNvPr>
          <p:cNvGraphicFramePr>
            <a:graphicFrameLocks noGrp="1"/>
          </p:cNvGraphicFramePr>
          <p:nvPr/>
        </p:nvGraphicFramePr>
        <p:xfrm>
          <a:off x="3203" y="3143889"/>
          <a:ext cx="3007971" cy="26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1342300528"/>
                    </a:ext>
                  </a:extLst>
                </a:gridCol>
                <a:gridCol w="492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006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Esc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Annual abundance (run) </a:t>
                      </a:r>
                      <a:r>
                        <a:rPr lang="en-US" sz="800" b="1" baseline="0">
                          <a:solidFill>
                            <a:schemeClr val="tx1"/>
                          </a:solidFill>
                        </a:rPr>
                        <a:t>by age N</a:t>
                      </a:r>
                      <a:r>
                        <a:rPr lang="en-US" sz="800" b="1" baseline="-25000">
                          <a:solidFill>
                            <a:schemeClr val="tx1"/>
                          </a:solidFill>
                        </a:rPr>
                        <a:t>y,a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Run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Return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08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/>
                        <a:t>S</a:t>
                      </a:r>
                      <a:r>
                        <a:rPr lang="en-US" sz="800" b="1" baseline="-25000" dirty="0" err="1"/>
                        <a:t>y</a:t>
                      </a:r>
                      <a:endParaRPr lang="en-US" sz="8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1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</a:t>
                      </a:r>
                      <a:r>
                        <a:rPr lang="en-US" sz="900" b="1" baseline="-25000" dirty="0"/>
                        <a:t>1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/>
                          </a:solidFill>
                        </a:rPr>
                        <a:t>1,3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/>
                          </a:solidFill>
                        </a:rPr>
                        <a:t>1,4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/>
                          </a:solidFill>
                        </a:rPr>
                        <a:t>1,5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/>
                          </a:solidFill>
                        </a:rPr>
                        <a:t>1,6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/>
                          </a:solidFill>
                        </a:rPr>
                        <a:t>1,7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1.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R</a:t>
                      </a:r>
                      <a:r>
                        <a:rPr lang="en-US" sz="900" b="1" baseline="-25000" dirty="0"/>
                        <a:t>1</a:t>
                      </a:r>
                      <a:endParaRPr lang="en-US" sz="600" b="1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45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2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S</a:t>
                      </a:r>
                      <a:r>
                        <a:rPr lang="en-US" sz="800" b="1" baseline="-25000" dirty="0"/>
                        <a:t>2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2,3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2,4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2,7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2.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61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3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S</a:t>
                      </a:r>
                      <a:r>
                        <a:rPr lang="en-US" sz="800" b="1" baseline="-25000" dirty="0"/>
                        <a:t>3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3,3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3,4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3,7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3.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4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S</a:t>
                      </a:r>
                      <a:r>
                        <a:rPr lang="en-US" sz="800" b="1" baseline="-25000" dirty="0"/>
                        <a:t>4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effectLst/>
                        </a:rPr>
                        <a:t>N</a:t>
                      </a:r>
                      <a:r>
                        <a:rPr lang="en-US" sz="800" b="1" baseline="-25000">
                          <a:effectLst/>
                        </a:rPr>
                        <a:t>4,3</a:t>
                      </a:r>
                      <a:endParaRPr lang="en-US" sz="800" b="1"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4,4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4,5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4,6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4,7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4.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185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5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/>
                        <a:t>S</a:t>
                      </a:r>
                      <a:r>
                        <a:rPr lang="en-US" sz="800" b="1" baseline="-25000"/>
                        <a:t>5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5,3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effectLst/>
                        </a:rPr>
                        <a:t>5,4</a:t>
                      </a:r>
                      <a:endParaRPr lang="en-US" sz="800" b="1" dirty="0"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5,5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5,6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5,7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5.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6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/>
                        <a:t>S</a:t>
                      </a:r>
                      <a:r>
                        <a:rPr lang="en-US" sz="800" b="1" baseline="-25000"/>
                        <a:t>6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6,3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6,4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effectLst/>
                        </a:rPr>
                        <a:t>6,5</a:t>
                      </a:r>
                      <a:endParaRPr lang="en-US" sz="800" b="1" dirty="0"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6,6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6,7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6.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38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7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/>
                        <a:t>S</a:t>
                      </a:r>
                      <a:r>
                        <a:rPr lang="en-US" sz="800" b="1" baseline="-25000"/>
                        <a:t>7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7,3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7,4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7,5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effectLst/>
                        </a:rPr>
                        <a:t>7,6</a:t>
                      </a:r>
                      <a:endParaRPr lang="en-US" sz="800" b="1" dirty="0"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7,7</a:t>
                      </a:r>
                      <a:endParaRPr 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7.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8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/>
                        <a:t>S</a:t>
                      </a:r>
                      <a:r>
                        <a:rPr lang="en-US" sz="800" b="1" baseline="-25000"/>
                        <a:t>8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8,3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8,4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8,5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8,6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N</a:t>
                      </a:r>
                      <a:r>
                        <a:rPr lang="en-US" sz="800" b="1" baseline="-25000" dirty="0">
                          <a:effectLst/>
                        </a:rPr>
                        <a:t>8,7</a:t>
                      </a:r>
                      <a:endParaRPr lang="en-US" sz="800" b="1" dirty="0">
                        <a:effectLst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8.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77"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9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/>
                        <a:t>S</a:t>
                      </a:r>
                      <a:r>
                        <a:rPr lang="en-US" sz="800" b="1" baseline="-25000"/>
                        <a:t>9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9,3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9,4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9,5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9,6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</a:t>
                      </a:r>
                      <a:r>
                        <a:rPr lang="en-US" sz="800" b="1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9,7</a:t>
                      </a:r>
                      <a:endParaRPr lang="en-US" sz="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</a:t>
                      </a:r>
                      <a:r>
                        <a:rPr lang="en-US" sz="800" baseline="-25000" dirty="0"/>
                        <a:t>9.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R</a:t>
                      </a:r>
                      <a:r>
                        <a:rPr lang="en-US" sz="800" b="1" baseline="-25000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09BB93EF-70B4-492F-B8EB-CDB5D1A8B527}"/>
              </a:ext>
            </a:extLst>
          </p:cNvPr>
          <p:cNvSpPr/>
          <p:nvPr/>
        </p:nvSpPr>
        <p:spPr>
          <a:xfrm rot="2412695">
            <a:off x="553421" y="4892832"/>
            <a:ext cx="1770553" cy="22387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BC613D-E8A6-49EA-BEBF-5DB8D96ADD50}"/>
              </a:ext>
            </a:extLst>
          </p:cNvPr>
          <p:cNvCxnSpPr>
            <a:cxnSpLocks/>
            <a:stCxn id="30" idx="0"/>
            <a:endCxn id="35" idx="2"/>
          </p:cNvCxnSpPr>
          <p:nvPr/>
        </p:nvCxnSpPr>
        <p:spPr>
          <a:xfrm flipV="1">
            <a:off x="1510966" y="3966444"/>
            <a:ext cx="1234764" cy="95284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0E6A3F3C-8F46-4265-A07B-C61C264C1A8B}"/>
              </a:ext>
            </a:extLst>
          </p:cNvPr>
          <p:cNvSpPr/>
          <p:nvPr/>
        </p:nvSpPr>
        <p:spPr>
          <a:xfrm>
            <a:off x="415578" y="3766881"/>
            <a:ext cx="249788" cy="2004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ounded Rectangle 12">
            <a:extLst>
              <a:ext uri="{FF2B5EF4-FFF2-40B4-BE49-F238E27FC236}">
                <a16:creationId xmlns:a16="http://schemas.microsoft.com/office/drawing/2014/main" id="{7D3DB4C0-9622-4EDC-A86A-227D25CE565F}"/>
              </a:ext>
            </a:extLst>
          </p:cNvPr>
          <p:cNvSpPr/>
          <p:nvPr/>
        </p:nvSpPr>
        <p:spPr>
          <a:xfrm>
            <a:off x="2592950" y="3765974"/>
            <a:ext cx="305559" cy="2004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7541F7-4CB5-45B3-8AC8-5FB00A1149DA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>
            <a:off x="540472" y="3967351"/>
            <a:ext cx="222170" cy="4658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tar: 5 Points 66">
            <a:extLst>
              <a:ext uri="{FF2B5EF4-FFF2-40B4-BE49-F238E27FC236}">
                <a16:creationId xmlns:a16="http://schemas.microsoft.com/office/drawing/2014/main" id="{1634D6C2-3716-4304-88C1-DB61F77CFC20}"/>
              </a:ext>
            </a:extLst>
          </p:cNvPr>
          <p:cNvSpPr/>
          <p:nvPr/>
        </p:nvSpPr>
        <p:spPr>
          <a:xfrm>
            <a:off x="4146492" y="1752641"/>
            <a:ext cx="177022" cy="169984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58534543-A460-4ACE-A696-B7798A0B1D44}"/>
              </a:ext>
            </a:extLst>
          </p:cNvPr>
          <p:cNvSpPr/>
          <p:nvPr/>
        </p:nvSpPr>
        <p:spPr>
          <a:xfrm>
            <a:off x="5384451" y="2973116"/>
            <a:ext cx="166437" cy="37050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F2DCC6C4-A75E-4556-A523-D3312375CB47}"/>
              </a:ext>
            </a:extLst>
          </p:cNvPr>
          <p:cNvSpPr/>
          <p:nvPr/>
        </p:nvSpPr>
        <p:spPr>
          <a:xfrm>
            <a:off x="5468837" y="3862002"/>
            <a:ext cx="248487" cy="708061"/>
          </a:xfrm>
          <a:prstGeom prst="rightBrace">
            <a:avLst>
              <a:gd name="adj1" fmla="val 8333"/>
              <a:gd name="adj2" fmla="val 654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FC673FF2-9EC5-4525-B877-282F34979EA3}"/>
              </a:ext>
            </a:extLst>
          </p:cNvPr>
          <p:cNvSpPr/>
          <p:nvPr/>
        </p:nvSpPr>
        <p:spPr>
          <a:xfrm>
            <a:off x="5384451" y="3406443"/>
            <a:ext cx="166437" cy="37050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EAF94A1-47FC-4EF8-BC65-D3F0D6FEBF1D}"/>
              </a:ext>
            </a:extLst>
          </p:cNvPr>
          <p:cNvCxnSpPr>
            <a:cxnSpLocks/>
          </p:cNvCxnSpPr>
          <p:nvPr/>
        </p:nvCxnSpPr>
        <p:spPr>
          <a:xfrm flipH="1" flipV="1">
            <a:off x="5437813" y="4739940"/>
            <a:ext cx="567132" cy="48720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tar: 5 Points 76">
            <a:extLst>
              <a:ext uri="{FF2B5EF4-FFF2-40B4-BE49-F238E27FC236}">
                <a16:creationId xmlns:a16="http://schemas.microsoft.com/office/drawing/2014/main" id="{B0FF46C9-4F88-4BDD-94B8-1E092B84B2A7}"/>
              </a:ext>
            </a:extLst>
          </p:cNvPr>
          <p:cNvSpPr/>
          <p:nvPr/>
        </p:nvSpPr>
        <p:spPr>
          <a:xfrm>
            <a:off x="5187476" y="4582107"/>
            <a:ext cx="177022" cy="169984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1337781-5987-4984-A4FA-9A62BECBC983}"/>
              </a:ext>
            </a:extLst>
          </p:cNvPr>
          <p:cNvCxnSpPr/>
          <p:nvPr/>
        </p:nvCxnSpPr>
        <p:spPr>
          <a:xfrm flipH="1">
            <a:off x="4776357" y="1833269"/>
            <a:ext cx="756138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5C0CC9-1F57-4DC3-82EA-3389208335C3}"/>
                  </a:ext>
                </a:extLst>
              </p:cNvPr>
              <p:cNvSpPr txBox="1"/>
              <p:nvPr/>
            </p:nvSpPr>
            <p:spPr>
              <a:xfrm>
                <a:off x="6081524" y="1125411"/>
                <a:ext cx="18943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𝐴𝑖</m:t>
                              </m:r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d>
                        <m:dPr>
                          <m:endChr m:val=""/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⁡(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𝐴𝑖𝑟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),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𝐴𝑖𝑟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5C0CC9-1F57-4DC3-82EA-33892083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24" y="1125411"/>
                <a:ext cx="1894301" cy="184666"/>
              </a:xfrm>
              <a:prstGeom prst="rect">
                <a:avLst/>
              </a:prstGeom>
              <a:blipFill>
                <a:blip r:embed="rId7"/>
                <a:stretch>
                  <a:fillRect l="-1935" t="-190000" r="-2581" b="-27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6C8F93-56F3-4B06-A845-FB78F82AF28A}"/>
                  </a:ext>
                </a:extLst>
              </p:cNvPr>
              <p:cNvSpPr txBox="1"/>
              <p:nvPr/>
            </p:nvSpPr>
            <p:spPr>
              <a:xfrm>
                <a:off x="6081524" y="1731364"/>
                <a:ext cx="25487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𝑇𝑜𝑤𝑒</m:t>
                              </m:r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d>
                        <m:dPr>
                          <m:endChr m:val=""/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⁡(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𝑇𝑜𝑤𝑒𝑟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),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𝑇𝑜𝑤𝑒𝑟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6C8F93-56F3-4B06-A845-FB78F82AF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24" y="1731364"/>
                <a:ext cx="2548710" cy="184666"/>
              </a:xfrm>
              <a:prstGeom prst="rect">
                <a:avLst/>
              </a:prstGeom>
              <a:blipFill>
                <a:blip r:embed="rId8"/>
                <a:stretch>
                  <a:fillRect t="-186667" r="-478" b="-2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8BE13CD-BFBE-46CE-B8BA-024F68C635E5}"/>
                  </a:ext>
                </a:extLst>
              </p:cNvPr>
              <p:cNvSpPr txBox="1"/>
              <p:nvPr/>
            </p:nvSpPr>
            <p:spPr>
              <a:xfrm>
                <a:off x="6068841" y="5157288"/>
                <a:ext cx="647100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𝑆𝑂𝑁𝐴𝑅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8BE13CD-BFBE-46CE-B8BA-024F68C63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841" y="5157288"/>
                <a:ext cx="647100" cy="192873"/>
              </a:xfrm>
              <a:prstGeom prst="rect">
                <a:avLst/>
              </a:prstGeom>
              <a:blipFill>
                <a:blip r:embed="rId9"/>
                <a:stretch>
                  <a:fillRect l="-5660" r="-94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B860A95-8C7B-4A5A-819C-9A7408A37A90}"/>
                  </a:ext>
                </a:extLst>
              </p:cNvPr>
              <p:cNvSpPr txBox="1"/>
              <p:nvPr/>
            </p:nvSpPr>
            <p:spPr>
              <a:xfrm>
                <a:off x="6893275" y="4980140"/>
                <a:ext cx="756139" cy="192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𝑎𝑏𝑜𝑣𝑒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B860A95-8C7B-4A5A-819C-9A7408A37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275" y="4980140"/>
                <a:ext cx="756139" cy="192873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A955120-E2EA-4995-A719-86CF356147A5}"/>
                  </a:ext>
                </a:extLst>
              </p:cNvPr>
              <p:cNvSpPr txBox="1"/>
              <p:nvPr/>
            </p:nvSpPr>
            <p:spPr>
              <a:xfrm>
                <a:off x="7034806" y="5405655"/>
                <a:ext cx="548227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𝑏𝑒𝑙𝑜𝑤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A955120-E2EA-4995-A719-86CF3561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06" y="5405655"/>
                <a:ext cx="548227" cy="192873"/>
              </a:xfrm>
              <a:prstGeom prst="rect">
                <a:avLst/>
              </a:prstGeom>
              <a:blipFill>
                <a:blip r:embed="rId11"/>
                <a:stretch>
                  <a:fillRect l="-6667" r="-1111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5EA1B7-0F4B-43E2-B562-79EE7AB367AA}"/>
                  </a:ext>
                </a:extLst>
              </p:cNvPr>
              <p:cNvSpPr txBox="1"/>
              <p:nvPr/>
            </p:nvSpPr>
            <p:spPr>
              <a:xfrm>
                <a:off x="6087005" y="3360866"/>
                <a:ext cx="248837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𝐷𝑁𝐴</m:t>
                              </m:r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ln</m:t>
                      </m:r>
                      <m:d>
                        <m:d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𝐷𝑁𝐴𝑆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𝐷𝑁𝐴𝑆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5EA1B7-0F4B-43E2-B562-79EE7AB3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005" y="3360866"/>
                <a:ext cx="2488374" cy="184666"/>
              </a:xfrm>
              <a:prstGeom prst="rect">
                <a:avLst/>
              </a:prstGeom>
              <a:blipFill>
                <a:blip r:embed="rId12"/>
                <a:stretch>
                  <a:fillRect t="-3226" r="-490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1F8E699-D1F3-456D-A104-28C6A496719D}"/>
                  </a:ext>
                </a:extLst>
              </p:cNvPr>
              <p:cNvSpPr txBox="1"/>
              <p:nvPr/>
            </p:nvSpPr>
            <p:spPr>
              <a:xfrm>
                <a:off x="6369050" y="3571213"/>
                <a:ext cx="1876219" cy="4020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𝐷𝑁𝐴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𝑑𝑖𝑝𝑛𝑒𝑡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𝑑𝑖𝑝𝑛𝑒𝑡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𝑆𝑂𝑁𝐴𝑅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1F8E699-D1F3-456D-A104-28C6A4967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050" y="3571213"/>
                <a:ext cx="1876219" cy="402033"/>
              </a:xfrm>
              <a:prstGeom prst="rect">
                <a:avLst/>
              </a:prstGeom>
              <a:blipFill>
                <a:blip r:embed="rId13"/>
                <a:stretch>
                  <a:fillRect l="-1623" t="-3030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58D5548-B24D-4E3B-A3DA-8A6987760AE8}"/>
                  </a:ext>
                </a:extLst>
              </p:cNvPr>
              <p:cNvSpPr txBox="1"/>
              <p:nvPr/>
            </p:nvSpPr>
            <p:spPr>
              <a:xfrm>
                <a:off x="6081524" y="2590129"/>
                <a:ext cx="25962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𝑆𝑢𝑏𝐴</m:t>
                              </m:r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ln</m:t>
                      </m:r>
                      <m:d>
                        <m:d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𝑆𝑢𝑏𝐴𝑆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𝑆𝑢𝑏𝐴𝑆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58D5548-B24D-4E3B-A3DA-8A6987760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24" y="2590129"/>
                <a:ext cx="2596224" cy="184666"/>
              </a:xfrm>
              <a:prstGeom prst="rect">
                <a:avLst/>
              </a:prstGeom>
              <a:blipFill>
                <a:blip r:embed="rId14"/>
                <a:stretch>
                  <a:fillRect t="-6667" r="-23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F8C58BB-FD60-432D-B040-AE376A5CE762}"/>
                  </a:ext>
                </a:extLst>
              </p:cNvPr>
              <p:cNvSpPr txBox="1"/>
              <p:nvPr/>
            </p:nvSpPr>
            <p:spPr>
              <a:xfrm>
                <a:off x="6369050" y="2813312"/>
                <a:ext cx="2190793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𝑆𝑢𝑏𝐴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𝑠𝑢𝑏𝑠𝑖𝑠𝑡𝑒𝑛𝑐𝑒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𝑠𝑢𝑏𝑠𝑖𝑠𝑡𝑒𝑛𝑐𝑒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𝑆𝑂𝑁𝐴𝑅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F8C58BB-FD60-432D-B040-AE376A5CE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050" y="2813312"/>
                <a:ext cx="2190793" cy="391133"/>
              </a:xfrm>
              <a:prstGeom prst="rect">
                <a:avLst/>
              </a:prstGeom>
              <a:blipFill>
                <a:blip r:embed="rId15"/>
                <a:stretch>
                  <a:fillRect l="-1393" t="-3125" r="-27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AFE436F-ACB7-41BB-B4D6-0131DC440841}"/>
                  </a:ext>
                </a:extLst>
              </p:cNvPr>
              <p:cNvSpPr txBox="1"/>
              <p:nvPr/>
            </p:nvSpPr>
            <p:spPr>
              <a:xfrm>
                <a:off x="6150172" y="4223143"/>
                <a:ext cx="17692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func>
                        <m:func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𝑀𝑅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AFE436F-ACB7-41BB-B4D6-0131DC440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172" y="4223143"/>
                <a:ext cx="1769267" cy="184666"/>
              </a:xfrm>
              <a:prstGeom prst="rect">
                <a:avLst/>
              </a:prstGeom>
              <a:blipFill>
                <a:blip r:embed="rId16"/>
                <a:stretch>
                  <a:fillRect l="-2069" t="-6667" r="-2414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31944D-9040-4746-97F6-6FBA4411CE4E}"/>
                  </a:ext>
                </a:extLst>
              </p:cNvPr>
              <p:cNvSpPr txBox="1"/>
              <p:nvPr/>
            </p:nvSpPr>
            <p:spPr>
              <a:xfrm>
                <a:off x="7851676" y="4969537"/>
                <a:ext cx="1292323" cy="192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𝑎𝑏𝑜𝑣𝑒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31944D-9040-4746-97F6-6FBA4411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676" y="4969537"/>
                <a:ext cx="1292323" cy="192873"/>
              </a:xfrm>
              <a:prstGeom prst="rect">
                <a:avLst/>
              </a:prstGeom>
              <a:blipFill>
                <a:blip r:embed="rId17"/>
                <a:stretch>
                  <a:fillRect l="-235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1A61839-66E4-44BB-9C38-360F91AB7673}"/>
                  </a:ext>
                </a:extLst>
              </p:cNvPr>
              <p:cNvSpPr txBox="1"/>
              <p:nvPr/>
            </p:nvSpPr>
            <p:spPr>
              <a:xfrm>
                <a:off x="7851677" y="5402437"/>
                <a:ext cx="1176730" cy="192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𝑏𝑒𝑙𝑜𝑤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1A61839-66E4-44BB-9C38-360F91AB7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677" y="5402437"/>
                <a:ext cx="1176730" cy="192873"/>
              </a:xfrm>
              <a:prstGeom prst="rect">
                <a:avLst/>
              </a:prstGeom>
              <a:blipFill>
                <a:blip r:embed="rId18"/>
                <a:stretch>
                  <a:fillRect l="-4663" r="-98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ounded Rectangle 16">
            <a:extLst>
              <a:ext uri="{FF2B5EF4-FFF2-40B4-BE49-F238E27FC236}">
                <a16:creationId xmlns:a16="http://schemas.microsoft.com/office/drawing/2014/main" id="{57E388AE-21C9-4E48-BFD4-F8DBF0123F2B}"/>
              </a:ext>
            </a:extLst>
          </p:cNvPr>
          <p:cNvSpPr/>
          <p:nvPr/>
        </p:nvSpPr>
        <p:spPr>
          <a:xfrm>
            <a:off x="697602" y="5606807"/>
            <a:ext cx="1805275" cy="204099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C5CF5C2-C715-4A6F-ACD7-92EC4373E1E2}"/>
              </a:ext>
            </a:extLst>
          </p:cNvPr>
          <p:cNvSpPr txBox="1"/>
          <p:nvPr/>
        </p:nvSpPr>
        <p:spPr>
          <a:xfrm>
            <a:off x="242099" y="6038081"/>
            <a:ext cx="1041086" cy="461665"/>
          </a:xfrm>
          <a:prstGeom prst="rect">
            <a:avLst/>
          </a:prstGeom>
          <a:solidFill>
            <a:schemeClr val="bg1">
              <a:alpha val="62000"/>
            </a:schemeClr>
          </a:solidFill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Cohort from brood year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29485F8-43A6-45DD-9080-280EE133956B}"/>
              </a:ext>
            </a:extLst>
          </p:cNvPr>
          <p:cNvSpPr txBox="1"/>
          <p:nvPr/>
        </p:nvSpPr>
        <p:spPr>
          <a:xfrm>
            <a:off x="2018835" y="6036761"/>
            <a:ext cx="875962" cy="461665"/>
          </a:xfrm>
          <a:prstGeom prst="rect">
            <a:avLst/>
          </a:prstGeom>
          <a:solidFill>
            <a:schemeClr val="bg1">
              <a:alpha val="62000"/>
            </a:schemeClr>
          </a:solidFill>
          <a:ln w="317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Calendar year 9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57184B8-0753-40F0-8E04-4A5A02570A19}"/>
              </a:ext>
            </a:extLst>
          </p:cNvPr>
          <p:cNvCxnSpPr>
            <a:cxnSpLocks/>
          </p:cNvCxnSpPr>
          <p:nvPr/>
        </p:nvCxnSpPr>
        <p:spPr>
          <a:xfrm>
            <a:off x="6779837" y="5291833"/>
            <a:ext cx="2127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308263F-8A03-4693-B813-B2D3854B9E91}"/>
              </a:ext>
            </a:extLst>
          </p:cNvPr>
          <p:cNvCxnSpPr>
            <a:cxnSpLocks/>
          </p:cNvCxnSpPr>
          <p:nvPr/>
        </p:nvCxnSpPr>
        <p:spPr>
          <a:xfrm flipH="1" flipV="1">
            <a:off x="6872604" y="4894391"/>
            <a:ext cx="3078" cy="270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4629989-1907-4DFF-9352-33A604ED31CD}"/>
              </a:ext>
            </a:extLst>
          </p:cNvPr>
          <p:cNvCxnSpPr>
            <a:cxnSpLocks/>
          </p:cNvCxnSpPr>
          <p:nvPr/>
        </p:nvCxnSpPr>
        <p:spPr>
          <a:xfrm>
            <a:off x="6882939" y="5405656"/>
            <a:ext cx="0" cy="2832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E9A4AF-63E5-444F-BDDC-6C6492B789F8}"/>
                  </a:ext>
                </a:extLst>
              </p:cNvPr>
              <p:cNvSpPr txBox="1"/>
              <p:nvPr/>
            </p:nvSpPr>
            <p:spPr>
              <a:xfrm>
                <a:off x="6274787" y="6031537"/>
                <a:ext cx="2466060" cy="224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AD4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bar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AD4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</m:ba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𝑠𝑐𝑎𝑙𝑒𝑠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𝑀𝑢𝑙𝑡𝑖𝑛𝑜𝑚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bar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</m:ba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𝑎𝑔𝑒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𝑠𝑐𝑎𝑙𝑒𝑠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E9A4AF-63E5-444F-BDDC-6C6492B78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787" y="6031537"/>
                <a:ext cx="2466060" cy="224485"/>
              </a:xfrm>
              <a:prstGeom prst="rect">
                <a:avLst/>
              </a:prstGeom>
              <a:blipFill>
                <a:blip r:embed="rId19"/>
                <a:stretch>
                  <a:fillRect r="-74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4D515B-ABB1-476B-BD68-892749682194}"/>
                  </a:ext>
                </a:extLst>
              </p:cNvPr>
              <p:cNvSpPr txBox="1"/>
              <p:nvPr/>
            </p:nvSpPr>
            <p:spPr>
              <a:xfrm>
                <a:off x="6536761" y="6340861"/>
                <a:ext cx="1216359" cy="3236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bar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</m:ba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𝑎𝑔𝑒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barPr>
                                <m:e>
                                  <m: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e>
                              </m:ba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𝑎𝑔𝑒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4D515B-ABB1-476B-BD68-892749682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761" y="6340861"/>
                <a:ext cx="1216359" cy="323615"/>
              </a:xfrm>
              <a:prstGeom prst="rect">
                <a:avLst/>
              </a:prstGeom>
              <a:blipFill>
                <a:blip r:embed="rId20"/>
                <a:stretch>
                  <a:fillRect l="-2500" t="-216981" r="-66000" b="-3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[Chinook Salmon Smolt]">
            <a:extLst>
              <a:ext uri="{FF2B5EF4-FFF2-40B4-BE49-F238E27FC236}">
                <a16:creationId xmlns:a16="http://schemas.microsoft.com/office/drawing/2014/main" id="{F85371A6-2818-4F12-A54F-C337E848A2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3586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CDACED-E9BC-47D6-815C-1755346EC442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61604" flipH="1">
            <a:off x="4105210" y="5778276"/>
            <a:ext cx="682157" cy="26943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0554D6C-1A62-4B56-875B-B8903B504F98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61604" flipH="1">
            <a:off x="4421350" y="5611813"/>
            <a:ext cx="682157" cy="26943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9225979-BDB0-4627-951A-DABAC2F0CD48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61604" flipH="1">
            <a:off x="4740902" y="5511444"/>
            <a:ext cx="682157" cy="26943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BF5AC61-BB3F-4D25-A275-6AEFF893652E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61604" flipH="1">
            <a:off x="3973379" y="5505879"/>
            <a:ext cx="682157" cy="26943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25B9A80-CFFA-4B3D-A0F7-9FC7A36960C5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838396">
            <a:off x="4276506" y="3944764"/>
            <a:ext cx="682157" cy="2694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AF695C3-0E67-4913-8A42-D0D6451CB06A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838396">
            <a:off x="4477144" y="3869419"/>
            <a:ext cx="682157" cy="2694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EB110CF-3E3D-43C0-9524-EAF6AF81C6E9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838396">
            <a:off x="4845993" y="3863323"/>
            <a:ext cx="682157" cy="26943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93A4731-AAB1-49A4-98F4-01190C62E818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838396">
            <a:off x="3510910" y="1425909"/>
            <a:ext cx="682157" cy="26943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F816C7A-A647-4493-ACD2-698E673D252A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838396">
            <a:off x="3668465" y="1272418"/>
            <a:ext cx="682157" cy="269436"/>
          </a:xfrm>
          <a:prstGeom prst="rect">
            <a:avLst/>
          </a:prstGeom>
        </p:spPr>
      </p:pic>
      <p:sp>
        <p:nvSpPr>
          <p:cNvPr id="62" name="Right Brace 61">
            <a:extLst>
              <a:ext uri="{FF2B5EF4-FFF2-40B4-BE49-F238E27FC236}">
                <a16:creationId xmlns:a16="http://schemas.microsoft.com/office/drawing/2014/main" id="{A156DD40-E065-4944-85B2-CEBFD593C04E}"/>
              </a:ext>
            </a:extLst>
          </p:cNvPr>
          <p:cNvSpPr/>
          <p:nvPr/>
        </p:nvSpPr>
        <p:spPr>
          <a:xfrm>
            <a:off x="5550313" y="5765848"/>
            <a:ext cx="292683" cy="999619"/>
          </a:xfrm>
          <a:prstGeom prst="rightBrace">
            <a:avLst>
              <a:gd name="adj1" fmla="val 8333"/>
              <a:gd name="adj2" fmla="val 570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BDE1D3D2-1ECC-4258-8175-AA0855F69459}"/>
              </a:ext>
            </a:extLst>
          </p:cNvPr>
          <p:cNvSpPr/>
          <p:nvPr/>
        </p:nvSpPr>
        <p:spPr>
          <a:xfrm>
            <a:off x="4289384" y="845607"/>
            <a:ext cx="279355" cy="1306125"/>
          </a:xfrm>
          <a:prstGeom prst="rightBrace">
            <a:avLst>
              <a:gd name="adj1" fmla="val 8333"/>
              <a:gd name="adj2" fmla="val 266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E737DA-058C-46F5-8614-66ABD134A42D}"/>
              </a:ext>
            </a:extLst>
          </p:cNvPr>
          <p:cNvSpPr/>
          <p:nvPr/>
        </p:nvSpPr>
        <p:spPr>
          <a:xfrm>
            <a:off x="0" y="8403"/>
            <a:ext cx="9140797" cy="68495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B6B8D-B42D-4E8D-85B4-A917A401BF56}"/>
              </a:ext>
            </a:extLst>
          </p:cNvPr>
          <p:cNvSpPr txBox="1"/>
          <p:nvPr/>
        </p:nvSpPr>
        <p:spPr>
          <a:xfrm>
            <a:off x="2112294" y="1025139"/>
            <a:ext cx="4761002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Plus...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AR1 Autocorrelation in Ricker model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Brood years without S-R link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Multivariate Logistic Dirichlet for trending age at maturity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Proportion non-Copper in harvest (hierarchical Beta)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Changes in dipnet fishery regulations</a:t>
            </a:r>
          </a:p>
        </p:txBody>
      </p:sp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7D577D44-8294-4CA6-AA8B-D925D19B1626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9D5BD9-5C43-4250-9737-D4E93FFFA763}" type="slidenum">
              <a:rPr lang="en-US" sz="1400"/>
              <a:pPr algn="r"/>
              <a:t>103</a:t>
            </a:fld>
            <a:endParaRPr lang="en-US" sz="1400" dirty="0"/>
          </a:p>
        </p:txBody>
      </p:sp>
      <p:sp>
        <p:nvSpPr>
          <p:cNvPr id="66" name="Footer Placeholder 2">
            <a:extLst>
              <a:ext uri="{FF2B5EF4-FFF2-40B4-BE49-F238E27FC236}">
                <a16:creationId xmlns:a16="http://schemas.microsoft.com/office/drawing/2014/main" id="{855DFE84-5A21-4120-A10A-E0A1CB00C74C}"/>
              </a:ext>
            </a:extLst>
          </p:cNvPr>
          <p:cNvSpPr txBox="1">
            <a:spLocks noGrp="1"/>
          </p:cNvSpPr>
          <p:nvPr/>
        </p:nvSpPr>
        <p:spPr bwMode="auto">
          <a:xfrm>
            <a:off x="762000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(13)</a:t>
            </a:r>
          </a:p>
        </p:txBody>
      </p:sp>
    </p:spTree>
    <p:extLst>
      <p:ext uri="{BB962C8B-B14F-4D97-AF65-F5344CB8AC3E}">
        <p14:creationId xmlns:p14="http://schemas.microsoft.com/office/powerpoint/2010/main" val="42595717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276" name="Group 5"/>
          <p:cNvGrpSpPr>
            <a:grpSpLocks/>
          </p:cNvGrpSpPr>
          <p:nvPr/>
        </p:nvGrpSpPr>
        <p:grpSpPr bwMode="auto">
          <a:xfrm>
            <a:off x="0" y="457200"/>
            <a:ext cx="8008938" cy="6022975"/>
            <a:chOff x="0" y="528"/>
            <a:chExt cx="5045" cy="3794"/>
          </a:xfrm>
        </p:grpSpPr>
        <p:pic>
          <p:nvPicPr>
            <p:cNvPr id="18227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r="19998" b="-2078"/>
            <a:stretch>
              <a:fillRect/>
            </a:stretch>
          </p:blipFill>
          <p:spPr bwMode="auto">
            <a:xfrm>
              <a:off x="192" y="528"/>
              <a:ext cx="4853" cy="3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279" name="Oval 4"/>
            <p:cNvSpPr>
              <a:spLocks noChangeArrowheads="1"/>
            </p:cNvSpPr>
            <p:nvPr/>
          </p:nvSpPr>
          <p:spPr bwMode="auto">
            <a:xfrm>
              <a:off x="0" y="576"/>
              <a:ext cx="2592" cy="11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227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C05AC57-BA1F-49D4-8A0A-D2F5D620AFB5}" type="slidenum">
              <a:rPr lang="en-US" sz="1400"/>
              <a:pPr algn="r"/>
              <a:t>104</a:t>
            </a:fld>
            <a:endParaRPr lang="en-US" sz="1400"/>
          </a:p>
        </p:txBody>
      </p:sp>
      <p:sp>
        <p:nvSpPr>
          <p:cNvPr id="18227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0" y="0"/>
            <a:ext cx="2286000" cy="1905000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chemeClr val="bg2"/>
                </a:solidFill>
              </a:rPr>
              <a:t>Noninformative Prior Distributions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FD608A6-2ABC-4908-8613-505D03DAFD4C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(14)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9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A040020-CB8F-4DA0-A27E-06046C84E9CC}" type="slidenum">
              <a:rPr lang="en-US" sz="1400"/>
              <a:pPr algn="r"/>
              <a:t>105</a:t>
            </a:fld>
            <a:endParaRPr lang="en-US" sz="1400"/>
          </a:p>
        </p:txBody>
      </p:sp>
      <p:pic>
        <p:nvPicPr>
          <p:cNvPr id="1193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2898" y="3200401"/>
            <a:ext cx="590110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01" name="Text Box 3"/>
          <p:cNvSpPr txBox="1">
            <a:spLocks noChangeArrowheads="1"/>
          </p:cNvSpPr>
          <p:nvPr/>
        </p:nvSpPr>
        <p:spPr bwMode="auto">
          <a:xfrm>
            <a:off x="19144" y="1143000"/>
            <a:ext cx="2738250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Noninformative</a:t>
            </a:r>
          </a:p>
          <a:p>
            <a:pPr algn="ctr"/>
            <a:r>
              <a:rPr lang="en-US" sz="2800" b="1" dirty="0"/>
              <a:t>“Flat” Prior</a:t>
            </a:r>
          </a:p>
          <a:p>
            <a:pPr algn="ctr"/>
            <a:r>
              <a:rPr lang="en-US" sz="2000" b="1" dirty="0" err="1">
                <a:solidFill>
                  <a:srgbClr val="009900"/>
                </a:solidFill>
                <a:latin typeface="Arial" charset="0"/>
              </a:rPr>
              <a:t>lnalpha</a:t>
            </a:r>
            <a:r>
              <a:rPr lang="en-US" sz="2000" b="1" dirty="0">
                <a:solidFill>
                  <a:srgbClr val="009900"/>
                </a:solidFill>
                <a:latin typeface="Arial" charset="0"/>
              </a:rPr>
              <a:t> ~ </a:t>
            </a:r>
            <a:r>
              <a:rPr lang="en-US" sz="2000" b="1" dirty="0" err="1">
                <a:solidFill>
                  <a:srgbClr val="009900"/>
                </a:solidFill>
                <a:latin typeface="Arial" charset="0"/>
              </a:rPr>
              <a:t>dunif</a:t>
            </a:r>
            <a:r>
              <a:rPr lang="en-US" sz="2000" b="1" dirty="0">
                <a:solidFill>
                  <a:srgbClr val="009900"/>
                </a:solidFill>
                <a:latin typeface="Arial" charset="0"/>
              </a:rPr>
              <a:t>(0, 10)</a:t>
            </a:r>
          </a:p>
        </p:txBody>
      </p:sp>
      <p:sp>
        <p:nvSpPr>
          <p:cNvPr id="1193988" name="Text Box 4"/>
          <p:cNvSpPr txBox="1">
            <a:spLocks noChangeArrowheads="1"/>
          </p:cNvSpPr>
          <p:nvPr/>
        </p:nvSpPr>
        <p:spPr bwMode="auto">
          <a:xfrm>
            <a:off x="0" y="3810000"/>
            <a:ext cx="320040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Informative</a:t>
            </a:r>
          </a:p>
          <a:p>
            <a:pPr algn="ctr"/>
            <a:r>
              <a:rPr lang="en-US" sz="2800" b="1" dirty="0"/>
              <a:t>Prior</a:t>
            </a:r>
          </a:p>
          <a:p>
            <a:pPr algn="ctr"/>
            <a:r>
              <a:rPr lang="en-US" sz="2000" b="1" dirty="0" err="1">
                <a:solidFill>
                  <a:srgbClr val="009900"/>
                </a:solidFill>
                <a:latin typeface="Arial" charset="0"/>
              </a:rPr>
              <a:t>lnalpha</a:t>
            </a:r>
            <a:r>
              <a:rPr lang="en-US" sz="2000" b="1" dirty="0">
                <a:solidFill>
                  <a:srgbClr val="009900"/>
                </a:solidFill>
                <a:latin typeface="Arial" charset="0"/>
              </a:rPr>
              <a:t> ~ </a:t>
            </a:r>
            <a:r>
              <a:rPr lang="en-US" sz="2000" b="1" dirty="0" err="1">
                <a:solidFill>
                  <a:srgbClr val="009900"/>
                </a:solidFill>
                <a:latin typeface="Arial" charset="0"/>
              </a:rPr>
              <a:t>dnorm</a:t>
            </a:r>
            <a:r>
              <a:rPr lang="en-US" sz="2000" b="1" dirty="0">
                <a:solidFill>
                  <a:srgbClr val="009900"/>
                </a:solidFill>
                <a:latin typeface="Arial" charset="0"/>
              </a:rPr>
              <a:t>(1.4, 8.2)</a:t>
            </a:r>
          </a:p>
          <a:p>
            <a:pPr algn="ctr"/>
            <a:endParaRPr lang="en-US" sz="1400" b="1" i="1" dirty="0">
              <a:solidFill>
                <a:srgbClr val="009900"/>
              </a:solidFill>
              <a:latin typeface="Arial" charset="0"/>
            </a:endParaRPr>
          </a:p>
          <a:p>
            <a:pPr algn="ctr"/>
            <a:r>
              <a:rPr lang="en-US" sz="1400" b="1" i="1" dirty="0">
                <a:solidFill>
                  <a:srgbClr val="009900"/>
                </a:solidFill>
                <a:latin typeface="Arial" charset="0"/>
              </a:rPr>
              <a:t>*equivalent to sigma=0.35</a:t>
            </a:r>
          </a:p>
        </p:txBody>
      </p:sp>
      <p:sp>
        <p:nvSpPr>
          <p:cNvPr id="183303" name="Text Box 5"/>
          <p:cNvSpPr txBox="1">
            <a:spLocks noChangeArrowheads="1"/>
          </p:cNvSpPr>
          <p:nvPr/>
        </p:nvSpPr>
        <p:spPr bwMode="auto">
          <a:xfrm>
            <a:off x="2738438" y="96838"/>
            <a:ext cx="45291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Egegik Sockeye Productivity</a:t>
            </a:r>
          </a:p>
        </p:txBody>
      </p:sp>
      <p:pic>
        <p:nvPicPr>
          <p:cNvPr id="18330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15750" y="838200"/>
            <a:ext cx="5828249" cy="23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05" name="Text Box 7"/>
          <p:cNvSpPr txBox="1">
            <a:spLocks noChangeArrowheads="1"/>
          </p:cNvSpPr>
          <p:nvPr/>
        </p:nvSpPr>
        <p:spPr bwMode="auto">
          <a:xfrm>
            <a:off x="6400800" y="2014538"/>
            <a:ext cx="1008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9900"/>
                </a:solidFill>
                <a:latin typeface="Arial" charset="0"/>
              </a:rPr>
              <a:t>Flat Prior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4BA9C2B-95C6-4184-9993-379E5A2E0213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(15)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988" grpId="0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4267200"/>
            <a:ext cx="8153400" cy="22098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2800" dirty="0"/>
              <a:t>Collection of similar stocks simultaneously supply prior information about each other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 dirty="0"/>
              <a:t>Stocks with few data “borrow strength” from stocks with more data</a:t>
            </a:r>
          </a:p>
        </p:txBody>
      </p:sp>
      <p:sp>
        <p:nvSpPr>
          <p:cNvPr id="184323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9448E35-9D3A-4173-88DE-BD18F81E06F9}" type="slidenum">
              <a:rPr lang="en-US" sz="1400"/>
              <a:pPr algn="r"/>
              <a:t>106</a:t>
            </a:fld>
            <a:endParaRPr lang="en-US" sz="1400"/>
          </a:p>
        </p:txBody>
      </p:sp>
      <p:sp>
        <p:nvSpPr>
          <p:cNvPr id="1843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76200"/>
            <a:ext cx="7772400" cy="1295400"/>
          </a:xfrm>
        </p:spPr>
        <p:txBody>
          <a:bodyPr/>
          <a:lstStyle/>
          <a:p>
            <a:pPr eaLnBrk="1" hangingPunct="1"/>
            <a:r>
              <a:rPr lang="en-US" b="1"/>
              <a:t>Hierarchical Models</a:t>
            </a:r>
            <a:br>
              <a:rPr lang="en-US"/>
            </a:br>
            <a:r>
              <a:rPr lang="en-US" sz="2800"/>
              <a:t>E.g., Bristol Bay sockeye productivity</a:t>
            </a:r>
          </a:p>
        </p:txBody>
      </p:sp>
      <p:sp>
        <p:nvSpPr>
          <p:cNvPr id="184326" name="AutoShape 4"/>
          <p:cNvSpPr>
            <a:spLocks noChangeArrowheads="1"/>
          </p:cNvSpPr>
          <p:nvPr/>
        </p:nvSpPr>
        <p:spPr bwMode="auto">
          <a:xfrm>
            <a:off x="4648200" y="1828800"/>
            <a:ext cx="1600200" cy="52070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solidFill>
                  <a:srgbClr val="006600"/>
                </a:solidFill>
              </a:rPr>
              <a:t>sigma.ln</a:t>
            </a:r>
            <a:r>
              <a:rPr lang="en-US" sz="2800">
                <a:solidFill>
                  <a:srgbClr val="006600"/>
                </a:solidFill>
                <a:latin typeface="Symbol" pitchFamily="18" charset="2"/>
              </a:rPr>
              <a:t>a</a:t>
            </a:r>
            <a:endParaRPr lang="en-US" sz="2800" baseline="-25000">
              <a:solidFill>
                <a:srgbClr val="006600"/>
              </a:solidFill>
              <a:latin typeface="Symbol" pitchFamily="18" charset="2"/>
            </a:endParaRPr>
          </a:p>
        </p:txBody>
      </p:sp>
      <p:sp>
        <p:nvSpPr>
          <p:cNvPr id="184327" name="AutoShape 5"/>
          <p:cNvSpPr>
            <a:spLocks noChangeArrowheads="1"/>
          </p:cNvSpPr>
          <p:nvPr/>
        </p:nvSpPr>
        <p:spPr bwMode="auto">
          <a:xfrm>
            <a:off x="2895600" y="1828800"/>
            <a:ext cx="1524000" cy="52070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solidFill>
                  <a:srgbClr val="006600"/>
                </a:solidFill>
              </a:rPr>
              <a:t>mean.ln</a:t>
            </a:r>
            <a:r>
              <a:rPr lang="en-US" sz="2800">
                <a:solidFill>
                  <a:srgbClr val="006600"/>
                </a:solidFill>
                <a:latin typeface="Symbol" pitchFamily="18" charset="2"/>
              </a:rPr>
              <a:t>a</a:t>
            </a:r>
            <a:endParaRPr lang="en-US" sz="2800" baseline="-25000">
              <a:solidFill>
                <a:srgbClr val="006600"/>
              </a:solidFill>
              <a:latin typeface="Symbol" pitchFamily="18" charset="2"/>
            </a:endParaRPr>
          </a:p>
        </p:txBody>
      </p:sp>
      <p:cxnSp>
        <p:nvCxnSpPr>
          <p:cNvPr id="184328" name="AutoShape 6"/>
          <p:cNvCxnSpPr>
            <a:cxnSpLocks noChangeShapeType="1"/>
            <a:stCxn id="184327" idx="2"/>
            <a:endCxn id="184330" idx="0"/>
          </p:cNvCxnSpPr>
          <p:nvPr/>
        </p:nvCxnSpPr>
        <p:spPr bwMode="auto">
          <a:xfrm flipH="1">
            <a:off x="2390775" y="2368550"/>
            <a:ext cx="1266825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4329" name="AutoShape 7"/>
          <p:cNvCxnSpPr>
            <a:cxnSpLocks noChangeShapeType="1"/>
            <a:stCxn id="184326" idx="2"/>
            <a:endCxn id="184333" idx="0"/>
          </p:cNvCxnSpPr>
          <p:nvPr/>
        </p:nvCxnSpPr>
        <p:spPr bwMode="auto">
          <a:xfrm>
            <a:off x="5448300" y="2368550"/>
            <a:ext cx="11620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4330" name="AutoShape 8"/>
          <p:cNvSpPr>
            <a:spLocks noChangeArrowheads="1"/>
          </p:cNvSpPr>
          <p:nvPr/>
        </p:nvSpPr>
        <p:spPr bwMode="auto">
          <a:xfrm>
            <a:off x="1990725" y="3041650"/>
            <a:ext cx="800100" cy="61595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/>
              <a:t>ln</a:t>
            </a:r>
            <a:r>
              <a:rPr lang="en-US" sz="2800">
                <a:latin typeface="Symbol" pitchFamily="18" charset="2"/>
              </a:rPr>
              <a:t>a</a:t>
            </a:r>
            <a:r>
              <a:rPr lang="en-US" sz="2800" baseline="-25000"/>
              <a:t>1</a:t>
            </a:r>
          </a:p>
        </p:txBody>
      </p:sp>
      <p:sp>
        <p:nvSpPr>
          <p:cNvPr id="184331" name="AutoShape 9"/>
          <p:cNvSpPr>
            <a:spLocks noChangeArrowheads="1"/>
          </p:cNvSpPr>
          <p:nvPr/>
        </p:nvSpPr>
        <p:spPr bwMode="auto">
          <a:xfrm>
            <a:off x="3048000" y="3041650"/>
            <a:ext cx="800100" cy="61595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/>
              <a:t>ln</a:t>
            </a:r>
            <a:r>
              <a:rPr lang="en-US" sz="2800">
                <a:latin typeface="Symbol" pitchFamily="18" charset="2"/>
              </a:rPr>
              <a:t>a</a:t>
            </a:r>
            <a:r>
              <a:rPr lang="en-US" sz="2800" baseline="-25000"/>
              <a:t>2</a:t>
            </a:r>
          </a:p>
        </p:txBody>
      </p:sp>
      <p:sp>
        <p:nvSpPr>
          <p:cNvPr id="184332" name="AutoShape 10"/>
          <p:cNvSpPr>
            <a:spLocks noChangeArrowheads="1"/>
          </p:cNvSpPr>
          <p:nvPr/>
        </p:nvSpPr>
        <p:spPr bwMode="auto">
          <a:xfrm>
            <a:off x="4191000" y="3041650"/>
            <a:ext cx="800100" cy="61595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/>
              <a:t>ln</a:t>
            </a:r>
            <a:r>
              <a:rPr lang="en-US" sz="2800">
                <a:latin typeface="Symbol" pitchFamily="18" charset="2"/>
              </a:rPr>
              <a:t>a</a:t>
            </a:r>
            <a:r>
              <a:rPr lang="en-US" sz="2800" baseline="-25000"/>
              <a:t>3</a:t>
            </a:r>
          </a:p>
        </p:txBody>
      </p:sp>
      <p:sp>
        <p:nvSpPr>
          <p:cNvPr id="184333" name="AutoShape 11"/>
          <p:cNvSpPr>
            <a:spLocks noChangeArrowheads="1"/>
          </p:cNvSpPr>
          <p:nvPr/>
        </p:nvSpPr>
        <p:spPr bwMode="auto">
          <a:xfrm>
            <a:off x="6210300" y="3041650"/>
            <a:ext cx="800100" cy="61595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/>
              <a:t>ln</a:t>
            </a:r>
            <a:r>
              <a:rPr lang="en-US" sz="2800">
                <a:latin typeface="Symbol" pitchFamily="18" charset="2"/>
              </a:rPr>
              <a:t>a</a:t>
            </a:r>
            <a:r>
              <a:rPr lang="en-US" sz="2800" baseline="-25000"/>
              <a:t>9</a:t>
            </a:r>
          </a:p>
        </p:txBody>
      </p:sp>
      <p:sp>
        <p:nvSpPr>
          <p:cNvPr id="184334" name="Text Box 12"/>
          <p:cNvSpPr txBox="1">
            <a:spLocks noChangeArrowheads="1"/>
          </p:cNvSpPr>
          <p:nvPr/>
        </p:nvSpPr>
        <p:spPr bwMode="auto">
          <a:xfrm>
            <a:off x="5334000" y="3041650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. . .</a:t>
            </a:r>
          </a:p>
        </p:txBody>
      </p:sp>
      <p:cxnSp>
        <p:nvCxnSpPr>
          <p:cNvPr id="184335" name="AutoShape 13"/>
          <p:cNvCxnSpPr>
            <a:cxnSpLocks noChangeShapeType="1"/>
            <a:stCxn id="184326" idx="2"/>
            <a:endCxn id="184331" idx="0"/>
          </p:cNvCxnSpPr>
          <p:nvPr/>
        </p:nvCxnSpPr>
        <p:spPr bwMode="auto">
          <a:xfrm flipH="1">
            <a:off x="3448050" y="2368550"/>
            <a:ext cx="20002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4336" name="AutoShape 14"/>
          <p:cNvCxnSpPr>
            <a:cxnSpLocks noChangeShapeType="1"/>
            <a:stCxn id="184327" idx="2"/>
            <a:endCxn id="184331" idx="0"/>
          </p:cNvCxnSpPr>
          <p:nvPr/>
        </p:nvCxnSpPr>
        <p:spPr bwMode="auto">
          <a:xfrm flipH="1">
            <a:off x="3448050" y="2368550"/>
            <a:ext cx="2095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4337" name="AutoShape 15"/>
          <p:cNvCxnSpPr>
            <a:cxnSpLocks noChangeShapeType="1"/>
            <a:stCxn id="184326" idx="2"/>
            <a:endCxn id="184330" idx="0"/>
          </p:cNvCxnSpPr>
          <p:nvPr/>
        </p:nvCxnSpPr>
        <p:spPr bwMode="auto">
          <a:xfrm flipH="1">
            <a:off x="2390775" y="2368550"/>
            <a:ext cx="3057525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4338" name="AutoShape 16"/>
          <p:cNvCxnSpPr>
            <a:cxnSpLocks noChangeShapeType="1"/>
            <a:stCxn id="184326" idx="2"/>
            <a:endCxn id="184332" idx="0"/>
          </p:cNvCxnSpPr>
          <p:nvPr/>
        </p:nvCxnSpPr>
        <p:spPr bwMode="auto">
          <a:xfrm flipH="1">
            <a:off x="4591050" y="2368550"/>
            <a:ext cx="8572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4339" name="AutoShape 17"/>
          <p:cNvCxnSpPr>
            <a:cxnSpLocks noChangeShapeType="1"/>
            <a:stCxn id="184327" idx="2"/>
            <a:endCxn id="184332" idx="0"/>
          </p:cNvCxnSpPr>
          <p:nvPr/>
        </p:nvCxnSpPr>
        <p:spPr bwMode="auto">
          <a:xfrm>
            <a:off x="3657600" y="2368550"/>
            <a:ext cx="9334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4340" name="AutoShape 18"/>
          <p:cNvCxnSpPr>
            <a:cxnSpLocks noChangeShapeType="1"/>
            <a:stCxn id="184327" idx="2"/>
            <a:endCxn id="184333" idx="0"/>
          </p:cNvCxnSpPr>
          <p:nvPr/>
        </p:nvCxnSpPr>
        <p:spPr bwMode="auto">
          <a:xfrm>
            <a:off x="3657600" y="2368550"/>
            <a:ext cx="2952750" cy="654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0C95D6D-B71D-4C03-9807-27B84A66890D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(16)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5217506-D07B-4FCD-A44A-087CCAD5A57C}" type="slidenum">
              <a:rPr lang="en-US" sz="1400"/>
              <a:pPr algn="r"/>
              <a:t>107</a:t>
            </a:fld>
            <a:endParaRPr lang="en-US" sz="1400"/>
          </a:p>
        </p:txBody>
      </p:sp>
      <p:sp>
        <p:nvSpPr>
          <p:cNvPr id="1853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8458200" cy="762000"/>
          </a:xfrm>
        </p:spPr>
        <p:txBody>
          <a:bodyPr/>
          <a:lstStyle/>
          <a:p>
            <a:pPr eaLnBrk="1" hangingPunct="1"/>
            <a:r>
              <a:rPr lang="en-US" sz="3600" b="1" dirty="0"/>
              <a:t>When to Consider State-Space Methods</a:t>
            </a:r>
          </a:p>
        </p:txBody>
      </p:sp>
      <p:sp>
        <p:nvSpPr>
          <p:cNvPr id="18534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90600"/>
            <a:ext cx="8153400" cy="4191000"/>
          </a:xfrm>
        </p:spPr>
        <p:txBody>
          <a:bodyPr/>
          <a:lstStyle/>
          <a:p>
            <a:pPr lvl="1" eaLnBrk="1" hangingPunct="1">
              <a:spcBef>
                <a:spcPct val="25000"/>
              </a:spcBef>
              <a:spcAft>
                <a:spcPct val="25000"/>
              </a:spcAft>
              <a:buFontTx/>
              <a:buChar char="•"/>
            </a:pPr>
            <a:r>
              <a:rPr lang="en-US" sz="2400" dirty="0"/>
              <a:t>Moderate to large measurement error in S</a:t>
            </a:r>
          </a:p>
          <a:p>
            <a:pPr lvl="1" eaLnBrk="1" hangingPunct="1">
              <a:spcBef>
                <a:spcPct val="25000"/>
              </a:spcBef>
              <a:spcAft>
                <a:spcPct val="25000"/>
              </a:spcAft>
              <a:buFontTx/>
              <a:buChar char="•"/>
            </a:pPr>
            <a:r>
              <a:rPr lang="en-US" sz="2400" dirty="0"/>
              <a:t>Uncertainty is high and needs to be fully assessed </a:t>
            </a:r>
          </a:p>
          <a:p>
            <a:pPr lvl="1" eaLnBrk="1" hangingPunct="1">
              <a:spcBef>
                <a:spcPct val="25000"/>
              </a:spcBef>
              <a:spcAft>
                <a:spcPct val="25000"/>
              </a:spcAft>
              <a:buFontTx/>
              <a:buChar char="•"/>
            </a:pPr>
            <a:r>
              <a:rPr lang="en-US" sz="2400" dirty="0"/>
              <a:t>Important auxiliary information is available</a:t>
            </a:r>
          </a:p>
          <a:p>
            <a:pPr marL="457200" lvl="1" indent="0" eaLnBrk="1" hangingPunct="1">
              <a:spcBef>
                <a:spcPct val="25000"/>
              </a:spcBef>
              <a:spcAft>
                <a:spcPct val="25000"/>
              </a:spcAft>
              <a:buNone/>
            </a:pPr>
            <a:endParaRPr lang="en-US" sz="1000" dirty="0"/>
          </a:p>
          <a:p>
            <a:pPr marL="457200" lvl="1" indent="0" eaLnBrk="1" hangingPunct="1">
              <a:spcBef>
                <a:spcPct val="25000"/>
              </a:spcBef>
              <a:spcAft>
                <a:spcPct val="25000"/>
              </a:spcAft>
              <a:buNone/>
            </a:pPr>
            <a:r>
              <a:rPr lang="en-US" sz="2400" b="1" dirty="0"/>
              <a:t>Disadvantage: complicated!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0FCC5A-1F00-494F-BC7B-674A53C8EEDC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Summary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Footer Placeholder 4"/>
          <p:cNvSpPr txBox="1">
            <a:spLocks noGrp="1"/>
          </p:cNvSpPr>
          <p:nvPr/>
        </p:nvSpPr>
        <p:spPr bwMode="auto">
          <a:xfrm>
            <a:off x="28575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Bibliography</a:t>
            </a:r>
          </a:p>
        </p:txBody>
      </p:sp>
      <p:sp>
        <p:nvSpPr>
          <p:cNvPr id="18637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36BEE94-BC72-463E-9EE2-EC8A85E95886}" type="slidenum">
              <a:rPr lang="en-US" sz="1400"/>
              <a:pPr algn="r"/>
              <a:t>108</a:t>
            </a:fld>
            <a:endParaRPr lang="en-US" sz="1400"/>
          </a:p>
        </p:txBody>
      </p:sp>
      <p:sp>
        <p:nvSpPr>
          <p:cNvPr id="1863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Selected Reading- Bayes, MCMC</a:t>
            </a:r>
          </a:p>
        </p:txBody>
      </p:sp>
      <p:sp>
        <p:nvSpPr>
          <p:cNvPr id="18637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sz="1800" dirty="0"/>
              <a:t>Wade, P. R.  2000.  Bayesian methods in conservation biology.  Cons. Biol. 14(5): 1308:1336.</a:t>
            </a:r>
          </a:p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sz="1800" dirty="0"/>
              <a:t>Link, W.A., Cam, E., Nichols, J.D., and E.G. Cooch.  2002.  Of BUGS and birds:  Markov Chain Monte Carlo for hierarchical modeling in wildlife research.  J. </a:t>
            </a:r>
            <a:r>
              <a:rPr lang="en-US" sz="1800" dirty="0" err="1"/>
              <a:t>Wildl</a:t>
            </a:r>
            <a:r>
              <a:rPr lang="en-US" sz="1800" dirty="0"/>
              <a:t>. Manage.  66(2):277-291.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Meyer, R., and Millar, R. B. 2001. State-space models for stock-recruit time series. </a:t>
            </a:r>
            <a:r>
              <a:rPr lang="en-US" sz="1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Bayesian Methods With Applications to Science, Policy and Official Statistics 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(Selected papers from ISBA2000), Monographs in Official Statistics, Eurostat, 361-370.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Fleischman et al. 2013. An age-structured state-space stock-recruit model for Pacific salmon (</a:t>
            </a:r>
            <a:r>
              <a:rPr lang="en-US" sz="1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Oncorhynchus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spp.) Can. J. Fish.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Aquat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Sci. 70: 401-414.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Footer Placeholder 2"/>
          <p:cNvSpPr txBox="1">
            <a:spLocks noGrp="1"/>
          </p:cNvSpPr>
          <p:nvPr/>
        </p:nvSpPr>
        <p:spPr bwMode="auto">
          <a:xfrm>
            <a:off x="3124200" y="6480712"/>
            <a:ext cx="3505200" cy="37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Ricker S-R Relationship - MSY</a:t>
            </a:r>
          </a:p>
        </p:txBody>
      </p:sp>
      <p:sp>
        <p:nvSpPr>
          <p:cNvPr id="117763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AEDE00C-073C-438F-9EAB-6A96B2ACE877}" type="slidenum">
              <a:rPr lang="en-US" sz="1400"/>
              <a:pPr algn="r"/>
              <a:t>11</a:t>
            </a:fld>
            <a:endParaRPr lang="en-US" sz="1400"/>
          </a:p>
        </p:txBody>
      </p:sp>
      <p:grpSp>
        <p:nvGrpSpPr>
          <p:cNvPr id="117764" name="Group 2"/>
          <p:cNvGrpSpPr>
            <a:grpSpLocks/>
          </p:cNvGrpSpPr>
          <p:nvPr/>
        </p:nvGrpSpPr>
        <p:grpSpPr bwMode="auto">
          <a:xfrm>
            <a:off x="533400" y="1109663"/>
            <a:ext cx="7620000" cy="5266525"/>
            <a:chOff x="0" y="1154"/>
            <a:chExt cx="4268" cy="3005"/>
          </a:xfrm>
        </p:grpSpPr>
        <p:pic>
          <p:nvPicPr>
            <p:cNvPr id="11776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" y="1154"/>
              <a:ext cx="4128" cy="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7770" name="Text Box 4"/>
            <p:cNvSpPr txBox="1">
              <a:spLocks noChangeArrowheads="1"/>
            </p:cNvSpPr>
            <p:nvPr/>
          </p:nvSpPr>
          <p:spPr bwMode="auto">
            <a:xfrm>
              <a:off x="0" y="2206"/>
              <a:ext cx="290" cy="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600" b="1" dirty="0"/>
                <a:t>R</a:t>
              </a:r>
            </a:p>
          </p:txBody>
        </p:sp>
        <p:sp>
          <p:nvSpPr>
            <p:cNvPr id="117771" name="Text Box 5"/>
            <p:cNvSpPr txBox="1">
              <a:spLocks noChangeArrowheads="1"/>
            </p:cNvSpPr>
            <p:nvPr/>
          </p:nvSpPr>
          <p:spPr bwMode="auto">
            <a:xfrm>
              <a:off x="2204" y="3790"/>
              <a:ext cx="247" cy="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600" b="1" dirty="0"/>
                <a:t>S</a:t>
              </a:r>
            </a:p>
          </p:txBody>
        </p:sp>
        <p:sp>
          <p:nvSpPr>
            <p:cNvPr id="117772" name="Line 6"/>
            <p:cNvSpPr>
              <a:spLocks noChangeShapeType="1"/>
            </p:cNvSpPr>
            <p:nvPr/>
          </p:nvSpPr>
          <p:spPr bwMode="auto">
            <a:xfrm flipV="1">
              <a:off x="1196" y="1645"/>
              <a:ext cx="1200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7773" name="Line 7"/>
            <p:cNvSpPr>
              <a:spLocks noChangeShapeType="1"/>
            </p:cNvSpPr>
            <p:nvPr/>
          </p:nvSpPr>
          <p:spPr bwMode="auto">
            <a:xfrm>
              <a:off x="1580" y="2208"/>
              <a:ext cx="0" cy="1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7774" name="Text Box 8"/>
            <p:cNvSpPr txBox="1">
              <a:spLocks noChangeArrowheads="1"/>
            </p:cNvSpPr>
            <p:nvPr/>
          </p:nvSpPr>
          <p:spPr bwMode="auto">
            <a:xfrm>
              <a:off x="1560" y="3120"/>
              <a:ext cx="333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S</a:t>
              </a:r>
              <a:r>
                <a:rPr lang="en-US" sz="1600" baseline="-25000">
                  <a:solidFill>
                    <a:srgbClr val="FF0000"/>
                  </a:solidFill>
                </a:rPr>
                <a:t>MSY</a:t>
              </a:r>
            </a:p>
          </p:txBody>
        </p:sp>
      </p:grpSp>
      <p:grpSp>
        <p:nvGrpSpPr>
          <p:cNvPr id="117765" name="Group 9"/>
          <p:cNvGrpSpPr>
            <a:grpSpLocks/>
          </p:cNvGrpSpPr>
          <p:nvPr/>
        </p:nvGrpSpPr>
        <p:grpSpPr bwMode="auto">
          <a:xfrm>
            <a:off x="3467100" y="2914650"/>
            <a:ext cx="1104900" cy="1447800"/>
            <a:chOff x="2256" y="1680"/>
            <a:chExt cx="696" cy="912"/>
          </a:xfrm>
        </p:grpSpPr>
        <p:sp>
          <p:nvSpPr>
            <p:cNvPr id="117767" name="AutoShape 10"/>
            <p:cNvSpPr>
              <a:spLocks/>
            </p:cNvSpPr>
            <p:nvPr/>
          </p:nvSpPr>
          <p:spPr bwMode="auto">
            <a:xfrm>
              <a:off x="2256" y="1680"/>
              <a:ext cx="192" cy="912"/>
            </a:xfrm>
            <a:prstGeom prst="rightBrace">
              <a:avLst>
                <a:gd name="adj1" fmla="val 3958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68" name="Text Box 11"/>
            <p:cNvSpPr txBox="1">
              <a:spLocks noChangeArrowheads="1"/>
            </p:cNvSpPr>
            <p:nvPr/>
          </p:nvSpPr>
          <p:spPr bwMode="auto">
            <a:xfrm>
              <a:off x="2419" y="1980"/>
              <a:ext cx="5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MSY</a:t>
              </a:r>
            </a:p>
          </p:txBody>
        </p:sp>
      </p:grpSp>
      <p:sp>
        <p:nvSpPr>
          <p:cNvPr id="117766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295400"/>
          </a:xfrm>
        </p:spPr>
        <p:txBody>
          <a:bodyPr/>
          <a:lstStyle/>
          <a:p>
            <a:pPr eaLnBrk="1" hangingPunct="1"/>
            <a:r>
              <a:rPr lang="en-US" sz="3200"/>
              <a:t>Maximum Sustained Yield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8400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Footer Placeholder 2"/>
          <p:cNvSpPr txBox="1">
            <a:spLocks noGrp="1"/>
          </p:cNvSpPr>
          <p:nvPr/>
        </p:nvSpPr>
        <p:spPr bwMode="auto">
          <a:xfrm>
            <a:off x="2590801" y="6477000"/>
            <a:ext cx="4190999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Ricker S-R Relationship – Reference points</a:t>
            </a:r>
          </a:p>
        </p:txBody>
      </p:sp>
      <p:sp>
        <p:nvSpPr>
          <p:cNvPr id="32776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37D00A5-FB4B-4054-AE19-56CA01100AA4}" type="slidenum">
              <a:rPr lang="en-US" sz="1400"/>
              <a:pPr algn="r"/>
              <a:t>12</a:t>
            </a:fld>
            <a:endParaRPr lang="en-US" sz="1400"/>
          </a:p>
        </p:txBody>
      </p:sp>
      <p:sp>
        <p:nvSpPr>
          <p:cNvPr id="32777" name="Line 2"/>
          <p:cNvSpPr>
            <a:spLocks noChangeShapeType="1"/>
          </p:cNvSpPr>
          <p:nvPr/>
        </p:nvSpPr>
        <p:spPr bwMode="auto">
          <a:xfrm>
            <a:off x="990600" y="1219200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sz="3200" dirty="0"/>
              <a:t>In an ideal world (if </a:t>
            </a:r>
            <a:r>
              <a:rPr lang="el-GR" sz="3200" dirty="0"/>
              <a:t>α</a:t>
            </a:r>
            <a:r>
              <a:rPr lang="en-US" sz="3200" dirty="0"/>
              <a:t> and </a:t>
            </a:r>
            <a:r>
              <a:rPr lang="el-GR" sz="3200" dirty="0"/>
              <a:t>β</a:t>
            </a:r>
            <a:r>
              <a:rPr lang="en-US" sz="3200" dirty="0"/>
              <a:t> were known),</a:t>
            </a:r>
            <a:br>
              <a:rPr lang="en-US" sz="3200" dirty="0"/>
            </a:br>
            <a:r>
              <a:rPr lang="en-US" sz="3200" dirty="0"/>
              <a:t>reference points would be derived from curve</a:t>
            </a:r>
          </a:p>
        </p:txBody>
      </p:sp>
      <p:pic>
        <p:nvPicPr>
          <p:cNvPr id="3277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482725"/>
            <a:ext cx="4648200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80" name="Text Box 5"/>
          <p:cNvSpPr txBox="1">
            <a:spLocks noChangeArrowheads="1"/>
          </p:cNvSpPr>
          <p:nvPr/>
        </p:nvSpPr>
        <p:spPr bwMode="auto">
          <a:xfrm>
            <a:off x="914401" y="5717024"/>
            <a:ext cx="8433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where</a:t>
            </a:r>
          </a:p>
        </p:txBody>
      </p:sp>
      <p:graphicFrame>
        <p:nvGraphicFramePr>
          <p:cNvPr id="327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140191"/>
              </p:ext>
            </p:extLst>
          </p:nvPr>
        </p:nvGraphicFramePr>
        <p:xfrm>
          <a:off x="381001" y="1727172"/>
          <a:ext cx="1066800" cy="635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384" name="Equation" r:id="rId5" imgW="812520" imgH="482400" progId="Equation.3">
                  <p:embed/>
                </p:oleObj>
              </mc:Choice>
              <mc:Fallback>
                <p:oleObj name="Equation" r:id="rId5" imgW="812520" imgH="482400" progId="Equation.3">
                  <p:embed/>
                  <p:pic>
                    <p:nvPicPr>
                      <p:cNvPr id="327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727172"/>
                        <a:ext cx="1066800" cy="6350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824624"/>
              </p:ext>
            </p:extLst>
          </p:nvPr>
        </p:nvGraphicFramePr>
        <p:xfrm>
          <a:off x="431800" y="3824369"/>
          <a:ext cx="2562965" cy="34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385" name="Equation" r:id="rId7" imgW="1930320" imgH="266400" progId="Equation.3">
                  <p:embed/>
                </p:oleObj>
              </mc:Choice>
              <mc:Fallback>
                <p:oleObj name="Equation" r:id="rId7" imgW="1930320" imgH="266400" progId="Equation.3">
                  <p:embed/>
                  <p:pic>
                    <p:nvPicPr>
                      <p:cNvPr id="327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3824369"/>
                        <a:ext cx="2562965" cy="3475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82904"/>
              </p:ext>
            </p:extLst>
          </p:nvPr>
        </p:nvGraphicFramePr>
        <p:xfrm>
          <a:off x="366713" y="2903658"/>
          <a:ext cx="1065597" cy="501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386" name="Equation" r:id="rId9" imgW="812520" imgH="380880" progId="Equation.3">
                  <p:embed/>
                </p:oleObj>
              </mc:Choice>
              <mc:Fallback>
                <p:oleObj name="Equation" r:id="rId9" imgW="812520" imgH="380880" progId="Equation.3">
                  <p:embed/>
                  <p:pic>
                    <p:nvPicPr>
                      <p:cNvPr id="3277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2903658"/>
                        <a:ext cx="1065597" cy="5015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254261"/>
              </p:ext>
            </p:extLst>
          </p:nvPr>
        </p:nvGraphicFramePr>
        <p:xfrm>
          <a:off x="431800" y="4873995"/>
          <a:ext cx="2674817" cy="318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387" name="Equation" r:id="rId11" imgW="2031840" imgH="241200" progId="Equation.3">
                  <p:embed/>
                </p:oleObj>
              </mc:Choice>
              <mc:Fallback>
                <p:oleObj name="Equation" r:id="rId11" imgW="2031840" imgH="241200" progId="Equation.3">
                  <p:embed/>
                  <p:pic>
                    <p:nvPicPr>
                      <p:cNvPr id="3277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4873995"/>
                        <a:ext cx="2674817" cy="318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00823"/>
              </p:ext>
            </p:extLst>
          </p:nvPr>
        </p:nvGraphicFramePr>
        <p:xfrm>
          <a:off x="1752600" y="5607984"/>
          <a:ext cx="1784815" cy="61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388" name="Equation" r:id="rId13" imgW="1180800" imgH="457200" progId="Equation.3">
                  <p:embed/>
                </p:oleObj>
              </mc:Choice>
              <mc:Fallback>
                <p:oleObj name="Equation" r:id="rId13" imgW="1180800" imgH="457200" progId="Equation.3">
                  <p:embed/>
                  <p:pic>
                    <p:nvPicPr>
                      <p:cNvPr id="3277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607984"/>
                        <a:ext cx="1784815" cy="61819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69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Footer Placeholder 2"/>
          <p:cNvSpPr txBox="1">
            <a:spLocks noGrp="1"/>
          </p:cNvSpPr>
          <p:nvPr/>
        </p:nvSpPr>
        <p:spPr bwMode="auto">
          <a:xfrm>
            <a:off x="2244724" y="6500812"/>
            <a:ext cx="4164012" cy="35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Regression model</a:t>
            </a:r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4ABCFCF-1EDE-4F19-8A12-B666920DE8A3}" type="slidenum">
              <a:rPr lang="en-US" sz="1400"/>
              <a:pPr algn="r"/>
              <a:t>13</a:t>
            </a:fld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6" name="Object 2"/>
              <p:cNvSpPr txBox="1"/>
              <p:nvPr/>
            </p:nvSpPr>
            <p:spPr bwMode="auto">
              <a:xfrm>
                <a:off x="659607" y="2222500"/>
                <a:ext cx="2566988" cy="56673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74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607" y="2222500"/>
                <a:ext cx="2566988" cy="566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Object 3"/>
              <p:cNvSpPr txBox="1"/>
              <p:nvPr/>
            </p:nvSpPr>
            <p:spPr bwMode="auto">
              <a:xfrm>
                <a:off x="307067" y="4413397"/>
                <a:ext cx="3640138" cy="83502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747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067" y="4413397"/>
                <a:ext cx="3640138" cy="835025"/>
              </a:xfrm>
              <a:prstGeom prst="rect">
                <a:avLst/>
              </a:prstGeom>
              <a:blipFill>
                <a:blip r:embed="rId4"/>
                <a:stretch>
                  <a:fillRect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750" name="Group 4"/>
          <p:cNvGrpSpPr>
            <a:grpSpLocks/>
          </p:cNvGrpSpPr>
          <p:nvPr/>
        </p:nvGrpSpPr>
        <p:grpSpPr bwMode="auto">
          <a:xfrm>
            <a:off x="4591050" y="444500"/>
            <a:ext cx="4705350" cy="3213100"/>
            <a:chOff x="2766" y="30"/>
            <a:chExt cx="2964" cy="2024"/>
          </a:xfrm>
        </p:grpSpPr>
        <p:sp>
          <p:nvSpPr>
            <p:cNvPr id="31805" name="Rectangle 5"/>
            <p:cNvSpPr>
              <a:spLocks noChangeArrowheads="1"/>
            </p:cNvSpPr>
            <p:nvPr/>
          </p:nvSpPr>
          <p:spPr bwMode="auto">
            <a:xfrm>
              <a:off x="2766" y="30"/>
              <a:ext cx="2964" cy="186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6" name="Rectangle 6"/>
            <p:cNvSpPr>
              <a:spLocks noChangeArrowheads="1"/>
            </p:cNvSpPr>
            <p:nvPr/>
          </p:nvSpPr>
          <p:spPr bwMode="auto">
            <a:xfrm>
              <a:off x="3282" y="350"/>
              <a:ext cx="2247" cy="1221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7" name="Rectangle 7"/>
            <p:cNvSpPr>
              <a:spLocks noChangeArrowheads="1"/>
            </p:cNvSpPr>
            <p:nvPr/>
          </p:nvSpPr>
          <p:spPr bwMode="auto">
            <a:xfrm>
              <a:off x="3282" y="350"/>
              <a:ext cx="2247" cy="122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8" name="Line 8"/>
            <p:cNvSpPr>
              <a:spLocks noChangeShapeType="1"/>
            </p:cNvSpPr>
            <p:nvPr/>
          </p:nvSpPr>
          <p:spPr bwMode="auto">
            <a:xfrm>
              <a:off x="3282" y="350"/>
              <a:ext cx="1" cy="12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9" name="Line 9"/>
            <p:cNvSpPr>
              <a:spLocks noChangeShapeType="1"/>
            </p:cNvSpPr>
            <p:nvPr/>
          </p:nvSpPr>
          <p:spPr bwMode="auto">
            <a:xfrm>
              <a:off x="3282" y="157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0" name="Line 10"/>
            <p:cNvSpPr>
              <a:spLocks noChangeShapeType="1"/>
            </p:cNvSpPr>
            <p:nvPr/>
          </p:nvSpPr>
          <p:spPr bwMode="auto">
            <a:xfrm>
              <a:off x="3282" y="151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1" name="Line 11"/>
            <p:cNvSpPr>
              <a:spLocks noChangeShapeType="1"/>
            </p:cNvSpPr>
            <p:nvPr/>
          </p:nvSpPr>
          <p:spPr bwMode="auto">
            <a:xfrm>
              <a:off x="3282" y="144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2" name="Line 12"/>
            <p:cNvSpPr>
              <a:spLocks noChangeShapeType="1"/>
            </p:cNvSpPr>
            <p:nvPr/>
          </p:nvSpPr>
          <p:spPr bwMode="auto">
            <a:xfrm>
              <a:off x="3282" y="138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3" name="Line 13"/>
            <p:cNvSpPr>
              <a:spLocks noChangeShapeType="1"/>
            </p:cNvSpPr>
            <p:nvPr/>
          </p:nvSpPr>
          <p:spPr bwMode="auto">
            <a:xfrm>
              <a:off x="3282" y="1328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4" name="Line 14"/>
            <p:cNvSpPr>
              <a:spLocks noChangeShapeType="1"/>
            </p:cNvSpPr>
            <p:nvPr/>
          </p:nvSpPr>
          <p:spPr bwMode="auto">
            <a:xfrm>
              <a:off x="3282" y="1269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5" name="Line 15"/>
            <p:cNvSpPr>
              <a:spLocks noChangeShapeType="1"/>
            </p:cNvSpPr>
            <p:nvPr/>
          </p:nvSpPr>
          <p:spPr bwMode="auto">
            <a:xfrm>
              <a:off x="3282" y="1204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6" name="Line 16"/>
            <p:cNvSpPr>
              <a:spLocks noChangeShapeType="1"/>
            </p:cNvSpPr>
            <p:nvPr/>
          </p:nvSpPr>
          <p:spPr bwMode="auto">
            <a:xfrm>
              <a:off x="3282" y="1144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7" name="Line 17"/>
            <p:cNvSpPr>
              <a:spLocks noChangeShapeType="1"/>
            </p:cNvSpPr>
            <p:nvPr/>
          </p:nvSpPr>
          <p:spPr bwMode="auto">
            <a:xfrm>
              <a:off x="3282" y="1085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8" name="Line 18"/>
            <p:cNvSpPr>
              <a:spLocks noChangeShapeType="1"/>
            </p:cNvSpPr>
            <p:nvPr/>
          </p:nvSpPr>
          <p:spPr bwMode="auto">
            <a:xfrm>
              <a:off x="3282" y="102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9" name="Line 19"/>
            <p:cNvSpPr>
              <a:spLocks noChangeShapeType="1"/>
            </p:cNvSpPr>
            <p:nvPr/>
          </p:nvSpPr>
          <p:spPr bwMode="auto">
            <a:xfrm>
              <a:off x="3282" y="96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0" name="Line 20"/>
            <p:cNvSpPr>
              <a:spLocks noChangeShapeType="1"/>
            </p:cNvSpPr>
            <p:nvPr/>
          </p:nvSpPr>
          <p:spPr bwMode="auto">
            <a:xfrm>
              <a:off x="3282" y="90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1" name="Line 21"/>
            <p:cNvSpPr>
              <a:spLocks noChangeShapeType="1"/>
            </p:cNvSpPr>
            <p:nvPr/>
          </p:nvSpPr>
          <p:spPr bwMode="auto">
            <a:xfrm>
              <a:off x="3282" y="8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2" name="Line 22"/>
            <p:cNvSpPr>
              <a:spLocks noChangeShapeType="1"/>
            </p:cNvSpPr>
            <p:nvPr/>
          </p:nvSpPr>
          <p:spPr bwMode="auto">
            <a:xfrm>
              <a:off x="3282" y="77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3" name="Line 23"/>
            <p:cNvSpPr>
              <a:spLocks noChangeShapeType="1"/>
            </p:cNvSpPr>
            <p:nvPr/>
          </p:nvSpPr>
          <p:spPr bwMode="auto">
            <a:xfrm>
              <a:off x="3282" y="71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4" name="Line 24"/>
            <p:cNvSpPr>
              <a:spLocks noChangeShapeType="1"/>
            </p:cNvSpPr>
            <p:nvPr/>
          </p:nvSpPr>
          <p:spPr bwMode="auto">
            <a:xfrm>
              <a:off x="3282" y="658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5" name="Line 25"/>
            <p:cNvSpPr>
              <a:spLocks noChangeShapeType="1"/>
            </p:cNvSpPr>
            <p:nvPr/>
          </p:nvSpPr>
          <p:spPr bwMode="auto">
            <a:xfrm>
              <a:off x="3282" y="59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6" name="Line 26"/>
            <p:cNvSpPr>
              <a:spLocks noChangeShapeType="1"/>
            </p:cNvSpPr>
            <p:nvPr/>
          </p:nvSpPr>
          <p:spPr bwMode="auto">
            <a:xfrm>
              <a:off x="3282" y="534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7" name="Line 27"/>
            <p:cNvSpPr>
              <a:spLocks noChangeShapeType="1"/>
            </p:cNvSpPr>
            <p:nvPr/>
          </p:nvSpPr>
          <p:spPr bwMode="auto">
            <a:xfrm>
              <a:off x="3282" y="474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8" name="Line 28"/>
            <p:cNvSpPr>
              <a:spLocks noChangeShapeType="1"/>
            </p:cNvSpPr>
            <p:nvPr/>
          </p:nvSpPr>
          <p:spPr bwMode="auto">
            <a:xfrm>
              <a:off x="3282" y="409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9" name="Line 29"/>
            <p:cNvSpPr>
              <a:spLocks noChangeShapeType="1"/>
            </p:cNvSpPr>
            <p:nvPr/>
          </p:nvSpPr>
          <p:spPr bwMode="auto">
            <a:xfrm>
              <a:off x="3282" y="35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0" name="Line 30"/>
            <p:cNvSpPr>
              <a:spLocks noChangeShapeType="1"/>
            </p:cNvSpPr>
            <p:nvPr/>
          </p:nvSpPr>
          <p:spPr bwMode="auto">
            <a:xfrm>
              <a:off x="3282" y="1571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1" name="Line 31"/>
            <p:cNvSpPr>
              <a:spLocks noChangeShapeType="1"/>
            </p:cNvSpPr>
            <p:nvPr/>
          </p:nvSpPr>
          <p:spPr bwMode="auto">
            <a:xfrm>
              <a:off x="3282" y="1328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2" name="Line 32"/>
            <p:cNvSpPr>
              <a:spLocks noChangeShapeType="1"/>
            </p:cNvSpPr>
            <p:nvPr/>
          </p:nvSpPr>
          <p:spPr bwMode="auto">
            <a:xfrm>
              <a:off x="3282" y="1085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3" name="Line 33"/>
            <p:cNvSpPr>
              <a:spLocks noChangeShapeType="1"/>
            </p:cNvSpPr>
            <p:nvPr/>
          </p:nvSpPr>
          <p:spPr bwMode="auto">
            <a:xfrm>
              <a:off x="3282" y="836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4" name="Line 34"/>
            <p:cNvSpPr>
              <a:spLocks noChangeShapeType="1"/>
            </p:cNvSpPr>
            <p:nvPr/>
          </p:nvSpPr>
          <p:spPr bwMode="auto">
            <a:xfrm>
              <a:off x="3282" y="593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5" name="Line 35"/>
            <p:cNvSpPr>
              <a:spLocks noChangeShapeType="1"/>
            </p:cNvSpPr>
            <p:nvPr/>
          </p:nvSpPr>
          <p:spPr bwMode="auto">
            <a:xfrm>
              <a:off x="3282" y="350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6" name="Line 36"/>
            <p:cNvSpPr>
              <a:spLocks noChangeShapeType="1"/>
            </p:cNvSpPr>
            <p:nvPr/>
          </p:nvSpPr>
          <p:spPr bwMode="auto">
            <a:xfrm>
              <a:off x="3282" y="1571"/>
              <a:ext cx="224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7" name="Line 37"/>
            <p:cNvSpPr>
              <a:spLocks noChangeShapeType="1"/>
            </p:cNvSpPr>
            <p:nvPr/>
          </p:nvSpPr>
          <p:spPr bwMode="auto">
            <a:xfrm flipV="1">
              <a:off x="3282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8" name="Line 38"/>
            <p:cNvSpPr>
              <a:spLocks noChangeShapeType="1"/>
            </p:cNvSpPr>
            <p:nvPr/>
          </p:nvSpPr>
          <p:spPr bwMode="auto">
            <a:xfrm flipV="1">
              <a:off x="3424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9" name="Line 39"/>
            <p:cNvSpPr>
              <a:spLocks noChangeShapeType="1"/>
            </p:cNvSpPr>
            <p:nvPr/>
          </p:nvSpPr>
          <p:spPr bwMode="auto">
            <a:xfrm flipV="1">
              <a:off x="3560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0" name="Line 40"/>
            <p:cNvSpPr>
              <a:spLocks noChangeShapeType="1"/>
            </p:cNvSpPr>
            <p:nvPr/>
          </p:nvSpPr>
          <p:spPr bwMode="auto">
            <a:xfrm flipV="1">
              <a:off x="3702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1" name="Line 41"/>
            <p:cNvSpPr>
              <a:spLocks noChangeShapeType="1"/>
            </p:cNvSpPr>
            <p:nvPr/>
          </p:nvSpPr>
          <p:spPr bwMode="auto">
            <a:xfrm flipV="1">
              <a:off x="3845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2" name="Line 42"/>
            <p:cNvSpPr>
              <a:spLocks noChangeShapeType="1"/>
            </p:cNvSpPr>
            <p:nvPr/>
          </p:nvSpPr>
          <p:spPr bwMode="auto">
            <a:xfrm flipV="1">
              <a:off x="3981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3" name="Line 43"/>
            <p:cNvSpPr>
              <a:spLocks noChangeShapeType="1"/>
            </p:cNvSpPr>
            <p:nvPr/>
          </p:nvSpPr>
          <p:spPr bwMode="auto">
            <a:xfrm flipV="1">
              <a:off x="4123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4" name="Line 44"/>
            <p:cNvSpPr>
              <a:spLocks noChangeShapeType="1"/>
            </p:cNvSpPr>
            <p:nvPr/>
          </p:nvSpPr>
          <p:spPr bwMode="auto">
            <a:xfrm flipV="1">
              <a:off x="4266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5" name="Line 45"/>
            <p:cNvSpPr>
              <a:spLocks noChangeShapeType="1"/>
            </p:cNvSpPr>
            <p:nvPr/>
          </p:nvSpPr>
          <p:spPr bwMode="auto">
            <a:xfrm flipV="1">
              <a:off x="4408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6" name="Line 46"/>
            <p:cNvSpPr>
              <a:spLocks noChangeShapeType="1"/>
            </p:cNvSpPr>
            <p:nvPr/>
          </p:nvSpPr>
          <p:spPr bwMode="auto">
            <a:xfrm flipV="1">
              <a:off x="4544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7" name="Line 47"/>
            <p:cNvSpPr>
              <a:spLocks noChangeShapeType="1"/>
            </p:cNvSpPr>
            <p:nvPr/>
          </p:nvSpPr>
          <p:spPr bwMode="auto">
            <a:xfrm flipV="1">
              <a:off x="4687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8" name="Line 48"/>
            <p:cNvSpPr>
              <a:spLocks noChangeShapeType="1"/>
            </p:cNvSpPr>
            <p:nvPr/>
          </p:nvSpPr>
          <p:spPr bwMode="auto">
            <a:xfrm flipV="1">
              <a:off x="4829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9" name="Line 49"/>
            <p:cNvSpPr>
              <a:spLocks noChangeShapeType="1"/>
            </p:cNvSpPr>
            <p:nvPr/>
          </p:nvSpPr>
          <p:spPr bwMode="auto">
            <a:xfrm flipV="1">
              <a:off x="4965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0" name="Line 50"/>
            <p:cNvSpPr>
              <a:spLocks noChangeShapeType="1"/>
            </p:cNvSpPr>
            <p:nvPr/>
          </p:nvSpPr>
          <p:spPr bwMode="auto">
            <a:xfrm flipV="1">
              <a:off x="5108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1" name="Line 51"/>
            <p:cNvSpPr>
              <a:spLocks noChangeShapeType="1"/>
            </p:cNvSpPr>
            <p:nvPr/>
          </p:nvSpPr>
          <p:spPr bwMode="auto">
            <a:xfrm flipV="1">
              <a:off x="5250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2" name="Line 52"/>
            <p:cNvSpPr>
              <a:spLocks noChangeShapeType="1"/>
            </p:cNvSpPr>
            <p:nvPr/>
          </p:nvSpPr>
          <p:spPr bwMode="auto">
            <a:xfrm flipV="1">
              <a:off x="5386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3" name="Line 53"/>
            <p:cNvSpPr>
              <a:spLocks noChangeShapeType="1"/>
            </p:cNvSpPr>
            <p:nvPr/>
          </p:nvSpPr>
          <p:spPr bwMode="auto">
            <a:xfrm flipV="1">
              <a:off x="5529" y="1553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4" name="Line 54"/>
            <p:cNvSpPr>
              <a:spLocks noChangeShapeType="1"/>
            </p:cNvSpPr>
            <p:nvPr/>
          </p:nvSpPr>
          <p:spPr bwMode="auto">
            <a:xfrm flipV="1">
              <a:off x="3282" y="1548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5" name="Line 55"/>
            <p:cNvSpPr>
              <a:spLocks noChangeShapeType="1"/>
            </p:cNvSpPr>
            <p:nvPr/>
          </p:nvSpPr>
          <p:spPr bwMode="auto">
            <a:xfrm flipV="1">
              <a:off x="3560" y="1548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6" name="Line 56"/>
            <p:cNvSpPr>
              <a:spLocks noChangeShapeType="1"/>
            </p:cNvSpPr>
            <p:nvPr/>
          </p:nvSpPr>
          <p:spPr bwMode="auto">
            <a:xfrm flipV="1">
              <a:off x="3845" y="1548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7" name="Line 57"/>
            <p:cNvSpPr>
              <a:spLocks noChangeShapeType="1"/>
            </p:cNvSpPr>
            <p:nvPr/>
          </p:nvSpPr>
          <p:spPr bwMode="auto">
            <a:xfrm flipV="1">
              <a:off x="4123" y="1548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8" name="Line 58"/>
            <p:cNvSpPr>
              <a:spLocks noChangeShapeType="1"/>
            </p:cNvSpPr>
            <p:nvPr/>
          </p:nvSpPr>
          <p:spPr bwMode="auto">
            <a:xfrm flipV="1">
              <a:off x="4408" y="1548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9" name="Line 59"/>
            <p:cNvSpPr>
              <a:spLocks noChangeShapeType="1"/>
            </p:cNvSpPr>
            <p:nvPr/>
          </p:nvSpPr>
          <p:spPr bwMode="auto">
            <a:xfrm flipV="1">
              <a:off x="4687" y="1548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0" name="Line 60"/>
            <p:cNvSpPr>
              <a:spLocks noChangeShapeType="1"/>
            </p:cNvSpPr>
            <p:nvPr/>
          </p:nvSpPr>
          <p:spPr bwMode="auto">
            <a:xfrm flipV="1">
              <a:off x="4965" y="1548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1" name="Line 61"/>
            <p:cNvSpPr>
              <a:spLocks noChangeShapeType="1"/>
            </p:cNvSpPr>
            <p:nvPr/>
          </p:nvSpPr>
          <p:spPr bwMode="auto">
            <a:xfrm flipV="1">
              <a:off x="5250" y="1548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2" name="Line 62"/>
            <p:cNvSpPr>
              <a:spLocks noChangeShapeType="1"/>
            </p:cNvSpPr>
            <p:nvPr/>
          </p:nvSpPr>
          <p:spPr bwMode="auto">
            <a:xfrm flipV="1">
              <a:off x="5529" y="1548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3" name="Line 63"/>
            <p:cNvSpPr>
              <a:spLocks noChangeShapeType="1"/>
            </p:cNvSpPr>
            <p:nvPr/>
          </p:nvSpPr>
          <p:spPr bwMode="auto">
            <a:xfrm flipV="1">
              <a:off x="3282" y="729"/>
              <a:ext cx="1932" cy="8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4" name="Line 64"/>
            <p:cNvSpPr>
              <a:spLocks noChangeShapeType="1"/>
            </p:cNvSpPr>
            <p:nvPr/>
          </p:nvSpPr>
          <p:spPr bwMode="auto">
            <a:xfrm flipV="1">
              <a:off x="3282" y="1364"/>
              <a:ext cx="142" cy="2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5" name="Line 65"/>
            <p:cNvSpPr>
              <a:spLocks noChangeShapeType="1"/>
            </p:cNvSpPr>
            <p:nvPr/>
          </p:nvSpPr>
          <p:spPr bwMode="auto">
            <a:xfrm flipV="1">
              <a:off x="3424" y="1204"/>
              <a:ext cx="136" cy="16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6" name="Line 66"/>
            <p:cNvSpPr>
              <a:spLocks noChangeShapeType="1"/>
            </p:cNvSpPr>
            <p:nvPr/>
          </p:nvSpPr>
          <p:spPr bwMode="auto">
            <a:xfrm flipV="1">
              <a:off x="3560" y="1085"/>
              <a:ext cx="142" cy="1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7" name="Line 67"/>
            <p:cNvSpPr>
              <a:spLocks noChangeShapeType="1"/>
            </p:cNvSpPr>
            <p:nvPr/>
          </p:nvSpPr>
          <p:spPr bwMode="auto">
            <a:xfrm flipV="1">
              <a:off x="3702" y="1002"/>
              <a:ext cx="143" cy="8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8" name="Line 68"/>
            <p:cNvSpPr>
              <a:spLocks noChangeShapeType="1"/>
            </p:cNvSpPr>
            <p:nvPr/>
          </p:nvSpPr>
          <p:spPr bwMode="auto">
            <a:xfrm flipV="1">
              <a:off x="3845" y="937"/>
              <a:ext cx="136" cy="6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9" name="Line 69"/>
            <p:cNvSpPr>
              <a:spLocks noChangeShapeType="1"/>
            </p:cNvSpPr>
            <p:nvPr/>
          </p:nvSpPr>
          <p:spPr bwMode="auto">
            <a:xfrm flipV="1">
              <a:off x="3981" y="901"/>
              <a:ext cx="142" cy="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0" name="Line 70"/>
            <p:cNvSpPr>
              <a:spLocks noChangeShapeType="1"/>
            </p:cNvSpPr>
            <p:nvPr/>
          </p:nvSpPr>
          <p:spPr bwMode="auto">
            <a:xfrm flipV="1">
              <a:off x="4123" y="883"/>
              <a:ext cx="143" cy="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1" name="Line 71"/>
            <p:cNvSpPr>
              <a:spLocks noChangeShapeType="1"/>
            </p:cNvSpPr>
            <p:nvPr/>
          </p:nvSpPr>
          <p:spPr bwMode="auto">
            <a:xfrm flipV="1">
              <a:off x="4266" y="872"/>
              <a:ext cx="142" cy="1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2" name="Line 72"/>
            <p:cNvSpPr>
              <a:spLocks noChangeShapeType="1"/>
            </p:cNvSpPr>
            <p:nvPr/>
          </p:nvSpPr>
          <p:spPr bwMode="auto">
            <a:xfrm>
              <a:off x="4408" y="872"/>
              <a:ext cx="136" cy="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3" name="Line 73"/>
            <p:cNvSpPr>
              <a:spLocks noChangeShapeType="1"/>
            </p:cNvSpPr>
            <p:nvPr/>
          </p:nvSpPr>
          <p:spPr bwMode="auto">
            <a:xfrm>
              <a:off x="4544" y="878"/>
              <a:ext cx="143" cy="1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4" name="Line 74"/>
            <p:cNvSpPr>
              <a:spLocks noChangeShapeType="1"/>
            </p:cNvSpPr>
            <p:nvPr/>
          </p:nvSpPr>
          <p:spPr bwMode="auto">
            <a:xfrm>
              <a:off x="4687" y="889"/>
              <a:ext cx="142" cy="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5" name="Line 75"/>
            <p:cNvSpPr>
              <a:spLocks noChangeShapeType="1"/>
            </p:cNvSpPr>
            <p:nvPr/>
          </p:nvSpPr>
          <p:spPr bwMode="auto">
            <a:xfrm>
              <a:off x="4829" y="907"/>
              <a:ext cx="136" cy="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6" name="Line 76"/>
            <p:cNvSpPr>
              <a:spLocks noChangeShapeType="1"/>
            </p:cNvSpPr>
            <p:nvPr/>
          </p:nvSpPr>
          <p:spPr bwMode="auto">
            <a:xfrm>
              <a:off x="4965" y="931"/>
              <a:ext cx="143" cy="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7" name="Line 77"/>
            <p:cNvSpPr>
              <a:spLocks noChangeShapeType="1"/>
            </p:cNvSpPr>
            <p:nvPr/>
          </p:nvSpPr>
          <p:spPr bwMode="auto">
            <a:xfrm>
              <a:off x="5108" y="961"/>
              <a:ext cx="142" cy="2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8" name="Oval 78"/>
            <p:cNvSpPr>
              <a:spLocks noChangeArrowheads="1"/>
            </p:cNvSpPr>
            <p:nvPr/>
          </p:nvSpPr>
          <p:spPr bwMode="auto">
            <a:xfrm>
              <a:off x="4230" y="1097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9" name="Oval 79"/>
            <p:cNvSpPr>
              <a:spLocks noChangeArrowheads="1"/>
            </p:cNvSpPr>
            <p:nvPr/>
          </p:nvSpPr>
          <p:spPr bwMode="auto">
            <a:xfrm>
              <a:off x="4450" y="955"/>
              <a:ext cx="29" cy="2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80" name="Oval 80"/>
            <p:cNvSpPr>
              <a:spLocks noChangeArrowheads="1"/>
            </p:cNvSpPr>
            <p:nvPr/>
          </p:nvSpPr>
          <p:spPr bwMode="auto">
            <a:xfrm>
              <a:off x="4639" y="1026"/>
              <a:ext cx="30" cy="2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81" name="Oval 81"/>
            <p:cNvSpPr>
              <a:spLocks noChangeArrowheads="1"/>
            </p:cNvSpPr>
            <p:nvPr/>
          </p:nvSpPr>
          <p:spPr bwMode="auto">
            <a:xfrm>
              <a:off x="4604" y="1144"/>
              <a:ext cx="29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82" name="Oval 82"/>
            <p:cNvSpPr>
              <a:spLocks noChangeArrowheads="1"/>
            </p:cNvSpPr>
            <p:nvPr/>
          </p:nvSpPr>
          <p:spPr bwMode="auto">
            <a:xfrm>
              <a:off x="3940" y="1210"/>
              <a:ext cx="29" cy="2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83" name="Oval 83"/>
            <p:cNvSpPr>
              <a:spLocks noChangeArrowheads="1"/>
            </p:cNvSpPr>
            <p:nvPr/>
          </p:nvSpPr>
          <p:spPr bwMode="auto">
            <a:xfrm>
              <a:off x="4325" y="1109"/>
              <a:ext cx="30" cy="2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84" name="Oval 84"/>
            <p:cNvSpPr>
              <a:spLocks noChangeArrowheads="1"/>
            </p:cNvSpPr>
            <p:nvPr/>
          </p:nvSpPr>
          <p:spPr bwMode="auto">
            <a:xfrm>
              <a:off x="4206" y="895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85" name="Oval 85"/>
            <p:cNvSpPr>
              <a:spLocks noChangeArrowheads="1"/>
            </p:cNvSpPr>
            <p:nvPr/>
          </p:nvSpPr>
          <p:spPr bwMode="auto">
            <a:xfrm>
              <a:off x="4871" y="878"/>
              <a:ext cx="29" cy="2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86" name="Oval 86"/>
            <p:cNvSpPr>
              <a:spLocks noChangeArrowheads="1"/>
            </p:cNvSpPr>
            <p:nvPr/>
          </p:nvSpPr>
          <p:spPr bwMode="auto">
            <a:xfrm>
              <a:off x="4325" y="753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87" name="Oval 87"/>
            <p:cNvSpPr>
              <a:spLocks noChangeArrowheads="1"/>
            </p:cNvSpPr>
            <p:nvPr/>
          </p:nvSpPr>
          <p:spPr bwMode="auto">
            <a:xfrm>
              <a:off x="3952" y="729"/>
              <a:ext cx="29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88" name="Oval 88"/>
            <p:cNvSpPr>
              <a:spLocks noChangeArrowheads="1"/>
            </p:cNvSpPr>
            <p:nvPr/>
          </p:nvSpPr>
          <p:spPr bwMode="auto">
            <a:xfrm>
              <a:off x="3869" y="878"/>
              <a:ext cx="29" cy="2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89" name="Oval 89"/>
            <p:cNvSpPr>
              <a:spLocks noChangeArrowheads="1"/>
            </p:cNvSpPr>
            <p:nvPr/>
          </p:nvSpPr>
          <p:spPr bwMode="auto">
            <a:xfrm>
              <a:off x="4349" y="587"/>
              <a:ext cx="29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90" name="Oval 90"/>
            <p:cNvSpPr>
              <a:spLocks noChangeArrowheads="1"/>
            </p:cNvSpPr>
            <p:nvPr/>
          </p:nvSpPr>
          <p:spPr bwMode="auto">
            <a:xfrm>
              <a:off x="5025" y="439"/>
              <a:ext cx="29" cy="2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91" name="Oval 91"/>
            <p:cNvSpPr>
              <a:spLocks noChangeArrowheads="1"/>
            </p:cNvSpPr>
            <p:nvPr/>
          </p:nvSpPr>
          <p:spPr bwMode="auto">
            <a:xfrm>
              <a:off x="4657" y="670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92" name="Oval 92"/>
            <p:cNvSpPr>
              <a:spLocks noChangeArrowheads="1"/>
            </p:cNvSpPr>
            <p:nvPr/>
          </p:nvSpPr>
          <p:spPr bwMode="auto">
            <a:xfrm>
              <a:off x="5197" y="907"/>
              <a:ext cx="29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93" name="Oval 93"/>
            <p:cNvSpPr>
              <a:spLocks noChangeArrowheads="1"/>
            </p:cNvSpPr>
            <p:nvPr/>
          </p:nvSpPr>
          <p:spPr bwMode="auto">
            <a:xfrm>
              <a:off x="5007" y="806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94" name="Oval 94"/>
            <p:cNvSpPr>
              <a:spLocks noChangeArrowheads="1"/>
            </p:cNvSpPr>
            <p:nvPr/>
          </p:nvSpPr>
          <p:spPr bwMode="auto">
            <a:xfrm>
              <a:off x="4491" y="563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95" name="Oval 95"/>
            <p:cNvSpPr>
              <a:spLocks noChangeArrowheads="1"/>
            </p:cNvSpPr>
            <p:nvPr/>
          </p:nvSpPr>
          <p:spPr bwMode="auto">
            <a:xfrm>
              <a:off x="4995" y="1032"/>
              <a:ext cx="30" cy="2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96" name="Oval 96"/>
            <p:cNvSpPr>
              <a:spLocks noChangeArrowheads="1"/>
            </p:cNvSpPr>
            <p:nvPr/>
          </p:nvSpPr>
          <p:spPr bwMode="auto">
            <a:xfrm>
              <a:off x="4746" y="611"/>
              <a:ext cx="30" cy="2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97" name="Rectangle 97"/>
            <p:cNvSpPr>
              <a:spLocks noChangeArrowheads="1"/>
            </p:cNvSpPr>
            <p:nvPr/>
          </p:nvSpPr>
          <p:spPr bwMode="auto">
            <a:xfrm>
              <a:off x="3656" y="107"/>
              <a:ext cx="5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Arial" charset="0"/>
                </a:rPr>
                <a:t>             </a:t>
              </a:r>
              <a:endParaRPr lang="en-US" sz="2000"/>
            </a:p>
          </p:txBody>
        </p:sp>
        <p:sp>
          <p:nvSpPr>
            <p:cNvPr id="31898" name="Rectangle 98"/>
            <p:cNvSpPr>
              <a:spLocks noChangeArrowheads="1"/>
            </p:cNvSpPr>
            <p:nvPr/>
          </p:nvSpPr>
          <p:spPr bwMode="auto">
            <a:xfrm>
              <a:off x="3181" y="152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/>
            </a:p>
          </p:txBody>
        </p:sp>
        <p:sp>
          <p:nvSpPr>
            <p:cNvPr id="31899" name="Rectangle 99"/>
            <p:cNvSpPr>
              <a:spLocks noChangeArrowheads="1"/>
            </p:cNvSpPr>
            <p:nvPr/>
          </p:nvSpPr>
          <p:spPr bwMode="auto">
            <a:xfrm>
              <a:off x="3032" y="1281"/>
              <a:ext cx="19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4,000</a:t>
              </a:r>
              <a:endParaRPr lang="en-US"/>
            </a:p>
          </p:txBody>
        </p:sp>
        <p:sp>
          <p:nvSpPr>
            <p:cNvPr id="31900" name="Rectangle 100"/>
            <p:cNvSpPr>
              <a:spLocks noChangeArrowheads="1"/>
            </p:cNvSpPr>
            <p:nvPr/>
          </p:nvSpPr>
          <p:spPr bwMode="auto">
            <a:xfrm>
              <a:off x="3032" y="1038"/>
              <a:ext cx="19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8,000</a:t>
              </a:r>
              <a:endParaRPr lang="en-US"/>
            </a:p>
          </p:txBody>
        </p:sp>
        <p:sp>
          <p:nvSpPr>
            <p:cNvPr id="31901" name="Rectangle 101"/>
            <p:cNvSpPr>
              <a:spLocks noChangeArrowheads="1"/>
            </p:cNvSpPr>
            <p:nvPr/>
          </p:nvSpPr>
          <p:spPr bwMode="auto">
            <a:xfrm>
              <a:off x="2991" y="789"/>
              <a:ext cx="24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12,000</a:t>
              </a:r>
              <a:endParaRPr lang="en-US"/>
            </a:p>
          </p:txBody>
        </p:sp>
        <p:sp>
          <p:nvSpPr>
            <p:cNvPr id="31902" name="Rectangle 102"/>
            <p:cNvSpPr>
              <a:spLocks noChangeArrowheads="1"/>
            </p:cNvSpPr>
            <p:nvPr/>
          </p:nvSpPr>
          <p:spPr bwMode="auto">
            <a:xfrm>
              <a:off x="2991" y="546"/>
              <a:ext cx="24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16,000</a:t>
              </a:r>
              <a:endParaRPr lang="en-US"/>
            </a:p>
          </p:txBody>
        </p:sp>
        <p:sp>
          <p:nvSpPr>
            <p:cNvPr id="31903" name="Rectangle 103"/>
            <p:cNvSpPr>
              <a:spLocks noChangeArrowheads="1"/>
            </p:cNvSpPr>
            <p:nvPr/>
          </p:nvSpPr>
          <p:spPr bwMode="auto">
            <a:xfrm>
              <a:off x="2991" y="302"/>
              <a:ext cx="24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20,000</a:t>
              </a:r>
              <a:endParaRPr lang="en-US"/>
            </a:p>
          </p:txBody>
        </p:sp>
        <p:sp>
          <p:nvSpPr>
            <p:cNvPr id="31904" name="Rectangle 104"/>
            <p:cNvSpPr>
              <a:spLocks noChangeArrowheads="1"/>
            </p:cNvSpPr>
            <p:nvPr/>
          </p:nvSpPr>
          <p:spPr bwMode="auto">
            <a:xfrm>
              <a:off x="3264" y="1636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/>
            </a:p>
          </p:txBody>
        </p:sp>
        <p:sp>
          <p:nvSpPr>
            <p:cNvPr id="31905" name="Rectangle 105"/>
            <p:cNvSpPr>
              <a:spLocks noChangeArrowheads="1"/>
            </p:cNvSpPr>
            <p:nvPr/>
          </p:nvSpPr>
          <p:spPr bwMode="auto">
            <a:xfrm>
              <a:off x="3750" y="1636"/>
              <a:ext cx="19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4,000</a:t>
              </a:r>
              <a:endParaRPr lang="en-US"/>
            </a:p>
          </p:txBody>
        </p:sp>
        <p:sp>
          <p:nvSpPr>
            <p:cNvPr id="31906" name="Rectangle 106"/>
            <p:cNvSpPr>
              <a:spLocks noChangeArrowheads="1"/>
            </p:cNvSpPr>
            <p:nvPr/>
          </p:nvSpPr>
          <p:spPr bwMode="auto">
            <a:xfrm>
              <a:off x="4313" y="1636"/>
              <a:ext cx="19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8,000</a:t>
              </a:r>
              <a:endParaRPr lang="en-US"/>
            </a:p>
          </p:txBody>
        </p:sp>
        <p:sp>
          <p:nvSpPr>
            <p:cNvPr id="31907" name="Rectangle 107"/>
            <p:cNvSpPr>
              <a:spLocks noChangeArrowheads="1"/>
            </p:cNvSpPr>
            <p:nvPr/>
          </p:nvSpPr>
          <p:spPr bwMode="auto">
            <a:xfrm>
              <a:off x="4853" y="1636"/>
              <a:ext cx="24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12,000</a:t>
              </a:r>
              <a:endParaRPr lang="en-US"/>
            </a:p>
          </p:txBody>
        </p:sp>
        <p:sp>
          <p:nvSpPr>
            <p:cNvPr id="31908" name="Rectangle 108"/>
            <p:cNvSpPr>
              <a:spLocks noChangeArrowheads="1"/>
            </p:cNvSpPr>
            <p:nvPr/>
          </p:nvSpPr>
          <p:spPr bwMode="auto">
            <a:xfrm>
              <a:off x="5416" y="1636"/>
              <a:ext cx="24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16,000</a:t>
              </a:r>
              <a:endParaRPr lang="en-US"/>
            </a:p>
          </p:txBody>
        </p:sp>
        <p:sp>
          <p:nvSpPr>
            <p:cNvPr id="31909" name="Rectangle 109"/>
            <p:cNvSpPr>
              <a:spLocks noChangeArrowheads="1"/>
            </p:cNvSpPr>
            <p:nvPr/>
          </p:nvSpPr>
          <p:spPr bwMode="auto">
            <a:xfrm>
              <a:off x="3728" y="1824"/>
              <a:ext cx="748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Arial" charset="0"/>
                </a:rPr>
                <a:t>                    </a:t>
              </a:r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dirty="0"/>
            </a:p>
          </p:txBody>
        </p:sp>
        <p:sp>
          <p:nvSpPr>
            <p:cNvPr id="31910" name="Rectangle 110"/>
            <p:cNvSpPr>
              <a:spLocks noChangeArrowheads="1"/>
            </p:cNvSpPr>
            <p:nvPr/>
          </p:nvSpPr>
          <p:spPr bwMode="auto">
            <a:xfrm rot="-5400000">
              <a:off x="2705" y="924"/>
              <a:ext cx="39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Arial" charset="0"/>
                </a:rPr>
                <a:t>       </a:t>
              </a:r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dirty="0"/>
            </a:p>
          </p:txBody>
        </p:sp>
      </p:grpSp>
      <p:grpSp>
        <p:nvGrpSpPr>
          <p:cNvPr id="31751" name="Group 111"/>
          <p:cNvGrpSpPr>
            <a:grpSpLocks/>
          </p:cNvGrpSpPr>
          <p:nvPr/>
        </p:nvGrpSpPr>
        <p:grpSpPr bwMode="auto">
          <a:xfrm>
            <a:off x="4633913" y="3101975"/>
            <a:ext cx="4448175" cy="3527425"/>
            <a:chOff x="2832" y="1776"/>
            <a:chExt cx="2802" cy="2222"/>
          </a:xfrm>
        </p:grpSpPr>
        <p:sp>
          <p:nvSpPr>
            <p:cNvPr id="31754" name="Rectangle 112"/>
            <p:cNvSpPr>
              <a:spLocks noChangeArrowheads="1"/>
            </p:cNvSpPr>
            <p:nvPr/>
          </p:nvSpPr>
          <p:spPr bwMode="auto">
            <a:xfrm>
              <a:off x="2832" y="1776"/>
              <a:ext cx="2802" cy="2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5" name="Rectangle 113"/>
            <p:cNvSpPr>
              <a:spLocks noChangeArrowheads="1"/>
            </p:cNvSpPr>
            <p:nvPr/>
          </p:nvSpPr>
          <p:spPr bwMode="auto">
            <a:xfrm>
              <a:off x="3324" y="2214"/>
              <a:ext cx="2124" cy="1458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6" name="Rectangle 114"/>
            <p:cNvSpPr>
              <a:spLocks noChangeArrowheads="1"/>
            </p:cNvSpPr>
            <p:nvPr/>
          </p:nvSpPr>
          <p:spPr bwMode="auto">
            <a:xfrm>
              <a:off x="3324" y="2214"/>
              <a:ext cx="2124" cy="145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7" name="Line 115"/>
            <p:cNvSpPr>
              <a:spLocks noChangeShapeType="1"/>
            </p:cNvSpPr>
            <p:nvPr/>
          </p:nvSpPr>
          <p:spPr bwMode="auto">
            <a:xfrm>
              <a:off x="3324" y="2214"/>
              <a:ext cx="1" cy="14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8" name="Line 116"/>
            <p:cNvSpPr>
              <a:spLocks noChangeShapeType="1"/>
            </p:cNvSpPr>
            <p:nvPr/>
          </p:nvSpPr>
          <p:spPr bwMode="auto">
            <a:xfrm>
              <a:off x="3300" y="3672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9" name="Line 117"/>
            <p:cNvSpPr>
              <a:spLocks noChangeShapeType="1"/>
            </p:cNvSpPr>
            <p:nvPr/>
          </p:nvSpPr>
          <p:spPr bwMode="auto">
            <a:xfrm>
              <a:off x="3300" y="3510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0" name="Line 118"/>
            <p:cNvSpPr>
              <a:spLocks noChangeShapeType="1"/>
            </p:cNvSpPr>
            <p:nvPr/>
          </p:nvSpPr>
          <p:spPr bwMode="auto">
            <a:xfrm>
              <a:off x="3300" y="3348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Line 119"/>
            <p:cNvSpPr>
              <a:spLocks noChangeShapeType="1"/>
            </p:cNvSpPr>
            <p:nvPr/>
          </p:nvSpPr>
          <p:spPr bwMode="auto">
            <a:xfrm>
              <a:off x="3300" y="3186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Line 120"/>
            <p:cNvSpPr>
              <a:spLocks noChangeShapeType="1"/>
            </p:cNvSpPr>
            <p:nvPr/>
          </p:nvSpPr>
          <p:spPr bwMode="auto">
            <a:xfrm>
              <a:off x="3300" y="3024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3" name="Line 121"/>
            <p:cNvSpPr>
              <a:spLocks noChangeShapeType="1"/>
            </p:cNvSpPr>
            <p:nvPr/>
          </p:nvSpPr>
          <p:spPr bwMode="auto">
            <a:xfrm>
              <a:off x="3300" y="2862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4" name="Line 122"/>
            <p:cNvSpPr>
              <a:spLocks noChangeShapeType="1"/>
            </p:cNvSpPr>
            <p:nvPr/>
          </p:nvSpPr>
          <p:spPr bwMode="auto">
            <a:xfrm>
              <a:off x="3300" y="2700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5" name="Line 123"/>
            <p:cNvSpPr>
              <a:spLocks noChangeShapeType="1"/>
            </p:cNvSpPr>
            <p:nvPr/>
          </p:nvSpPr>
          <p:spPr bwMode="auto">
            <a:xfrm>
              <a:off x="3300" y="2538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6" name="Line 124"/>
            <p:cNvSpPr>
              <a:spLocks noChangeShapeType="1"/>
            </p:cNvSpPr>
            <p:nvPr/>
          </p:nvSpPr>
          <p:spPr bwMode="auto">
            <a:xfrm>
              <a:off x="3300" y="2376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125"/>
            <p:cNvSpPr>
              <a:spLocks noChangeShapeType="1"/>
            </p:cNvSpPr>
            <p:nvPr/>
          </p:nvSpPr>
          <p:spPr bwMode="auto">
            <a:xfrm>
              <a:off x="3300" y="2214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126"/>
            <p:cNvSpPr>
              <a:spLocks noChangeShapeType="1"/>
            </p:cNvSpPr>
            <p:nvPr/>
          </p:nvSpPr>
          <p:spPr bwMode="auto">
            <a:xfrm>
              <a:off x="3324" y="3186"/>
              <a:ext cx="21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9" name="Line 127"/>
            <p:cNvSpPr>
              <a:spLocks noChangeShapeType="1"/>
            </p:cNvSpPr>
            <p:nvPr/>
          </p:nvSpPr>
          <p:spPr bwMode="auto">
            <a:xfrm flipV="1">
              <a:off x="3324" y="3186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0" name="Line 128"/>
            <p:cNvSpPr>
              <a:spLocks noChangeShapeType="1"/>
            </p:cNvSpPr>
            <p:nvPr/>
          </p:nvSpPr>
          <p:spPr bwMode="auto">
            <a:xfrm flipV="1">
              <a:off x="4032" y="3186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1" name="Line 129"/>
            <p:cNvSpPr>
              <a:spLocks noChangeShapeType="1"/>
            </p:cNvSpPr>
            <p:nvPr/>
          </p:nvSpPr>
          <p:spPr bwMode="auto">
            <a:xfrm flipV="1">
              <a:off x="4740" y="3186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2" name="Line 130"/>
            <p:cNvSpPr>
              <a:spLocks noChangeShapeType="1"/>
            </p:cNvSpPr>
            <p:nvPr/>
          </p:nvSpPr>
          <p:spPr bwMode="auto">
            <a:xfrm flipV="1">
              <a:off x="5448" y="3186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3" name="Oval 131"/>
            <p:cNvSpPr>
              <a:spLocks noChangeArrowheads="1"/>
            </p:cNvSpPr>
            <p:nvPr/>
          </p:nvSpPr>
          <p:spPr bwMode="auto">
            <a:xfrm>
              <a:off x="4284" y="310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4" name="Oval 132"/>
            <p:cNvSpPr>
              <a:spLocks noChangeArrowheads="1"/>
            </p:cNvSpPr>
            <p:nvPr/>
          </p:nvSpPr>
          <p:spPr bwMode="auto">
            <a:xfrm>
              <a:off x="4500" y="304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5" name="Oval 133"/>
            <p:cNvSpPr>
              <a:spLocks noChangeArrowheads="1"/>
            </p:cNvSpPr>
            <p:nvPr/>
          </p:nvSpPr>
          <p:spPr bwMode="auto">
            <a:xfrm>
              <a:off x="4692" y="3270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6" name="Oval 134"/>
            <p:cNvSpPr>
              <a:spLocks noChangeArrowheads="1"/>
            </p:cNvSpPr>
            <p:nvPr/>
          </p:nvSpPr>
          <p:spPr bwMode="auto">
            <a:xfrm>
              <a:off x="4656" y="3456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7" name="Oval 135"/>
            <p:cNvSpPr>
              <a:spLocks noChangeArrowheads="1"/>
            </p:cNvSpPr>
            <p:nvPr/>
          </p:nvSpPr>
          <p:spPr bwMode="auto">
            <a:xfrm>
              <a:off x="3990" y="3036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8" name="Oval 136"/>
            <p:cNvSpPr>
              <a:spLocks noChangeArrowheads="1"/>
            </p:cNvSpPr>
            <p:nvPr/>
          </p:nvSpPr>
          <p:spPr bwMode="auto">
            <a:xfrm>
              <a:off x="4380" y="3198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Oval 137"/>
            <p:cNvSpPr>
              <a:spLocks noChangeArrowheads="1"/>
            </p:cNvSpPr>
            <p:nvPr/>
          </p:nvSpPr>
          <p:spPr bwMode="auto">
            <a:xfrm>
              <a:off x="4254" y="2784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Oval 138"/>
            <p:cNvSpPr>
              <a:spLocks noChangeArrowheads="1"/>
            </p:cNvSpPr>
            <p:nvPr/>
          </p:nvSpPr>
          <p:spPr bwMode="auto">
            <a:xfrm>
              <a:off x="4926" y="319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1" name="Oval 139"/>
            <p:cNvSpPr>
              <a:spLocks noChangeArrowheads="1"/>
            </p:cNvSpPr>
            <p:nvPr/>
          </p:nvSpPr>
          <p:spPr bwMode="auto">
            <a:xfrm>
              <a:off x="4380" y="2724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2" name="Oval 140"/>
            <p:cNvSpPr>
              <a:spLocks noChangeArrowheads="1"/>
            </p:cNvSpPr>
            <p:nvPr/>
          </p:nvSpPr>
          <p:spPr bwMode="auto">
            <a:xfrm>
              <a:off x="3996" y="2346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3" name="Oval 141"/>
            <p:cNvSpPr>
              <a:spLocks noChangeArrowheads="1"/>
            </p:cNvSpPr>
            <p:nvPr/>
          </p:nvSpPr>
          <p:spPr bwMode="auto">
            <a:xfrm>
              <a:off x="3918" y="2406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4" name="Oval 142"/>
            <p:cNvSpPr>
              <a:spLocks noChangeArrowheads="1"/>
            </p:cNvSpPr>
            <p:nvPr/>
          </p:nvSpPr>
          <p:spPr bwMode="auto">
            <a:xfrm>
              <a:off x="4398" y="2586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5" name="Oval 143"/>
            <p:cNvSpPr>
              <a:spLocks noChangeArrowheads="1"/>
            </p:cNvSpPr>
            <p:nvPr/>
          </p:nvSpPr>
          <p:spPr bwMode="auto">
            <a:xfrm>
              <a:off x="5076" y="286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6" name="Oval 144"/>
            <p:cNvSpPr>
              <a:spLocks noChangeArrowheads="1"/>
            </p:cNvSpPr>
            <p:nvPr/>
          </p:nvSpPr>
          <p:spPr bwMode="auto">
            <a:xfrm>
              <a:off x="4710" y="286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7" name="Oval 145"/>
            <p:cNvSpPr>
              <a:spLocks noChangeArrowheads="1"/>
            </p:cNvSpPr>
            <p:nvPr/>
          </p:nvSpPr>
          <p:spPr bwMode="auto">
            <a:xfrm>
              <a:off x="5250" y="3378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8" name="Oval 146"/>
            <p:cNvSpPr>
              <a:spLocks noChangeArrowheads="1"/>
            </p:cNvSpPr>
            <p:nvPr/>
          </p:nvSpPr>
          <p:spPr bwMode="auto">
            <a:xfrm>
              <a:off x="5064" y="3180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9" name="Oval 147"/>
            <p:cNvSpPr>
              <a:spLocks noChangeArrowheads="1"/>
            </p:cNvSpPr>
            <p:nvPr/>
          </p:nvSpPr>
          <p:spPr bwMode="auto">
            <a:xfrm>
              <a:off x="4542" y="2670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90" name="Oval 148"/>
            <p:cNvSpPr>
              <a:spLocks noChangeArrowheads="1"/>
            </p:cNvSpPr>
            <p:nvPr/>
          </p:nvSpPr>
          <p:spPr bwMode="auto">
            <a:xfrm>
              <a:off x="5052" y="346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91" name="Oval 149"/>
            <p:cNvSpPr>
              <a:spLocks noChangeArrowheads="1"/>
            </p:cNvSpPr>
            <p:nvPr/>
          </p:nvSpPr>
          <p:spPr bwMode="auto">
            <a:xfrm>
              <a:off x="4800" y="286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92" name="Rectangle 150"/>
            <p:cNvSpPr>
              <a:spLocks noChangeArrowheads="1"/>
            </p:cNvSpPr>
            <p:nvPr/>
          </p:nvSpPr>
          <p:spPr bwMode="auto">
            <a:xfrm>
              <a:off x="3540" y="1963"/>
              <a:ext cx="44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Arial" charset="0"/>
                </a:rPr>
                <a:t>           </a:t>
              </a:r>
              <a:endParaRPr lang="en-US" sz="2000"/>
            </a:p>
          </p:txBody>
        </p:sp>
        <p:sp>
          <p:nvSpPr>
            <p:cNvPr id="31793" name="Rectangle 151"/>
            <p:cNvSpPr>
              <a:spLocks noChangeArrowheads="1"/>
            </p:cNvSpPr>
            <p:nvPr/>
          </p:nvSpPr>
          <p:spPr bwMode="auto">
            <a:xfrm>
              <a:off x="3132" y="3462"/>
              <a:ext cx="13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-0.4</a:t>
              </a:r>
              <a:endParaRPr lang="en-US"/>
            </a:p>
          </p:txBody>
        </p:sp>
        <p:sp>
          <p:nvSpPr>
            <p:cNvPr id="31794" name="Rectangle 152"/>
            <p:cNvSpPr>
              <a:spLocks noChangeArrowheads="1"/>
            </p:cNvSpPr>
            <p:nvPr/>
          </p:nvSpPr>
          <p:spPr bwMode="auto">
            <a:xfrm>
              <a:off x="3156" y="3138"/>
              <a:ext cx="11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0.0</a:t>
              </a:r>
              <a:endParaRPr lang="en-US"/>
            </a:p>
          </p:txBody>
        </p:sp>
        <p:sp>
          <p:nvSpPr>
            <p:cNvPr id="31795" name="Rectangle 153"/>
            <p:cNvSpPr>
              <a:spLocks noChangeArrowheads="1"/>
            </p:cNvSpPr>
            <p:nvPr/>
          </p:nvSpPr>
          <p:spPr bwMode="auto">
            <a:xfrm>
              <a:off x="3156" y="2814"/>
              <a:ext cx="11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0.4</a:t>
              </a:r>
              <a:endParaRPr lang="en-US"/>
            </a:p>
          </p:txBody>
        </p:sp>
        <p:sp>
          <p:nvSpPr>
            <p:cNvPr id="31796" name="Rectangle 154"/>
            <p:cNvSpPr>
              <a:spLocks noChangeArrowheads="1"/>
            </p:cNvSpPr>
            <p:nvPr/>
          </p:nvSpPr>
          <p:spPr bwMode="auto">
            <a:xfrm>
              <a:off x="3156" y="2490"/>
              <a:ext cx="11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0.8</a:t>
              </a:r>
              <a:endParaRPr lang="en-US"/>
            </a:p>
          </p:txBody>
        </p:sp>
        <p:sp>
          <p:nvSpPr>
            <p:cNvPr id="31797" name="Rectangle 155"/>
            <p:cNvSpPr>
              <a:spLocks noChangeArrowheads="1"/>
            </p:cNvSpPr>
            <p:nvPr/>
          </p:nvSpPr>
          <p:spPr bwMode="auto">
            <a:xfrm>
              <a:off x="3156" y="2166"/>
              <a:ext cx="11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1.2</a:t>
              </a:r>
              <a:endParaRPr lang="en-US"/>
            </a:p>
          </p:txBody>
        </p:sp>
        <p:sp>
          <p:nvSpPr>
            <p:cNvPr id="31798" name="Rectangle 156"/>
            <p:cNvSpPr>
              <a:spLocks noChangeArrowheads="1"/>
            </p:cNvSpPr>
            <p:nvPr/>
          </p:nvSpPr>
          <p:spPr bwMode="auto">
            <a:xfrm>
              <a:off x="3306" y="3252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/>
            </a:p>
          </p:txBody>
        </p:sp>
        <p:sp>
          <p:nvSpPr>
            <p:cNvPr id="31799" name="Rectangle 157"/>
            <p:cNvSpPr>
              <a:spLocks noChangeArrowheads="1"/>
            </p:cNvSpPr>
            <p:nvPr/>
          </p:nvSpPr>
          <p:spPr bwMode="auto">
            <a:xfrm>
              <a:off x="3936" y="3252"/>
              <a:ext cx="19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5,000</a:t>
              </a:r>
              <a:endParaRPr lang="en-US"/>
            </a:p>
          </p:txBody>
        </p:sp>
        <p:sp>
          <p:nvSpPr>
            <p:cNvPr id="31800" name="Rectangle 158"/>
            <p:cNvSpPr>
              <a:spLocks noChangeArrowheads="1"/>
            </p:cNvSpPr>
            <p:nvPr/>
          </p:nvSpPr>
          <p:spPr bwMode="auto">
            <a:xfrm>
              <a:off x="4626" y="3252"/>
              <a:ext cx="24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10,000</a:t>
              </a:r>
              <a:endParaRPr lang="en-US"/>
            </a:p>
          </p:txBody>
        </p:sp>
        <p:sp>
          <p:nvSpPr>
            <p:cNvPr id="31801" name="Rectangle 159"/>
            <p:cNvSpPr>
              <a:spLocks noChangeArrowheads="1"/>
            </p:cNvSpPr>
            <p:nvPr/>
          </p:nvSpPr>
          <p:spPr bwMode="auto">
            <a:xfrm>
              <a:off x="5334" y="3252"/>
              <a:ext cx="24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15,000</a:t>
              </a:r>
              <a:endParaRPr lang="en-US"/>
            </a:p>
          </p:txBody>
        </p:sp>
        <p:sp>
          <p:nvSpPr>
            <p:cNvPr id="31802" name="Rectangle 160"/>
            <p:cNvSpPr>
              <a:spLocks noChangeArrowheads="1"/>
            </p:cNvSpPr>
            <p:nvPr/>
          </p:nvSpPr>
          <p:spPr bwMode="auto">
            <a:xfrm>
              <a:off x="3858" y="3768"/>
              <a:ext cx="593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Arial" charset="0"/>
                </a:rPr>
                <a:t>               </a:t>
              </a:r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dirty="0"/>
            </a:p>
          </p:txBody>
        </p:sp>
        <p:sp>
          <p:nvSpPr>
            <p:cNvPr id="31803" name="Rectangle 161"/>
            <p:cNvSpPr>
              <a:spLocks noChangeArrowheads="1"/>
            </p:cNvSpPr>
            <p:nvPr/>
          </p:nvSpPr>
          <p:spPr bwMode="auto">
            <a:xfrm rot="-5400000">
              <a:off x="2764" y="2789"/>
              <a:ext cx="5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Arial" charset="0"/>
                </a:rPr>
                <a:t>ln(R/S)</a:t>
              </a:r>
              <a:endParaRPr lang="en-US" sz="3200" dirty="0"/>
            </a:p>
          </p:txBody>
        </p:sp>
        <p:sp>
          <p:nvSpPr>
            <p:cNvPr id="31804" name="Line 162"/>
            <p:cNvSpPr>
              <a:spLocks noChangeShapeType="1"/>
            </p:cNvSpPr>
            <p:nvPr/>
          </p:nvSpPr>
          <p:spPr bwMode="auto">
            <a:xfrm>
              <a:off x="3648" y="2424"/>
              <a:ext cx="1728" cy="1056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2" name="Rectangle 16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6200"/>
            <a:ext cx="7196138" cy="1558191"/>
          </a:xfrm>
        </p:spPr>
        <p:txBody>
          <a:bodyPr/>
          <a:lstStyle/>
          <a:p>
            <a:pPr algn="l" eaLnBrk="1" hangingPunct="1"/>
            <a:r>
              <a:rPr lang="en-US" sz="2800" b="1" dirty="0"/>
              <a:t>Except </a:t>
            </a:r>
            <a:r>
              <a:rPr lang="el-GR" sz="2800" b="1" dirty="0"/>
              <a:t>α</a:t>
            </a:r>
            <a:r>
              <a:rPr lang="en-US" sz="2800" b="1" dirty="0"/>
              <a:t> and </a:t>
            </a:r>
            <a:r>
              <a:rPr lang="el-GR" sz="2800" b="1" dirty="0"/>
              <a:t>β </a:t>
            </a:r>
            <a:r>
              <a:rPr lang="en-US" sz="2800" b="1" dirty="0"/>
              <a:t>are not known without error! 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dirty="0"/>
              <a:t>Estimating</a:t>
            </a:r>
            <a:r>
              <a:rPr lang="el-GR" sz="2400" dirty="0"/>
              <a:t> α</a:t>
            </a:r>
            <a:r>
              <a:rPr lang="en-US" sz="2400" dirty="0"/>
              <a:t> and </a:t>
            </a:r>
            <a:r>
              <a:rPr lang="el-GR" sz="2400" dirty="0"/>
              <a:t>β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u="sng" dirty="0"/>
              <a:t>Simple Linear Regression Model</a:t>
            </a:r>
          </a:p>
        </p:txBody>
      </p:sp>
      <p:sp>
        <p:nvSpPr>
          <p:cNvPr id="31753" name="Text Box 164"/>
          <p:cNvSpPr txBox="1">
            <a:spLocks noChangeArrowheads="1"/>
          </p:cNvSpPr>
          <p:nvPr/>
        </p:nvSpPr>
        <p:spPr bwMode="auto">
          <a:xfrm>
            <a:off x="6388100" y="654050"/>
            <a:ext cx="1612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/>
              <a:t>Karluk Chinook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442B8-BD83-49DB-8C37-AEF83CFC1A05}"/>
              </a:ext>
            </a:extLst>
          </p:cNvPr>
          <p:cNvSpPr txBox="1"/>
          <p:nvPr/>
        </p:nvSpPr>
        <p:spPr>
          <a:xfrm>
            <a:off x="152400" y="5616575"/>
            <a:ext cx="1144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response </a:t>
            </a:r>
          </a:p>
          <a:p>
            <a:r>
              <a:rPr lang="en-US" sz="2000" dirty="0"/>
              <a:t>variable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F30A94E-C33C-4B80-B9F3-49D4ECA41243}"/>
              </a:ext>
            </a:extLst>
          </p:cNvPr>
          <p:cNvSpPr txBox="1"/>
          <p:nvPr/>
        </p:nvSpPr>
        <p:spPr>
          <a:xfrm>
            <a:off x="2244724" y="5616714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predictor </a:t>
            </a:r>
          </a:p>
          <a:p>
            <a:r>
              <a:rPr lang="en-US" sz="2000" dirty="0"/>
              <a:t>variable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FB4BFC8-3746-4C30-BA1C-87B06EA7B8E9}"/>
              </a:ext>
            </a:extLst>
          </p:cNvPr>
          <p:cNvSpPr txBox="1"/>
          <p:nvPr/>
        </p:nvSpPr>
        <p:spPr>
          <a:xfrm>
            <a:off x="3635840" y="5395030"/>
            <a:ext cx="952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process</a:t>
            </a:r>
          </a:p>
          <a:p>
            <a:r>
              <a:rPr lang="en-US" sz="2000" dirty="0"/>
              <a:t>error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9F50EA6-A447-47A1-AD15-494C445FC04D}"/>
              </a:ext>
            </a:extLst>
          </p:cNvPr>
          <p:cNvSpPr/>
          <p:nvPr/>
        </p:nvSpPr>
        <p:spPr>
          <a:xfrm rot="5400000">
            <a:off x="714464" y="4981664"/>
            <a:ext cx="261939" cy="899932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081E7B7-BB50-4A78-9BE1-094350D06047}"/>
              </a:ext>
            </a:extLst>
          </p:cNvPr>
          <p:cNvSpPr txBox="1"/>
          <p:nvPr/>
        </p:nvSpPr>
        <p:spPr>
          <a:xfrm>
            <a:off x="1447111" y="3773457"/>
            <a:ext cx="116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intercept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C4D6DB5-2994-4173-8493-9540DACEDF1A}"/>
              </a:ext>
            </a:extLst>
          </p:cNvPr>
          <p:cNvSpPr txBox="1"/>
          <p:nvPr/>
        </p:nvSpPr>
        <p:spPr>
          <a:xfrm>
            <a:off x="2669267" y="3886200"/>
            <a:ext cx="1883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(negative) slope</a:t>
            </a:r>
          </a:p>
        </p:txBody>
      </p:sp>
      <p:sp>
        <p:nvSpPr>
          <p:cNvPr id="177" name="Right Brace 176">
            <a:extLst>
              <a:ext uri="{FF2B5EF4-FFF2-40B4-BE49-F238E27FC236}">
                <a16:creationId xmlns:a16="http://schemas.microsoft.com/office/drawing/2014/main" id="{F1FC1A26-ECDF-47D4-9996-EA51A80F07EA}"/>
              </a:ext>
            </a:extLst>
          </p:cNvPr>
          <p:cNvSpPr/>
          <p:nvPr/>
        </p:nvSpPr>
        <p:spPr>
          <a:xfrm rot="16200000">
            <a:off x="1894627" y="4008564"/>
            <a:ext cx="261939" cy="82560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00B8CB-4AD9-4195-A8F4-5DB7FCCA5C59}"/>
              </a:ext>
            </a:extLst>
          </p:cNvPr>
          <p:cNvCxnSpPr>
            <a:cxnSpLocks/>
          </p:cNvCxnSpPr>
          <p:nvPr/>
        </p:nvCxnSpPr>
        <p:spPr>
          <a:xfrm>
            <a:off x="2821667" y="4311650"/>
            <a:ext cx="0" cy="285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6FF8D620-389F-4C0E-9304-4BAE5D55C65B}"/>
              </a:ext>
            </a:extLst>
          </p:cNvPr>
          <p:cNvCxnSpPr>
            <a:cxnSpLocks/>
          </p:cNvCxnSpPr>
          <p:nvPr/>
        </p:nvCxnSpPr>
        <p:spPr>
          <a:xfrm flipV="1">
            <a:off x="3048000" y="5078412"/>
            <a:ext cx="0" cy="538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F70F5FC-4247-45ED-B4A6-91207753AB3D}"/>
              </a:ext>
            </a:extLst>
          </p:cNvPr>
          <p:cNvCxnSpPr>
            <a:cxnSpLocks/>
          </p:cNvCxnSpPr>
          <p:nvPr/>
        </p:nvCxnSpPr>
        <p:spPr>
          <a:xfrm flipH="1" flipV="1">
            <a:off x="3635840" y="5054600"/>
            <a:ext cx="215321" cy="307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974F5C-D4AB-4375-980D-8C5887C45F5E}"/>
              </a:ext>
            </a:extLst>
          </p:cNvPr>
          <p:cNvSpPr txBox="1"/>
          <p:nvPr/>
        </p:nvSpPr>
        <p:spPr>
          <a:xfrm>
            <a:off x="609600" y="274320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expressed as…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Footer Placeholder 2"/>
          <p:cNvSpPr txBox="1">
            <a:spLocks noGrp="1"/>
          </p:cNvSpPr>
          <p:nvPr/>
        </p:nvSpPr>
        <p:spPr bwMode="auto">
          <a:xfrm>
            <a:off x="2590801" y="6448647"/>
            <a:ext cx="396239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Process error</a:t>
            </a:r>
          </a:p>
        </p:txBody>
      </p:sp>
      <p:sp>
        <p:nvSpPr>
          <p:cNvPr id="32776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37D00A5-FB4B-4054-AE19-56CA01100AA4}" type="slidenum">
              <a:rPr lang="en-US" sz="1400"/>
              <a:pPr algn="r"/>
              <a:t>14</a:t>
            </a:fld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CCA2-2C0E-4177-A773-72B8176E014D}"/>
              </a:ext>
            </a:extLst>
          </p:cNvPr>
          <p:cNvSpPr txBox="1"/>
          <p:nvPr/>
        </p:nvSpPr>
        <p:spPr>
          <a:xfrm>
            <a:off x="152400" y="381000"/>
            <a:ext cx="266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error: </a:t>
            </a:r>
          </a:p>
          <a:p>
            <a:r>
              <a:rPr lang="en-US" sz="2000" i="1" dirty="0"/>
              <a:t>difference between reality and expected by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Biological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Environmental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etc...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BD0CF-A57E-4E86-B80A-6307DE5BB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228981"/>
            <a:ext cx="6096528" cy="4572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C288B-B056-4360-87F3-020A414ABFEA}"/>
              </a:ext>
            </a:extLst>
          </p:cNvPr>
          <p:cNvSpPr txBox="1"/>
          <p:nvPr/>
        </p:nvSpPr>
        <p:spPr>
          <a:xfrm>
            <a:off x="3505464" y="767316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u="sng" dirty="0"/>
              <a:t>σ</a:t>
            </a:r>
            <a:r>
              <a:rPr lang="en-US" u="sng" dirty="0"/>
              <a:t> = 0.1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7A7FA-39AC-4C4C-B520-9985CC1C2C51}"/>
              </a:ext>
            </a:extLst>
          </p:cNvPr>
          <p:cNvSpPr txBox="1"/>
          <p:nvPr/>
        </p:nvSpPr>
        <p:spPr>
          <a:xfrm>
            <a:off x="5600964" y="7620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u="sng" dirty="0"/>
              <a:t>σ</a:t>
            </a:r>
            <a:r>
              <a:rPr lang="en-US" u="sng" dirty="0"/>
              <a:t> = 0.2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25818-8A94-437A-B33C-E8CA5BC2A164}"/>
              </a:ext>
            </a:extLst>
          </p:cNvPr>
          <p:cNvSpPr txBox="1"/>
          <p:nvPr/>
        </p:nvSpPr>
        <p:spPr>
          <a:xfrm>
            <a:off x="7696464" y="767316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u="sng" dirty="0"/>
              <a:t>σ</a:t>
            </a:r>
            <a:r>
              <a:rPr lang="en-US" u="sng" dirty="0"/>
              <a:t> = 0.3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E5A91-28BB-4B6F-9B5F-E9945F7E9AE8}"/>
              </a:ext>
            </a:extLst>
          </p:cNvPr>
          <p:cNvSpPr txBox="1"/>
          <p:nvPr/>
        </p:nvSpPr>
        <p:spPr>
          <a:xfrm>
            <a:off x="3586656" y="5619716"/>
            <a:ext cx="90441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S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E2CD6-8724-4295-A663-A2B0AEE7720E}"/>
              </a:ext>
            </a:extLst>
          </p:cNvPr>
          <p:cNvSpPr txBox="1"/>
          <p:nvPr/>
        </p:nvSpPr>
        <p:spPr>
          <a:xfrm rot="16200000">
            <a:off x="2374097" y="1662118"/>
            <a:ext cx="94769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R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CACFF-6922-4BDC-8E59-C62F4F86125B}"/>
              </a:ext>
            </a:extLst>
          </p:cNvPr>
          <p:cNvSpPr txBox="1"/>
          <p:nvPr/>
        </p:nvSpPr>
        <p:spPr>
          <a:xfrm rot="16200000">
            <a:off x="2267497" y="3199793"/>
            <a:ext cx="116089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R/S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109A8-9E6E-450B-AB22-34E64978840A}"/>
              </a:ext>
            </a:extLst>
          </p:cNvPr>
          <p:cNvSpPr txBox="1"/>
          <p:nvPr/>
        </p:nvSpPr>
        <p:spPr>
          <a:xfrm rot="16200000">
            <a:off x="2075938" y="4666739"/>
            <a:ext cx="154401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ln(R/S)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65C4A-173A-4475-822C-1D469C0E6422}"/>
              </a:ext>
            </a:extLst>
          </p:cNvPr>
          <p:cNvSpPr txBox="1"/>
          <p:nvPr/>
        </p:nvSpPr>
        <p:spPr>
          <a:xfrm>
            <a:off x="5682156" y="5619716"/>
            <a:ext cx="90441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S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B6864C-2CC0-45DC-9E3E-00ECAB0A73C8}"/>
              </a:ext>
            </a:extLst>
          </p:cNvPr>
          <p:cNvSpPr txBox="1"/>
          <p:nvPr/>
        </p:nvSpPr>
        <p:spPr>
          <a:xfrm>
            <a:off x="7710751" y="5624760"/>
            <a:ext cx="90441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S    </a:t>
            </a:r>
          </a:p>
        </p:txBody>
      </p:sp>
    </p:spTree>
    <p:extLst>
      <p:ext uri="{BB962C8B-B14F-4D97-AF65-F5344CB8AC3E}">
        <p14:creationId xmlns:p14="http://schemas.microsoft.com/office/powerpoint/2010/main" val="275636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Footer Placeholder 2"/>
          <p:cNvSpPr txBox="1">
            <a:spLocks noGrp="1"/>
          </p:cNvSpPr>
          <p:nvPr/>
        </p:nvSpPr>
        <p:spPr bwMode="auto">
          <a:xfrm>
            <a:off x="2514600" y="6448647"/>
            <a:ext cx="4038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Bootstrapping (1)</a:t>
            </a:r>
          </a:p>
        </p:txBody>
      </p:sp>
      <p:sp>
        <p:nvSpPr>
          <p:cNvPr id="32776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37D00A5-FB4B-4054-AE19-56CA01100AA4}" type="slidenum">
              <a:rPr lang="en-US" sz="1400"/>
              <a:pPr algn="r"/>
              <a:t>15</a:t>
            </a:fld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CCA2-2C0E-4177-A773-72B8176E014D}"/>
              </a:ext>
            </a:extLst>
          </p:cNvPr>
          <p:cNvSpPr txBox="1"/>
          <p:nvPr/>
        </p:nvSpPr>
        <p:spPr>
          <a:xfrm>
            <a:off x="762000" y="3810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Expressing uncertainty in estimation of </a:t>
            </a:r>
            <a:r>
              <a:rPr lang="el-GR" dirty="0"/>
              <a:t>α</a:t>
            </a:r>
            <a:r>
              <a:rPr lang="en-US" dirty="0"/>
              <a:t> and </a:t>
            </a:r>
            <a:r>
              <a:rPr lang="el-GR" dirty="0"/>
              <a:t>β</a:t>
            </a:r>
            <a:r>
              <a:rPr lang="en-US" dirty="0"/>
              <a:t>:</a:t>
            </a:r>
          </a:p>
          <a:p>
            <a:r>
              <a:rPr lang="en-US" b="1" dirty="0"/>
              <a:t>Bootstrapping regression residuals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30ABF-E4C3-4E1F-A97B-701A2F31400A}"/>
              </a:ext>
            </a:extLst>
          </p:cNvPr>
          <p:cNvSpPr txBox="1"/>
          <p:nvPr/>
        </p:nvSpPr>
        <p:spPr>
          <a:xfrm>
            <a:off x="381000" y="1371600"/>
            <a:ext cx="3505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Unpacking this…</a:t>
            </a:r>
          </a:p>
          <a:p>
            <a:r>
              <a:rPr lang="en-US" sz="2000" dirty="0"/>
              <a:t>Residuals: difference between data and model fit</a:t>
            </a:r>
          </a:p>
          <a:p>
            <a:endParaRPr lang="en-US" sz="2000" dirty="0"/>
          </a:p>
          <a:p>
            <a:r>
              <a:rPr lang="en-US" sz="1400" dirty="0"/>
              <a:t>For now,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So…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FBAE8-A433-435C-8881-0F38C830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67031"/>
            <a:ext cx="4304943" cy="4304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9991E8FB-3709-4202-A5BE-3E4898773D95}"/>
                  </a:ext>
                </a:extLst>
              </p:cNvPr>
              <p:cNvSpPr txBox="1"/>
              <p:nvPr/>
            </p:nvSpPr>
            <p:spPr bwMode="auto">
              <a:xfrm>
                <a:off x="638840" y="2929956"/>
                <a:ext cx="263776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ln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e>
                    </m:d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9991E8FB-3709-4202-A5BE-3E4898773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8840" y="2929956"/>
                <a:ext cx="2637760" cy="457200"/>
              </a:xfrm>
              <a:prstGeom prst="rect">
                <a:avLst/>
              </a:prstGeom>
              <a:blipFill>
                <a:blip r:embed="rId4"/>
                <a:stretch>
                  <a:fillRect l="-1617" t="-92000" b="-9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7">
                <a:extLst>
                  <a:ext uri="{FF2B5EF4-FFF2-40B4-BE49-F238E27FC236}">
                    <a16:creationId xmlns:a16="http://schemas.microsoft.com/office/drawing/2014/main" id="{7388C9AF-1628-4665-AF49-29A3476D34D8}"/>
                  </a:ext>
                </a:extLst>
              </p:cNvPr>
              <p:cNvSpPr txBox="1"/>
              <p:nvPr/>
            </p:nvSpPr>
            <p:spPr bwMode="auto">
              <a:xfrm>
                <a:off x="562640" y="4007174"/>
                <a:ext cx="263776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3" name="Object 7">
                <a:extLst>
                  <a:ext uri="{FF2B5EF4-FFF2-40B4-BE49-F238E27FC236}">
                    <a16:creationId xmlns:a16="http://schemas.microsoft.com/office/drawing/2014/main" id="{7388C9AF-1628-4665-AF49-29A3476D3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640" y="4007174"/>
                <a:ext cx="2637760" cy="457200"/>
              </a:xfrm>
              <a:prstGeom prst="rect">
                <a:avLst/>
              </a:prstGeom>
              <a:blipFill>
                <a:blip r:embed="rId5"/>
                <a:stretch>
                  <a:fillRect t="-129333" b="-18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FF1EF83-D62E-48AD-8EA8-A8F9FD3EC1F5}"/>
              </a:ext>
            </a:extLst>
          </p:cNvPr>
          <p:cNvSpPr txBox="1"/>
          <p:nvPr/>
        </p:nvSpPr>
        <p:spPr>
          <a:xfrm>
            <a:off x="1219200" y="4416622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FC6D8-A840-40D0-BB17-4E0FEB412F0B}"/>
              </a:ext>
            </a:extLst>
          </p:cNvPr>
          <p:cNvSpPr txBox="1"/>
          <p:nvPr/>
        </p:nvSpPr>
        <p:spPr>
          <a:xfrm>
            <a:off x="2133600" y="4416623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model fit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EE7DD5-3562-4809-8CED-D1F7D009A708}"/>
              </a:ext>
            </a:extLst>
          </p:cNvPr>
          <p:cNvSpPr txBox="1"/>
          <p:nvPr/>
        </p:nvSpPr>
        <p:spPr>
          <a:xfrm>
            <a:off x="2797500" y="3663950"/>
            <a:ext cx="1236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estimated values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EE6B56-CE49-42D5-B8BB-50266C2C40A0}"/>
              </a:ext>
            </a:extLst>
          </p:cNvPr>
          <p:cNvCxnSpPr>
            <a:cxnSpLocks/>
          </p:cNvCxnSpPr>
          <p:nvPr/>
        </p:nvCxnSpPr>
        <p:spPr>
          <a:xfrm flipH="1">
            <a:off x="2209800" y="3802449"/>
            <a:ext cx="587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28B2FF-DC6D-4907-8514-59BFB81AA2D5}"/>
              </a:ext>
            </a:extLst>
          </p:cNvPr>
          <p:cNvCxnSpPr/>
          <p:nvPr/>
        </p:nvCxnSpPr>
        <p:spPr>
          <a:xfrm>
            <a:off x="2209800" y="3802449"/>
            <a:ext cx="0" cy="20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A5EA4F-C12B-439E-91A8-9437FD40D3FB}"/>
              </a:ext>
            </a:extLst>
          </p:cNvPr>
          <p:cNvCxnSpPr/>
          <p:nvPr/>
        </p:nvCxnSpPr>
        <p:spPr>
          <a:xfrm>
            <a:off x="2590800" y="3802449"/>
            <a:ext cx="0" cy="20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F3B867-709C-43A2-9570-0CA4798E9131}"/>
              </a:ext>
            </a:extLst>
          </p:cNvPr>
          <p:cNvSpPr txBox="1"/>
          <p:nvPr/>
        </p:nvSpPr>
        <p:spPr>
          <a:xfrm>
            <a:off x="381000" y="5095426"/>
            <a:ext cx="3247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Bootstrapping: resampling data (in this case, regression residuals) </a:t>
            </a:r>
            <a:r>
              <a:rPr lang="en-US" sz="2000" i="1" dirty="0"/>
              <a:t>with replacement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B3D89-CD1D-40B5-9390-AB2511923141}"/>
              </a:ext>
            </a:extLst>
          </p:cNvPr>
          <p:cNvSpPr txBox="1"/>
          <p:nvPr/>
        </p:nvSpPr>
        <p:spPr>
          <a:xfrm>
            <a:off x="6028857" y="5710556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2C01C-106A-4EE1-9154-61E186FC20CA}"/>
              </a:ext>
            </a:extLst>
          </p:cNvPr>
          <p:cNvSpPr txBox="1"/>
          <p:nvPr/>
        </p:nvSpPr>
        <p:spPr>
          <a:xfrm rot="16200000">
            <a:off x="3432104" y="3433117"/>
            <a:ext cx="18181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ln(R/S)    </a:t>
            </a:r>
          </a:p>
        </p:txBody>
      </p:sp>
    </p:spTree>
    <p:extLst>
      <p:ext uri="{BB962C8B-B14F-4D97-AF65-F5344CB8AC3E}">
        <p14:creationId xmlns:p14="http://schemas.microsoft.com/office/powerpoint/2010/main" val="398806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6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37D00A5-FB4B-4054-AE19-56CA01100AA4}" type="slidenum">
              <a:rPr lang="en-US" sz="1400"/>
              <a:pPr algn="r"/>
              <a:t>16</a:t>
            </a:fld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CCA2-2C0E-4177-A773-72B8176E014D}"/>
              </a:ext>
            </a:extLst>
          </p:cNvPr>
          <p:cNvSpPr txBox="1"/>
          <p:nvPr/>
        </p:nvSpPr>
        <p:spPr>
          <a:xfrm>
            <a:off x="762000" y="3810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Expressing uncertainty in estimation of </a:t>
            </a:r>
            <a:r>
              <a:rPr lang="el-GR" dirty="0"/>
              <a:t>α</a:t>
            </a:r>
            <a:r>
              <a:rPr lang="en-US" dirty="0"/>
              <a:t> and </a:t>
            </a:r>
            <a:r>
              <a:rPr lang="el-GR" dirty="0"/>
              <a:t>β</a:t>
            </a:r>
            <a:r>
              <a:rPr lang="en-US" dirty="0"/>
              <a:t>:</a:t>
            </a:r>
          </a:p>
          <a:p>
            <a:r>
              <a:rPr lang="en-US" b="1" dirty="0"/>
              <a:t>Bootstrapping regression residuals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FBAE8-A433-435C-8881-0F38C830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67031"/>
            <a:ext cx="4304943" cy="4304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9991E8FB-3709-4202-A5BE-3E4898773D95}"/>
                  </a:ext>
                </a:extLst>
              </p:cNvPr>
              <p:cNvSpPr txBox="1"/>
              <p:nvPr/>
            </p:nvSpPr>
            <p:spPr bwMode="auto">
              <a:xfrm>
                <a:off x="731108" y="1676400"/>
                <a:ext cx="263776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ln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e>
                    </m:d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9991E8FB-3709-4202-A5BE-3E4898773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1108" y="1676400"/>
                <a:ext cx="2637760" cy="457200"/>
              </a:xfrm>
              <a:prstGeom prst="rect">
                <a:avLst/>
              </a:prstGeom>
              <a:blipFill>
                <a:blip r:embed="rId4"/>
                <a:stretch>
                  <a:fillRect l="-1617" t="-92000" b="-9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0DE254-9F7B-4FF9-BBD3-CD2EAF48CF60}"/>
              </a:ext>
            </a:extLst>
          </p:cNvPr>
          <p:cNvCxnSpPr>
            <a:cxnSpLocks/>
          </p:cNvCxnSpPr>
          <p:nvPr/>
        </p:nvCxnSpPr>
        <p:spPr>
          <a:xfrm flipV="1">
            <a:off x="3048000" y="1983366"/>
            <a:ext cx="0" cy="302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6323C9B-8429-4BA7-AC5B-D54BDD106E9A}"/>
              </a:ext>
            </a:extLst>
          </p:cNvPr>
          <p:cNvSpPr txBox="1">
            <a:spLocks noGrp="1"/>
          </p:cNvSpPr>
          <p:nvPr/>
        </p:nvSpPr>
        <p:spPr bwMode="auto">
          <a:xfrm>
            <a:off x="2514600" y="6448647"/>
            <a:ext cx="4038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Bootstrapping 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9877C-68F3-40BD-B109-855C4659F43A}"/>
              </a:ext>
            </a:extLst>
          </p:cNvPr>
          <p:cNvSpPr txBox="1"/>
          <p:nvPr/>
        </p:nvSpPr>
        <p:spPr>
          <a:xfrm>
            <a:off x="6028857" y="5715000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5C66-5195-420B-A60B-6548B8174FDE}"/>
              </a:ext>
            </a:extLst>
          </p:cNvPr>
          <p:cNvSpPr txBox="1"/>
          <p:nvPr/>
        </p:nvSpPr>
        <p:spPr>
          <a:xfrm rot="16200000">
            <a:off x="3432104" y="3421431"/>
            <a:ext cx="18181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ln(R/S)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30ABF-E4C3-4E1F-A97B-701A2F31400A}"/>
              </a:ext>
            </a:extLst>
          </p:cNvPr>
          <p:cNvSpPr txBox="1"/>
          <p:nvPr/>
        </p:nvSpPr>
        <p:spPr>
          <a:xfrm>
            <a:off x="152400" y="2438400"/>
            <a:ext cx="419586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Isolates random component of the model (deviations from expected)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Biological, environmental, </a:t>
            </a:r>
            <a:r>
              <a:rPr lang="en-US" sz="1600" i="1" dirty="0" err="1"/>
              <a:t>etc</a:t>
            </a:r>
            <a:r>
              <a:rPr lang="en-US" sz="1600" i="1" dirty="0"/>
              <a:t>…</a:t>
            </a:r>
          </a:p>
          <a:p>
            <a:endParaRPr lang="en-US" sz="1800" dirty="0"/>
          </a:p>
          <a:p>
            <a:r>
              <a:rPr lang="en-US" sz="1800" dirty="0"/>
              <a:t>Assumes all these </a:t>
            </a:r>
            <a:r>
              <a:rPr lang="en-US" sz="1800" b="1" dirty="0"/>
              <a:t>deviations</a:t>
            </a:r>
            <a:r>
              <a:rPr lang="en-US" sz="1800" dirty="0"/>
              <a:t> are exchangeable</a:t>
            </a:r>
          </a:p>
          <a:p>
            <a:endParaRPr lang="en-US" sz="1800" dirty="0"/>
          </a:p>
          <a:p>
            <a:r>
              <a:rPr lang="en-US" sz="1800" dirty="0"/>
              <a:t>Reshuffling gives other “plausible realities”</a:t>
            </a:r>
          </a:p>
        </p:txBody>
      </p:sp>
    </p:spTree>
    <p:extLst>
      <p:ext uri="{BB962C8B-B14F-4D97-AF65-F5344CB8AC3E}">
        <p14:creationId xmlns:p14="http://schemas.microsoft.com/office/powerpoint/2010/main" val="322817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6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37D00A5-FB4B-4054-AE19-56CA01100AA4}" type="slidenum">
              <a:rPr lang="en-US" sz="1400"/>
              <a:pPr algn="r"/>
              <a:t>17</a:t>
            </a:fld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CCA2-2C0E-4177-A773-72B8176E014D}"/>
              </a:ext>
            </a:extLst>
          </p:cNvPr>
          <p:cNvSpPr txBox="1"/>
          <p:nvPr/>
        </p:nvSpPr>
        <p:spPr>
          <a:xfrm>
            <a:off x="762000" y="3810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Expressing uncertainty in estimation of </a:t>
            </a:r>
            <a:r>
              <a:rPr lang="el-GR" dirty="0"/>
              <a:t>α</a:t>
            </a:r>
            <a:r>
              <a:rPr lang="en-US" dirty="0"/>
              <a:t> and </a:t>
            </a:r>
            <a:r>
              <a:rPr lang="el-GR" dirty="0"/>
              <a:t>β</a:t>
            </a:r>
            <a:r>
              <a:rPr lang="en-US" dirty="0"/>
              <a:t>:</a:t>
            </a:r>
          </a:p>
          <a:p>
            <a:r>
              <a:rPr lang="en-US" b="1" dirty="0"/>
              <a:t>Bootstrapping regression residuals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30ABF-E4C3-4E1F-A97B-701A2F31400A}"/>
              </a:ext>
            </a:extLst>
          </p:cNvPr>
          <p:cNvSpPr txBox="1"/>
          <p:nvPr/>
        </p:nvSpPr>
        <p:spPr>
          <a:xfrm>
            <a:off x="152399" y="2438400"/>
            <a:ext cx="39623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Mechanistically, the process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Fit </a:t>
            </a:r>
            <a:r>
              <a:rPr lang="en-US" sz="1800" i="1"/>
              <a:t>ln(R/S) ~ S </a:t>
            </a:r>
            <a:r>
              <a:rPr lang="en-US" sz="1800"/>
              <a:t>using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Pull out fitted values and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Then for some large (≥500) number of times…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Resample </a:t>
            </a:r>
            <a:r>
              <a:rPr lang="en-US" sz="1800" b="1"/>
              <a:t>residuals</a:t>
            </a:r>
            <a:r>
              <a:rPr lang="en-US" sz="1800"/>
              <a:t> with replacement, add to fitted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Do a new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Store coefficient estimates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/>
              <a:t>Intercept estimates </a:t>
            </a:r>
            <a:r>
              <a:rPr lang="en-US" sz="1800" i="1"/>
              <a:t>ln(</a:t>
            </a:r>
            <a:r>
              <a:rPr lang="el-GR" sz="1800" i="1"/>
              <a:t>α</a:t>
            </a:r>
            <a:r>
              <a:rPr lang="en-US" sz="1800" i="1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/>
              <a:t>Slope estimates </a:t>
            </a:r>
            <a:r>
              <a:rPr lang="en-US" sz="1800" i="1"/>
              <a:t>-β</a:t>
            </a:r>
            <a:endParaRPr lang="en-US" sz="1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9991E8FB-3709-4202-A5BE-3E4898773D95}"/>
                  </a:ext>
                </a:extLst>
              </p:cNvPr>
              <p:cNvSpPr txBox="1"/>
              <p:nvPr/>
            </p:nvSpPr>
            <p:spPr bwMode="auto">
              <a:xfrm>
                <a:off x="731108" y="1676400"/>
                <a:ext cx="263776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ln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e>
                    </m:d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9991E8FB-3709-4202-A5BE-3E4898773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1108" y="1676400"/>
                <a:ext cx="2637760" cy="457200"/>
              </a:xfrm>
              <a:prstGeom prst="rect">
                <a:avLst/>
              </a:prstGeom>
              <a:blipFill>
                <a:blip r:embed="rId3"/>
                <a:stretch>
                  <a:fillRect l="-1617" t="-92000" b="-9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1354EBD-2842-4A79-B439-1713B3DF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676400"/>
            <a:ext cx="4304943" cy="4304943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05F4F27-0CC4-43A8-816F-0E51C50D6143}"/>
              </a:ext>
            </a:extLst>
          </p:cNvPr>
          <p:cNvSpPr txBox="1">
            <a:spLocks noGrp="1"/>
          </p:cNvSpPr>
          <p:nvPr/>
        </p:nvSpPr>
        <p:spPr bwMode="auto">
          <a:xfrm>
            <a:off x="2514600" y="6448647"/>
            <a:ext cx="4038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Bootstrapping (3)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EDAA40-F69F-469A-A714-39415F828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676400"/>
            <a:ext cx="4304944" cy="4304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3FB2B6-DECF-4DA6-9984-385CFC9C5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676400"/>
            <a:ext cx="4304944" cy="4304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B025A0-03CF-4DBB-B783-AF9447420555}"/>
              </a:ext>
            </a:extLst>
          </p:cNvPr>
          <p:cNvSpPr txBox="1"/>
          <p:nvPr/>
        </p:nvSpPr>
        <p:spPr>
          <a:xfrm>
            <a:off x="6028857" y="5710556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536F5-D66F-49A7-91BB-FCB46E430292}"/>
              </a:ext>
            </a:extLst>
          </p:cNvPr>
          <p:cNvSpPr txBox="1"/>
          <p:nvPr/>
        </p:nvSpPr>
        <p:spPr>
          <a:xfrm rot="16200000">
            <a:off x="3432104" y="3433117"/>
            <a:ext cx="18181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ln(R/S)    </a:t>
            </a:r>
          </a:p>
        </p:txBody>
      </p:sp>
    </p:spTree>
    <p:extLst>
      <p:ext uri="{BB962C8B-B14F-4D97-AF65-F5344CB8AC3E}">
        <p14:creationId xmlns:p14="http://schemas.microsoft.com/office/powerpoint/2010/main" val="126900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6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37D00A5-FB4B-4054-AE19-56CA01100AA4}" type="slidenum">
              <a:rPr lang="en-US" sz="1400"/>
              <a:pPr algn="r"/>
              <a:t>18</a:t>
            </a:fld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9991E8FB-3709-4202-A5BE-3E4898773D95}"/>
                  </a:ext>
                </a:extLst>
              </p:cNvPr>
              <p:cNvSpPr txBox="1"/>
              <p:nvPr/>
            </p:nvSpPr>
            <p:spPr bwMode="auto">
              <a:xfrm>
                <a:off x="731108" y="1676400"/>
                <a:ext cx="263776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ln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e>
                    </m:d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9991E8FB-3709-4202-A5BE-3E4898773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1108" y="1676400"/>
                <a:ext cx="2637760" cy="457200"/>
              </a:xfrm>
              <a:prstGeom prst="rect">
                <a:avLst/>
              </a:prstGeom>
              <a:blipFill>
                <a:blip r:embed="rId3"/>
                <a:stretch>
                  <a:fillRect l="-1617" t="-92000" b="-9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5665E6-3B69-4590-843D-22C183124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762000"/>
            <a:ext cx="3810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C6CCA2-2C0E-4177-A773-72B8176E014D}"/>
              </a:ext>
            </a:extLst>
          </p:cNvPr>
          <p:cNvSpPr txBox="1"/>
          <p:nvPr/>
        </p:nvSpPr>
        <p:spPr>
          <a:xfrm>
            <a:off x="762000" y="3810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Expressing uncertainty in estimation of </a:t>
            </a:r>
            <a:r>
              <a:rPr lang="el-GR" dirty="0"/>
              <a:t>α</a:t>
            </a:r>
            <a:r>
              <a:rPr lang="en-US" dirty="0"/>
              <a:t> and </a:t>
            </a:r>
            <a:r>
              <a:rPr lang="el-GR" dirty="0"/>
              <a:t>β</a:t>
            </a:r>
            <a:r>
              <a:rPr lang="en-US" dirty="0"/>
              <a:t>:</a:t>
            </a:r>
          </a:p>
          <a:p>
            <a:r>
              <a:rPr lang="en-US" b="1" dirty="0"/>
              <a:t>Bootstrapping regression residuals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16C29DD-3ACA-4A25-AA6F-9B878390AD54}"/>
              </a:ext>
            </a:extLst>
          </p:cNvPr>
          <p:cNvSpPr txBox="1">
            <a:spLocks noGrp="1"/>
          </p:cNvSpPr>
          <p:nvPr/>
        </p:nvSpPr>
        <p:spPr bwMode="auto">
          <a:xfrm>
            <a:off x="2514600" y="6448647"/>
            <a:ext cx="4038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Bootstrapping (4)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382DBCD-9C0E-4ABF-9C91-A5ECAB6463AB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18</a:t>
            </a:fld>
            <a:endParaRPr 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643F4-7DCB-4AAA-8713-560EE99AA278}"/>
              </a:ext>
            </a:extLst>
          </p:cNvPr>
          <p:cNvSpPr txBox="1"/>
          <p:nvPr/>
        </p:nvSpPr>
        <p:spPr>
          <a:xfrm>
            <a:off x="6333657" y="3198168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CF777-822E-474D-AEF5-358159800BA7}"/>
              </a:ext>
            </a:extLst>
          </p:cNvPr>
          <p:cNvSpPr txBox="1"/>
          <p:nvPr/>
        </p:nvSpPr>
        <p:spPr>
          <a:xfrm rot="16200000">
            <a:off x="4005838" y="1890227"/>
            <a:ext cx="18181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ln(R/S)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2F1A8-F17B-48E9-8D32-C99293C0572F}"/>
              </a:ext>
            </a:extLst>
          </p:cNvPr>
          <p:cNvSpPr txBox="1"/>
          <p:nvPr/>
        </p:nvSpPr>
        <p:spPr>
          <a:xfrm>
            <a:off x="6333657" y="6039258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E4A8C-2FFC-41AE-8B70-CCE02776768C}"/>
              </a:ext>
            </a:extLst>
          </p:cNvPr>
          <p:cNvSpPr txBox="1"/>
          <p:nvPr/>
        </p:nvSpPr>
        <p:spPr>
          <a:xfrm rot="16200000">
            <a:off x="4364911" y="4789826"/>
            <a:ext cx="10999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CA9E00-E147-4138-A806-714A4666F288}"/>
              </a:ext>
            </a:extLst>
          </p:cNvPr>
          <p:cNvSpPr txBox="1"/>
          <p:nvPr/>
        </p:nvSpPr>
        <p:spPr>
          <a:xfrm>
            <a:off x="152399" y="2438400"/>
            <a:ext cx="39623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Mechanistically, the process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Fit </a:t>
            </a:r>
            <a:r>
              <a:rPr lang="en-US" sz="1800" i="1"/>
              <a:t>ln(R/S) ~ S </a:t>
            </a:r>
            <a:r>
              <a:rPr lang="en-US" sz="1800"/>
              <a:t>using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Pull out fitted values and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Then for some large (≥500) number of times…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Resample </a:t>
            </a:r>
            <a:r>
              <a:rPr lang="en-US" sz="1800" b="1"/>
              <a:t>residuals</a:t>
            </a:r>
            <a:r>
              <a:rPr lang="en-US" sz="1800"/>
              <a:t> with replacement, add to fitted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Do a new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Store coefficient estimates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/>
              <a:t>Intercept estimates </a:t>
            </a:r>
            <a:r>
              <a:rPr lang="en-US" sz="1800" i="1"/>
              <a:t>ln(</a:t>
            </a:r>
            <a:r>
              <a:rPr lang="el-GR" sz="1800" i="1"/>
              <a:t>α</a:t>
            </a:r>
            <a:r>
              <a:rPr lang="en-US" sz="1800" i="1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/>
              <a:t>Slope estimates </a:t>
            </a:r>
            <a:r>
              <a:rPr lang="en-US" sz="1800" i="1"/>
              <a:t>-β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53430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Footer Placeholder 2"/>
          <p:cNvSpPr txBox="1">
            <a:spLocks noGrp="1"/>
          </p:cNvSpPr>
          <p:nvPr/>
        </p:nvSpPr>
        <p:spPr bwMode="auto">
          <a:xfrm>
            <a:off x="2743200" y="6448647"/>
            <a:ext cx="441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Bootstrap distributions</a:t>
            </a:r>
          </a:p>
        </p:txBody>
      </p:sp>
      <p:sp>
        <p:nvSpPr>
          <p:cNvPr id="32776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37D00A5-FB4B-4054-AE19-56CA01100AA4}" type="slidenum">
              <a:rPr lang="en-US" sz="1400"/>
              <a:pPr algn="r"/>
              <a:t>19</a:t>
            </a:fld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CCA2-2C0E-4177-A773-72B8176E014D}"/>
              </a:ext>
            </a:extLst>
          </p:cNvPr>
          <p:cNvSpPr txBox="1"/>
          <p:nvPr/>
        </p:nvSpPr>
        <p:spPr>
          <a:xfrm>
            <a:off x="762000" y="3810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Distributions of </a:t>
            </a:r>
            <a:r>
              <a:rPr lang="el-GR" dirty="0"/>
              <a:t>α</a:t>
            </a:r>
            <a:r>
              <a:rPr lang="en-US" dirty="0"/>
              <a:t> and </a:t>
            </a:r>
            <a:r>
              <a:rPr lang="el-GR" dirty="0"/>
              <a:t>β</a:t>
            </a:r>
            <a:r>
              <a:rPr lang="en-US" dirty="0"/>
              <a:t> pairs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Distributions of reference points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378682-B3A5-4EFF-BB8C-42381AB4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77" y="3261392"/>
            <a:ext cx="3085743" cy="3085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1E1D2-689F-4C7B-A81A-54BF77553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0"/>
            <a:ext cx="3085743" cy="3085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A6EA9F-A5FF-46FF-8583-8727FE64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629" y="3261393"/>
            <a:ext cx="3085743" cy="308574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64EF20B-78A1-41CC-89F6-4A28369395C6}"/>
              </a:ext>
            </a:extLst>
          </p:cNvPr>
          <p:cNvSpPr/>
          <p:nvPr/>
        </p:nvSpPr>
        <p:spPr>
          <a:xfrm>
            <a:off x="1447800" y="1219200"/>
            <a:ext cx="3810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2E252-4A22-46DE-84E8-C5CBAA67A96A}"/>
              </a:ext>
            </a:extLst>
          </p:cNvPr>
          <p:cNvSpPr txBox="1"/>
          <p:nvPr/>
        </p:nvSpPr>
        <p:spPr>
          <a:xfrm>
            <a:off x="6780687" y="2853907"/>
            <a:ext cx="90441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S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54C47-E7C2-4B0E-B184-8AD997146043}"/>
              </a:ext>
            </a:extLst>
          </p:cNvPr>
          <p:cNvSpPr txBox="1"/>
          <p:nvPr/>
        </p:nvSpPr>
        <p:spPr>
          <a:xfrm rot="16200000">
            <a:off x="5138440" y="1301912"/>
            <a:ext cx="94769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R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DE76E-866E-4E0F-95C6-23A9B6D1F80C}"/>
              </a:ext>
            </a:extLst>
          </p:cNvPr>
          <p:cNvSpPr txBox="1"/>
          <p:nvPr/>
        </p:nvSpPr>
        <p:spPr>
          <a:xfrm>
            <a:off x="6999921" y="3254359"/>
            <a:ext cx="7745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/>
              <a:t> Seq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843D5-1963-4F7A-874E-68B72EE11A56}"/>
              </a:ext>
            </a:extLst>
          </p:cNvPr>
          <p:cNvSpPr txBox="1"/>
          <p:nvPr/>
        </p:nvSpPr>
        <p:spPr>
          <a:xfrm>
            <a:off x="7002848" y="3982155"/>
            <a:ext cx="9669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/>
              <a:t> </a:t>
            </a:r>
            <a:r>
              <a:rPr lang="en-US" sz="1800" b="1" dirty="0" err="1"/>
              <a:t>Smax</a:t>
            </a:r>
            <a:r>
              <a:rPr lang="en-US" sz="1800" b="1" dirty="0"/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8C1B8-AFDB-484D-B58C-516E7C070B85}"/>
              </a:ext>
            </a:extLst>
          </p:cNvPr>
          <p:cNvSpPr txBox="1"/>
          <p:nvPr/>
        </p:nvSpPr>
        <p:spPr>
          <a:xfrm>
            <a:off x="6999921" y="4743985"/>
            <a:ext cx="9412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/>
              <a:t> </a:t>
            </a:r>
            <a:r>
              <a:rPr lang="en-US" sz="1800" b="1" dirty="0" err="1"/>
              <a:t>Smsy</a:t>
            </a:r>
            <a:r>
              <a:rPr lang="en-US" sz="1800" b="1" dirty="0"/>
              <a:t>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A33A2-3B56-44F4-9CBC-0BD824A276FC}"/>
              </a:ext>
            </a:extLst>
          </p:cNvPr>
          <p:cNvSpPr txBox="1"/>
          <p:nvPr/>
        </p:nvSpPr>
        <p:spPr>
          <a:xfrm>
            <a:off x="6999921" y="5568477"/>
            <a:ext cx="919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/>
              <a:t> MSY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F72BD-D92E-4172-9A52-971021DD0386}"/>
              </a:ext>
            </a:extLst>
          </p:cNvPr>
          <p:cNvSpPr txBox="1"/>
          <p:nvPr/>
        </p:nvSpPr>
        <p:spPr>
          <a:xfrm>
            <a:off x="1772089" y="3429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 ln(alpha)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A0AF18-B750-49DA-99B3-EFE031610759}"/>
              </a:ext>
            </a:extLst>
          </p:cNvPr>
          <p:cNvSpPr txBox="1"/>
          <p:nvPr/>
        </p:nvSpPr>
        <p:spPr>
          <a:xfrm>
            <a:off x="1828800" y="4892829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/>
              <a:t> beta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3C89C2-2992-4BE6-BA6A-CE9B3A9CFF4B}"/>
              </a:ext>
            </a:extLst>
          </p:cNvPr>
          <p:cNvSpPr/>
          <p:nvPr/>
        </p:nvSpPr>
        <p:spPr>
          <a:xfrm>
            <a:off x="2743200" y="3200400"/>
            <a:ext cx="533400" cy="167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7892EE-BFC3-4FDF-BFC6-070D190CACAC}"/>
              </a:ext>
            </a:extLst>
          </p:cNvPr>
          <p:cNvSpPr/>
          <p:nvPr/>
        </p:nvSpPr>
        <p:spPr>
          <a:xfrm>
            <a:off x="2743200" y="4738784"/>
            <a:ext cx="533400" cy="167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A9937B-D14E-47BB-90A0-D4BFEDADE5A4}"/>
              </a:ext>
            </a:extLst>
          </p:cNvPr>
          <p:cNvSpPr/>
          <p:nvPr/>
        </p:nvSpPr>
        <p:spPr>
          <a:xfrm>
            <a:off x="6229652" y="3208020"/>
            <a:ext cx="533400" cy="167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EFBA91-EFB2-43D2-8A4B-700F5ABCFC15}"/>
              </a:ext>
            </a:extLst>
          </p:cNvPr>
          <p:cNvSpPr/>
          <p:nvPr/>
        </p:nvSpPr>
        <p:spPr>
          <a:xfrm>
            <a:off x="6321468" y="3989656"/>
            <a:ext cx="533400" cy="167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8F9179-9517-4053-9F4F-67D7C049BDD5}"/>
              </a:ext>
            </a:extLst>
          </p:cNvPr>
          <p:cNvSpPr/>
          <p:nvPr/>
        </p:nvSpPr>
        <p:spPr>
          <a:xfrm>
            <a:off x="6216855" y="4783903"/>
            <a:ext cx="533400" cy="167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AB37D8-5CE2-410A-AACB-711DE243F9AC}"/>
              </a:ext>
            </a:extLst>
          </p:cNvPr>
          <p:cNvSpPr/>
          <p:nvPr/>
        </p:nvSpPr>
        <p:spPr>
          <a:xfrm>
            <a:off x="6311901" y="5516151"/>
            <a:ext cx="533400" cy="167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0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6184803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2</a:t>
            </a:fld>
            <a:endParaRPr lang="en-US" sz="1400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5944" y="103108"/>
            <a:ext cx="2895600" cy="838200"/>
          </a:xfrm>
        </p:spPr>
        <p:txBody>
          <a:bodyPr/>
          <a:lstStyle/>
          <a:p>
            <a:pPr algn="l" eaLnBrk="1" hangingPunct="1"/>
            <a:r>
              <a:rPr lang="en-US" sz="2400" dirty="0"/>
              <a:t>Ricker Relationship:</a:t>
            </a:r>
            <a:br>
              <a:rPr lang="en-US" sz="2400" dirty="0"/>
            </a:br>
            <a:r>
              <a:rPr lang="en-US" sz="2400" b="1" dirty="0"/>
              <a:t>Parameters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34851E-8AF3-4F38-A7DA-6F3AA0B9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04" y="0"/>
            <a:ext cx="4572396" cy="2438611"/>
          </a:xfrm>
          <a:prstGeom prst="rect">
            <a:avLst/>
          </a:prstGeom>
        </p:spPr>
      </p:pic>
      <p:sp>
        <p:nvSpPr>
          <p:cNvPr id="29699" name="Footer Placeholder 2"/>
          <p:cNvSpPr txBox="1">
            <a:spLocks noGrp="1"/>
          </p:cNvSpPr>
          <p:nvPr/>
        </p:nvSpPr>
        <p:spPr bwMode="auto">
          <a:xfrm>
            <a:off x="3124200" y="6553200"/>
            <a:ext cx="373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Ricker S-R Relationship - parameters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Object 7"/>
              <p:cNvSpPr txBox="1"/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69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blipFill>
                <a:blip r:embed="rId4"/>
                <a:stretch>
                  <a:fillRect l="-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B283A17-9041-4D44-9703-95CA4FBB2FC7}"/>
              </a:ext>
            </a:extLst>
          </p:cNvPr>
          <p:cNvSpPr txBox="1"/>
          <p:nvPr/>
        </p:nvSpPr>
        <p:spPr>
          <a:xfrm>
            <a:off x="968224" y="2733994"/>
            <a:ext cx="7207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 its most basic, the Ricker curve goes up, then comes down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α:  </a:t>
            </a:r>
            <a:r>
              <a:rPr lang="en-US" sz="2000" dirty="0"/>
              <a:t>How steeply it goes up  </a:t>
            </a:r>
            <a:r>
              <a:rPr lang="en-US" sz="2000" i="1" dirty="0"/>
              <a:t>(Recruits/</a:t>
            </a:r>
            <a:r>
              <a:rPr lang="en-US" sz="2000" i="1" dirty="0" err="1"/>
              <a:t>spawner</a:t>
            </a:r>
            <a:r>
              <a:rPr lang="en-US" sz="2000" i="1" dirty="0"/>
              <a:t> at small 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b="1" dirty="0"/>
              <a:t>β</a:t>
            </a:r>
            <a:r>
              <a:rPr lang="en-US" sz="2000" b="1" dirty="0"/>
              <a:t>:  </a:t>
            </a:r>
            <a:r>
              <a:rPr lang="en-US" sz="2000" dirty="0"/>
              <a:t>How quickly it comes down </a:t>
            </a:r>
            <a:r>
              <a:rPr lang="en-US" sz="2000" i="1" dirty="0"/>
              <a:t>(Strength of density-dependence)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407E7-48B8-4FB7-A41B-3606964AB0BF}"/>
              </a:ext>
            </a:extLst>
          </p:cNvPr>
          <p:cNvSpPr txBox="1"/>
          <p:nvPr/>
        </p:nvSpPr>
        <p:spPr>
          <a:xfrm>
            <a:off x="6248400" y="2119929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2015C-7900-4A22-8A5E-52EB1B62DCB7}"/>
              </a:ext>
            </a:extLst>
          </p:cNvPr>
          <p:cNvSpPr txBox="1"/>
          <p:nvPr/>
        </p:nvSpPr>
        <p:spPr>
          <a:xfrm rot="16200000">
            <a:off x="3705522" y="771034"/>
            <a:ext cx="10999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    </a:t>
            </a:r>
          </a:p>
        </p:txBody>
      </p:sp>
    </p:spTree>
    <p:extLst>
      <p:ext uri="{BB962C8B-B14F-4D97-AF65-F5344CB8AC3E}">
        <p14:creationId xmlns:p14="http://schemas.microsoft.com/office/powerpoint/2010/main" val="2969808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Footer Placeholder 2"/>
          <p:cNvSpPr txBox="1">
            <a:spLocks noGrp="1"/>
          </p:cNvSpPr>
          <p:nvPr/>
        </p:nvSpPr>
        <p:spPr bwMode="auto">
          <a:xfrm>
            <a:off x="2438400" y="6446837"/>
            <a:ext cx="4648200" cy="392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Classic Ricker Estimation – Probability Distribution</a:t>
            </a:r>
          </a:p>
        </p:txBody>
      </p:sp>
      <p:sp>
        <p:nvSpPr>
          <p:cNvPr id="165891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9184D3D-C1DB-4AF0-9BEC-B94449390EC4}" type="slidenum">
              <a:rPr lang="en-US" sz="1400"/>
              <a:pPr algn="r"/>
              <a:t>20</a:t>
            </a:fld>
            <a:endParaRPr lang="en-US" sz="1400"/>
          </a:p>
        </p:txBody>
      </p:sp>
      <p:pic>
        <p:nvPicPr>
          <p:cNvPr id="165892" name="Picture 2" descr="SmscDensity"/>
          <p:cNvPicPr>
            <a:picLocks noChangeAspect="1" noChangeArrowheads="1"/>
          </p:cNvPicPr>
          <p:nvPr/>
        </p:nvPicPr>
        <p:blipFill>
          <a:blip r:embed="rId3" cstate="print"/>
          <a:srcRect t="8411" r="9459" b="11040"/>
          <a:stretch>
            <a:fillRect/>
          </a:stretch>
        </p:blipFill>
        <p:spPr bwMode="auto">
          <a:xfrm>
            <a:off x="0" y="1447800"/>
            <a:ext cx="9144000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3" name="Text Box 3"/>
          <p:cNvSpPr txBox="1">
            <a:spLocks noChangeArrowheads="1"/>
          </p:cNvSpPr>
          <p:nvPr/>
        </p:nvSpPr>
        <p:spPr bwMode="auto">
          <a:xfrm>
            <a:off x="4033838" y="5643563"/>
            <a:ext cx="11160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/>
              <a:t>S</a:t>
            </a:r>
            <a:r>
              <a:rPr lang="en-US" sz="3600" b="1" baseline="-25000"/>
              <a:t>MSY</a:t>
            </a:r>
          </a:p>
        </p:txBody>
      </p:sp>
      <p:sp>
        <p:nvSpPr>
          <p:cNvPr id="165894" name="Text Box 4"/>
          <p:cNvSpPr txBox="1">
            <a:spLocks noChangeArrowheads="1"/>
          </p:cNvSpPr>
          <p:nvPr/>
        </p:nvSpPr>
        <p:spPr bwMode="auto">
          <a:xfrm>
            <a:off x="609600" y="168275"/>
            <a:ext cx="80010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/>
              <a:t>Note: Probability Distribution = Everything You Need to Know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1650" y="1612900"/>
            <a:ext cx="2889250" cy="3721100"/>
            <a:chOff x="1916" y="1016"/>
            <a:chExt cx="1820" cy="2344"/>
          </a:xfrm>
        </p:grpSpPr>
        <p:grpSp>
          <p:nvGrpSpPr>
            <p:cNvPr id="165902" name="Group 6"/>
            <p:cNvGrpSpPr>
              <a:grpSpLocks/>
            </p:cNvGrpSpPr>
            <p:nvPr/>
          </p:nvGrpSpPr>
          <p:grpSpPr bwMode="auto">
            <a:xfrm>
              <a:off x="2053" y="1296"/>
              <a:ext cx="1541" cy="2064"/>
              <a:chOff x="2352" y="2496"/>
              <a:chExt cx="1542" cy="1376"/>
            </a:xfrm>
          </p:grpSpPr>
          <p:grpSp>
            <p:nvGrpSpPr>
              <p:cNvPr id="165913" name="Group 7"/>
              <p:cNvGrpSpPr>
                <a:grpSpLocks/>
              </p:cNvGrpSpPr>
              <p:nvPr/>
            </p:nvGrpSpPr>
            <p:grpSpPr bwMode="auto">
              <a:xfrm>
                <a:off x="2352" y="2624"/>
                <a:ext cx="1008" cy="1248"/>
                <a:chOff x="2352" y="2624"/>
                <a:chExt cx="1152" cy="1248"/>
              </a:xfrm>
            </p:grpSpPr>
            <p:sp>
              <p:nvSpPr>
                <p:cNvPr id="165915" name="Line 8"/>
                <p:cNvSpPr>
                  <a:spLocks noChangeShapeType="1"/>
                </p:cNvSpPr>
                <p:nvPr/>
              </p:nvSpPr>
              <p:spPr bwMode="auto">
                <a:xfrm>
                  <a:off x="2352" y="2624"/>
                  <a:ext cx="0" cy="12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916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2352" y="2632"/>
                  <a:ext cx="1152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914" name="Text Box 10"/>
              <p:cNvSpPr txBox="1">
                <a:spLocks noChangeArrowheads="1"/>
              </p:cNvSpPr>
              <p:nvPr/>
            </p:nvSpPr>
            <p:spPr bwMode="auto">
              <a:xfrm>
                <a:off x="3360" y="2496"/>
                <a:ext cx="534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rgbClr val="0000FF"/>
                    </a:solidFill>
                    <a:latin typeface="Arial" charset="0"/>
                  </a:rPr>
                  <a:t>mean</a:t>
                </a:r>
              </a:p>
            </p:txBody>
          </p:sp>
        </p:grpSp>
        <p:grpSp>
          <p:nvGrpSpPr>
            <p:cNvPr id="165903" name="Group 11"/>
            <p:cNvGrpSpPr>
              <a:grpSpLocks/>
            </p:cNvGrpSpPr>
            <p:nvPr/>
          </p:nvGrpSpPr>
          <p:grpSpPr bwMode="auto">
            <a:xfrm>
              <a:off x="1988" y="1152"/>
              <a:ext cx="1748" cy="2174"/>
              <a:chOff x="2288" y="2301"/>
              <a:chExt cx="1748" cy="1571"/>
            </a:xfrm>
          </p:grpSpPr>
          <p:grpSp>
            <p:nvGrpSpPr>
              <p:cNvPr id="165909" name="Group 12"/>
              <p:cNvGrpSpPr>
                <a:grpSpLocks/>
              </p:cNvGrpSpPr>
              <p:nvPr/>
            </p:nvGrpSpPr>
            <p:grpSpPr bwMode="auto">
              <a:xfrm>
                <a:off x="2288" y="2424"/>
                <a:ext cx="1072" cy="1448"/>
                <a:chOff x="2288" y="2424"/>
                <a:chExt cx="1152" cy="1448"/>
              </a:xfrm>
            </p:grpSpPr>
            <p:sp>
              <p:nvSpPr>
                <p:cNvPr id="165911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2288" y="2424"/>
                  <a:ext cx="1152" cy="0"/>
                </a:xfrm>
                <a:prstGeom prst="line">
                  <a:avLst/>
                </a:prstGeom>
                <a:noFill/>
                <a:ln w="28575">
                  <a:solidFill>
                    <a:srgbClr val="00CC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912" name="Line 14"/>
                <p:cNvSpPr>
                  <a:spLocks noChangeShapeType="1"/>
                </p:cNvSpPr>
                <p:nvPr/>
              </p:nvSpPr>
              <p:spPr bwMode="auto">
                <a:xfrm>
                  <a:off x="2296" y="2432"/>
                  <a:ext cx="0" cy="1440"/>
                </a:xfrm>
                <a:prstGeom prst="line">
                  <a:avLst/>
                </a:prstGeom>
                <a:noFill/>
                <a:ln w="28575">
                  <a:solidFill>
                    <a:srgbClr val="00CC00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910" name="Text Box 15"/>
              <p:cNvSpPr txBox="1">
                <a:spLocks noChangeArrowheads="1"/>
              </p:cNvSpPr>
              <p:nvPr/>
            </p:nvSpPr>
            <p:spPr bwMode="auto">
              <a:xfrm>
                <a:off x="3360" y="2301"/>
                <a:ext cx="676" cy="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rgbClr val="00CC00"/>
                    </a:solidFill>
                    <a:latin typeface="Arial" charset="0"/>
                  </a:rPr>
                  <a:t>median</a:t>
                </a:r>
              </a:p>
            </p:txBody>
          </p:sp>
        </p:grpSp>
        <p:grpSp>
          <p:nvGrpSpPr>
            <p:cNvPr id="165904" name="Group 16"/>
            <p:cNvGrpSpPr>
              <a:grpSpLocks/>
            </p:cNvGrpSpPr>
            <p:nvPr/>
          </p:nvGrpSpPr>
          <p:grpSpPr bwMode="auto">
            <a:xfrm>
              <a:off x="1916" y="1016"/>
              <a:ext cx="1687" cy="2310"/>
              <a:chOff x="1916" y="1016"/>
              <a:chExt cx="1687" cy="2310"/>
            </a:xfrm>
          </p:grpSpPr>
          <p:grpSp>
            <p:nvGrpSpPr>
              <p:cNvPr id="165905" name="Group 17"/>
              <p:cNvGrpSpPr>
                <a:grpSpLocks/>
              </p:cNvGrpSpPr>
              <p:nvPr/>
            </p:nvGrpSpPr>
            <p:grpSpPr bwMode="auto">
              <a:xfrm>
                <a:off x="1916" y="1200"/>
                <a:ext cx="1152" cy="2126"/>
                <a:chOff x="2216" y="2240"/>
                <a:chExt cx="1152" cy="1632"/>
              </a:xfrm>
            </p:grpSpPr>
            <p:sp>
              <p:nvSpPr>
                <p:cNvPr id="165907" name="Line 18"/>
                <p:cNvSpPr>
                  <a:spLocks noChangeShapeType="1"/>
                </p:cNvSpPr>
                <p:nvPr/>
              </p:nvSpPr>
              <p:spPr bwMode="auto">
                <a:xfrm>
                  <a:off x="2224" y="2240"/>
                  <a:ext cx="0" cy="1632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908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216" y="2248"/>
                  <a:ext cx="1152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906" name="Text Box 20"/>
              <p:cNvSpPr txBox="1">
                <a:spLocks noChangeArrowheads="1"/>
              </p:cNvSpPr>
              <p:nvPr/>
            </p:nvSpPr>
            <p:spPr bwMode="auto">
              <a:xfrm>
                <a:off x="3060" y="1016"/>
                <a:ext cx="543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rgbClr val="9900CC"/>
                    </a:solidFill>
                    <a:latin typeface="Arial" charset="0"/>
                  </a:rPr>
                  <a:t>mode</a:t>
                </a:r>
              </a:p>
            </p:txBody>
          </p:sp>
        </p:grp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2476500" y="3494088"/>
            <a:ext cx="2362200" cy="1839912"/>
            <a:chOff x="1560" y="2201"/>
            <a:chExt cx="1488" cy="1159"/>
          </a:xfrm>
        </p:grpSpPr>
        <p:grpSp>
          <p:nvGrpSpPr>
            <p:cNvPr id="165897" name="Group 22"/>
            <p:cNvGrpSpPr>
              <a:grpSpLocks/>
            </p:cNvGrpSpPr>
            <p:nvPr/>
          </p:nvGrpSpPr>
          <p:grpSpPr bwMode="auto">
            <a:xfrm>
              <a:off x="1560" y="2201"/>
              <a:ext cx="1488" cy="1159"/>
              <a:chOff x="2186" y="1296"/>
              <a:chExt cx="1030" cy="2160"/>
            </a:xfrm>
          </p:grpSpPr>
          <p:sp>
            <p:nvSpPr>
              <p:cNvPr id="165899" name="Line 23"/>
              <p:cNvSpPr>
                <a:spLocks noChangeShapeType="1"/>
              </p:cNvSpPr>
              <p:nvPr/>
            </p:nvSpPr>
            <p:spPr bwMode="auto">
              <a:xfrm flipV="1">
                <a:off x="2186" y="1296"/>
                <a:ext cx="0" cy="216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00" name="Line 24"/>
              <p:cNvSpPr>
                <a:spLocks noChangeShapeType="1"/>
              </p:cNvSpPr>
              <p:nvPr/>
            </p:nvSpPr>
            <p:spPr bwMode="auto">
              <a:xfrm flipV="1">
                <a:off x="3216" y="1296"/>
                <a:ext cx="0" cy="216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01" name="Line 25"/>
              <p:cNvSpPr>
                <a:spLocks noChangeShapeType="1"/>
              </p:cNvSpPr>
              <p:nvPr/>
            </p:nvSpPr>
            <p:spPr bwMode="auto">
              <a:xfrm>
                <a:off x="2208" y="3264"/>
                <a:ext cx="1008" cy="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898" name="Text Box 26"/>
            <p:cNvSpPr txBox="1">
              <a:spLocks noChangeArrowheads="1"/>
            </p:cNvSpPr>
            <p:nvPr/>
          </p:nvSpPr>
          <p:spPr bwMode="auto">
            <a:xfrm>
              <a:off x="2052" y="2832"/>
              <a:ext cx="684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solidFill>
                    <a:srgbClr val="FF0000"/>
                  </a:solidFill>
                  <a:latin typeface="Arial" charset="0"/>
                </a:rPr>
                <a:t>95%</a:t>
              </a:r>
            </a:p>
            <a:p>
              <a:pPr algn="ctr"/>
              <a:r>
                <a:rPr lang="en-US" sz="2000" b="1">
                  <a:solidFill>
                    <a:srgbClr val="FF0000"/>
                  </a:solidFill>
                  <a:latin typeface="Arial" charset="0"/>
                </a:rPr>
                <a:t>interval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29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014E16-8157-4E8A-B800-E4677AB3D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310197"/>
            <a:ext cx="4434754" cy="3547803"/>
          </a:xfrm>
          <a:prstGeom prst="rect">
            <a:avLst/>
          </a:prstGeom>
        </p:spPr>
      </p:pic>
      <p:sp>
        <p:nvSpPr>
          <p:cNvPr id="32775" name="Footer Placeholder 2"/>
          <p:cNvSpPr txBox="1">
            <a:spLocks noGrp="1"/>
          </p:cNvSpPr>
          <p:nvPr/>
        </p:nvSpPr>
        <p:spPr bwMode="auto">
          <a:xfrm>
            <a:off x="1600200" y="6460996"/>
            <a:ext cx="4724400" cy="32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Lognormal error correction</a:t>
            </a:r>
          </a:p>
        </p:txBody>
      </p:sp>
      <p:sp>
        <p:nvSpPr>
          <p:cNvPr id="32776" name="Slide Number Placeholder 3"/>
          <p:cNvSpPr txBox="1">
            <a:spLocks noGrp="1"/>
          </p:cNvSpPr>
          <p:nvPr/>
        </p:nvSpPr>
        <p:spPr bwMode="auto">
          <a:xfrm>
            <a:off x="7010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37D00A5-FB4B-4054-AE19-56CA01100AA4}" type="slidenum">
              <a:rPr lang="en-US" sz="1400"/>
              <a:pPr algn="r"/>
              <a:t>21</a:t>
            </a:fld>
            <a:endParaRPr lang="en-US" sz="1400" dirty="0"/>
          </a:p>
        </p:txBody>
      </p:sp>
      <p:sp>
        <p:nvSpPr>
          <p:cNvPr id="32777" name="Line 2"/>
          <p:cNvSpPr>
            <a:spLocks noChangeShapeType="1"/>
          </p:cNvSpPr>
          <p:nvPr/>
        </p:nvSpPr>
        <p:spPr bwMode="auto">
          <a:xfrm>
            <a:off x="457200" y="914400"/>
            <a:ext cx="8229600" cy="2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6477000" cy="917134"/>
          </a:xfrm>
        </p:spPr>
        <p:txBody>
          <a:bodyPr/>
          <a:lstStyle/>
          <a:p>
            <a:pPr algn="l" eaLnBrk="1" hangingPunct="1"/>
            <a:r>
              <a:rPr lang="en-US" sz="3200" dirty="0"/>
              <a:t>Reminder: lognormal error correction</a:t>
            </a:r>
          </a:p>
        </p:txBody>
      </p:sp>
      <p:pic>
        <p:nvPicPr>
          <p:cNvPr id="3277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6568" y="1028872"/>
            <a:ext cx="2770232" cy="225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27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121474"/>
              </p:ext>
            </p:extLst>
          </p:nvPr>
        </p:nvGraphicFramePr>
        <p:xfrm>
          <a:off x="2438400" y="1132019"/>
          <a:ext cx="1066800" cy="635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323" name="Equation" r:id="rId6" imgW="812520" imgH="482400" progId="Equation.3">
                  <p:embed/>
                </p:oleObj>
              </mc:Choice>
              <mc:Fallback>
                <p:oleObj name="Equation" r:id="rId6" imgW="812520" imgH="482400" progId="Equation.3">
                  <p:embed/>
                  <p:pic>
                    <p:nvPicPr>
                      <p:cNvPr id="327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32019"/>
                        <a:ext cx="1066800" cy="6350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890000"/>
              </p:ext>
            </p:extLst>
          </p:nvPr>
        </p:nvGraphicFramePr>
        <p:xfrm>
          <a:off x="2438400" y="2601044"/>
          <a:ext cx="2562965" cy="34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324" name="Equation" r:id="rId8" imgW="1930320" imgH="266400" progId="Equation.3">
                  <p:embed/>
                </p:oleObj>
              </mc:Choice>
              <mc:Fallback>
                <p:oleObj name="Equation" r:id="rId8" imgW="1930320" imgH="266400" progId="Equation.3">
                  <p:embed/>
                  <p:pic>
                    <p:nvPicPr>
                      <p:cNvPr id="327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601044"/>
                        <a:ext cx="2562965" cy="3475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818575"/>
              </p:ext>
            </p:extLst>
          </p:nvPr>
        </p:nvGraphicFramePr>
        <p:xfrm>
          <a:off x="2438400" y="1933281"/>
          <a:ext cx="1065597" cy="501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325" name="Equation" r:id="rId10" imgW="812520" imgH="380880" progId="Equation.3">
                  <p:embed/>
                </p:oleObj>
              </mc:Choice>
              <mc:Fallback>
                <p:oleObj name="Equation" r:id="rId10" imgW="812520" imgH="380880" progId="Equation.3">
                  <p:embed/>
                  <p:pic>
                    <p:nvPicPr>
                      <p:cNvPr id="3277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933281"/>
                        <a:ext cx="1065597" cy="5015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596969"/>
              </p:ext>
            </p:extLst>
          </p:nvPr>
        </p:nvGraphicFramePr>
        <p:xfrm>
          <a:off x="2438400" y="3186483"/>
          <a:ext cx="2674817" cy="318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326" name="Equation" r:id="rId12" imgW="2031840" imgH="241200" progId="Equation.3">
                  <p:embed/>
                </p:oleObj>
              </mc:Choice>
              <mc:Fallback>
                <p:oleObj name="Equation" r:id="rId12" imgW="2031840" imgH="241200" progId="Equation.3">
                  <p:embed/>
                  <p:pic>
                    <p:nvPicPr>
                      <p:cNvPr id="3277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186483"/>
                        <a:ext cx="2674817" cy="318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1">
            <a:extLst>
              <a:ext uri="{FF2B5EF4-FFF2-40B4-BE49-F238E27FC236}">
                <a16:creationId xmlns:a16="http://schemas.microsoft.com/office/drawing/2014/main" id="{32E4069C-B033-461E-9FF9-A250AA36A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068" y="4170702"/>
            <a:ext cx="2743199" cy="18405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en-US" sz="2000" dirty="0"/>
              <a:t> </a:t>
            </a:r>
            <a:r>
              <a:rPr lang="en-US" sz="2000" b="1" u="sng" dirty="0">
                <a:latin typeface="Symbol" pitchFamily="18" charset="2"/>
              </a:rPr>
              <a:t>s</a:t>
            </a:r>
            <a:r>
              <a:rPr lang="en-US" sz="2000" u="sng" dirty="0"/>
              <a:t>     	</a:t>
            </a:r>
            <a:r>
              <a:rPr lang="en-US" sz="2000" b="1" u="sng" dirty="0"/>
              <a:t>correction to</a:t>
            </a:r>
            <a:r>
              <a:rPr lang="en-US" sz="2000" b="1" u="sng" dirty="0">
                <a:latin typeface="Symbol" pitchFamily="18" charset="2"/>
              </a:rPr>
              <a:t> a</a:t>
            </a:r>
            <a:r>
              <a:rPr lang="en-US" sz="2000" b="1" u="sng" dirty="0"/>
              <a:t> </a:t>
            </a:r>
          </a:p>
          <a:p>
            <a:pPr>
              <a:spcBef>
                <a:spcPct val="30000"/>
              </a:spcBef>
            </a:pPr>
            <a:r>
              <a:rPr lang="en-US" sz="1800" dirty="0"/>
              <a:t> 0.3	</a:t>
            </a:r>
            <a:r>
              <a:rPr lang="en-US" sz="1800" dirty="0">
                <a:solidFill>
                  <a:srgbClr val="FF0000"/>
                </a:solidFill>
              </a:rPr>
              <a:t>1.05</a:t>
            </a:r>
            <a:r>
              <a:rPr lang="en-US" sz="1800" dirty="0"/>
              <a:t>  (+5%)</a:t>
            </a:r>
          </a:p>
          <a:p>
            <a:pPr>
              <a:spcBef>
                <a:spcPct val="30000"/>
              </a:spcBef>
            </a:pPr>
            <a:r>
              <a:rPr lang="en-US" sz="1800" dirty="0"/>
              <a:t> 0.4	</a:t>
            </a:r>
            <a:r>
              <a:rPr lang="en-US" sz="1800" dirty="0">
                <a:solidFill>
                  <a:srgbClr val="FF0000"/>
                </a:solidFill>
              </a:rPr>
              <a:t>1.08</a:t>
            </a:r>
            <a:r>
              <a:rPr lang="en-US" sz="1800" dirty="0"/>
              <a:t>  (+8%)</a:t>
            </a:r>
          </a:p>
          <a:p>
            <a:pPr>
              <a:spcBef>
                <a:spcPct val="30000"/>
              </a:spcBef>
            </a:pPr>
            <a:r>
              <a:rPr lang="en-US" sz="1800" dirty="0"/>
              <a:t> 0.5	</a:t>
            </a:r>
            <a:r>
              <a:rPr lang="en-US" sz="1800" dirty="0">
                <a:solidFill>
                  <a:srgbClr val="FF0000"/>
                </a:solidFill>
              </a:rPr>
              <a:t>1.13</a:t>
            </a:r>
            <a:r>
              <a:rPr lang="en-US" sz="1800" dirty="0"/>
              <a:t>  (+13%)</a:t>
            </a:r>
          </a:p>
          <a:p>
            <a:pPr>
              <a:spcBef>
                <a:spcPct val="30000"/>
              </a:spcBef>
            </a:pPr>
            <a:r>
              <a:rPr lang="en-US" sz="1800" dirty="0"/>
              <a:t> 0.6	</a:t>
            </a:r>
            <a:r>
              <a:rPr lang="en-US" sz="1800" dirty="0">
                <a:solidFill>
                  <a:srgbClr val="FF0000"/>
                </a:solidFill>
              </a:rPr>
              <a:t>1.20</a:t>
            </a:r>
            <a:r>
              <a:rPr lang="en-US" sz="1800" dirty="0"/>
              <a:t>  (+20%)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3EA0F59A-F58C-41ED-AFBF-A922EF1BB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891" y="1219200"/>
            <a:ext cx="121890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Estimated reference points use</a:t>
            </a:r>
          </a:p>
          <a:p>
            <a:r>
              <a:rPr lang="en-US" sz="2000" dirty="0"/>
              <a:t> </a:t>
            </a:r>
          </a:p>
        </p:txBody>
      </p:sp>
      <p:graphicFrame>
        <p:nvGraphicFramePr>
          <p:cNvPr id="16" name="Object 10">
            <a:extLst>
              <a:ext uri="{FF2B5EF4-FFF2-40B4-BE49-F238E27FC236}">
                <a16:creationId xmlns:a16="http://schemas.microsoft.com/office/drawing/2014/main" id="{982900C3-7C06-43B8-BA6A-BE6DA80BA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807754"/>
              </p:ext>
            </p:extLst>
          </p:nvPr>
        </p:nvGraphicFramePr>
        <p:xfrm>
          <a:off x="272585" y="2209800"/>
          <a:ext cx="1784815" cy="61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327" name="Equation" r:id="rId14" imgW="1180800" imgH="457200" progId="Equation.3">
                  <p:embed/>
                </p:oleObj>
              </mc:Choice>
              <mc:Fallback>
                <p:oleObj name="Equation" r:id="rId14" imgW="1180800" imgH="457200" progId="Equation.3">
                  <p:embed/>
                  <p:pic>
                    <p:nvPicPr>
                      <p:cNvPr id="3277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85" y="2209800"/>
                        <a:ext cx="1784815" cy="61819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26F6CD77-21B7-4D6D-8BDD-982E99E39B84}"/>
              </a:ext>
            </a:extLst>
          </p:cNvPr>
          <p:cNvSpPr/>
          <p:nvPr/>
        </p:nvSpPr>
        <p:spPr>
          <a:xfrm>
            <a:off x="2209800" y="1132019"/>
            <a:ext cx="193460" cy="2601781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86C11B-3E86-4B0D-A3ED-2CF4BACA5CA3}"/>
              </a:ext>
            </a:extLst>
          </p:cNvPr>
          <p:cNvSpPr txBox="1"/>
          <p:nvPr/>
        </p:nvSpPr>
        <p:spPr>
          <a:xfrm>
            <a:off x="6883710" y="3382222"/>
            <a:ext cx="90441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S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D0A05-30B9-4FCD-B83E-94049553323B}"/>
              </a:ext>
            </a:extLst>
          </p:cNvPr>
          <p:cNvSpPr txBox="1"/>
          <p:nvPr/>
        </p:nvSpPr>
        <p:spPr>
          <a:xfrm rot="16200000">
            <a:off x="5241463" y="1830227"/>
            <a:ext cx="94769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R    </a:t>
            </a:r>
          </a:p>
        </p:txBody>
      </p:sp>
    </p:spTree>
    <p:extLst>
      <p:ext uri="{BB962C8B-B14F-4D97-AF65-F5344CB8AC3E}">
        <p14:creationId xmlns:p14="http://schemas.microsoft.com/office/powerpoint/2010/main" val="341636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Footer Placeholder 4"/>
          <p:cNvSpPr txBox="1">
            <a:spLocks noGrp="1"/>
          </p:cNvSpPr>
          <p:nvPr/>
        </p:nvSpPr>
        <p:spPr bwMode="auto">
          <a:xfrm>
            <a:off x="2133599" y="6420435"/>
            <a:ext cx="4829539" cy="34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Serially correlated errors</a:t>
            </a:r>
          </a:p>
        </p:txBody>
      </p:sp>
      <p:sp>
        <p:nvSpPr>
          <p:cNvPr id="11981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8E7730B2-EA11-4AF4-9F8D-A46A725D6335}" type="slidenum">
              <a:rPr lang="en-US" sz="1400"/>
              <a:pPr algn="r"/>
              <a:t>22</a:t>
            </a:fld>
            <a:endParaRPr lang="en-US" sz="1400"/>
          </a:p>
        </p:txBody>
      </p:sp>
      <p:sp>
        <p:nvSpPr>
          <p:cNvPr id="1198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4409" y="345826"/>
            <a:ext cx="6408736" cy="2229728"/>
          </a:xfrm>
        </p:spPr>
        <p:txBody>
          <a:bodyPr/>
          <a:lstStyle/>
          <a:p>
            <a:pPr algn="l" eaLnBrk="1" hangingPunct="1"/>
            <a:r>
              <a:rPr lang="en-US" sz="2800" b="1" dirty="0"/>
              <a:t>Important Consideration:</a:t>
            </a:r>
            <a:br>
              <a:rPr lang="en-US" sz="2800" b="1" dirty="0"/>
            </a:br>
            <a:r>
              <a:rPr lang="en-US" sz="2800" b="1" dirty="0"/>
              <a:t>Serially Correlated Process Errors </a:t>
            </a:r>
            <a:br>
              <a:rPr lang="en-US" sz="2800" b="1" dirty="0"/>
            </a:br>
            <a:r>
              <a:rPr lang="en-US" sz="2800" b="1" dirty="0"/>
              <a:t>- </a:t>
            </a:r>
            <a:r>
              <a:rPr lang="en-US" sz="2400" dirty="0"/>
              <a:t>Independence among residuals may be violated!</a:t>
            </a:r>
            <a:r>
              <a:rPr lang="en-US" sz="2400" b="1" dirty="0"/>
              <a:t> </a:t>
            </a:r>
            <a:br>
              <a:rPr lang="en-US" sz="2400" b="1" dirty="0"/>
            </a:br>
            <a:r>
              <a:rPr lang="en-US" sz="2400" dirty="0"/>
              <a:t>- Are residuals </a:t>
            </a:r>
            <a:r>
              <a:rPr lang="en-US" sz="2400" i="1" dirty="0"/>
              <a:t>really </a:t>
            </a:r>
            <a:r>
              <a:rPr lang="en-US" sz="2400" dirty="0"/>
              <a:t>exchangeable?</a:t>
            </a:r>
            <a:br>
              <a:rPr lang="en-US" sz="2400" dirty="0"/>
            </a:br>
            <a:r>
              <a:rPr lang="en-US" sz="2400" dirty="0"/>
              <a:t>- Important to consider         will affect inferences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i="1" dirty="0"/>
              <a:t>Will cover this in more depth soon…</a:t>
            </a:r>
            <a:br>
              <a:rPr lang="en-US" sz="2800" b="1" dirty="0"/>
            </a:b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9813" name="AutoShape 4"/>
          <p:cNvSpPr>
            <a:spLocks/>
          </p:cNvSpPr>
          <p:nvPr/>
        </p:nvSpPr>
        <p:spPr bwMode="auto">
          <a:xfrm>
            <a:off x="7048500" y="819150"/>
            <a:ext cx="304800" cy="914400"/>
          </a:xfrm>
          <a:prstGeom prst="rightBrace">
            <a:avLst>
              <a:gd name="adj1" fmla="val 2500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14" name="Text Box 5"/>
          <p:cNvSpPr txBox="1">
            <a:spLocks noChangeArrowheads="1"/>
          </p:cNvSpPr>
          <p:nvPr/>
        </p:nvSpPr>
        <p:spPr bwMode="auto">
          <a:xfrm>
            <a:off x="7299325" y="990600"/>
            <a:ext cx="776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error</a:t>
            </a:r>
          </a:p>
        </p:txBody>
      </p:sp>
      <p:grpSp>
        <p:nvGrpSpPr>
          <p:cNvPr id="119816" name="Group 7"/>
          <p:cNvGrpSpPr>
            <a:grpSpLocks/>
          </p:cNvGrpSpPr>
          <p:nvPr/>
        </p:nvGrpSpPr>
        <p:grpSpPr bwMode="auto">
          <a:xfrm>
            <a:off x="863169" y="4419600"/>
            <a:ext cx="6408737" cy="1754188"/>
            <a:chOff x="715" y="2208"/>
            <a:chExt cx="4421" cy="1249"/>
          </a:xfrm>
        </p:grpSpPr>
        <p:pic>
          <p:nvPicPr>
            <p:cNvPr id="11982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5" y="2208"/>
              <a:ext cx="4421" cy="1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823" name="Line 9"/>
            <p:cNvSpPr>
              <a:spLocks noChangeShapeType="1"/>
            </p:cNvSpPr>
            <p:nvPr/>
          </p:nvSpPr>
          <p:spPr bwMode="auto">
            <a:xfrm>
              <a:off x="1097" y="2736"/>
              <a:ext cx="382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9817" name="Text Box 11"/>
          <p:cNvSpPr txBox="1">
            <a:spLocks noChangeArrowheads="1"/>
          </p:cNvSpPr>
          <p:nvPr/>
        </p:nvSpPr>
        <p:spPr bwMode="auto">
          <a:xfrm rot="-5393356">
            <a:off x="-583661" y="4015273"/>
            <a:ext cx="22429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ln(R/S) Residual</a:t>
            </a:r>
          </a:p>
        </p:txBody>
      </p:sp>
      <p:sp>
        <p:nvSpPr>
          <p:cNvPr id="119818" name="Text Box 12"/>
          <p:cNvSpPr txBox="1">
            <a:spLocks noChangeArrowheads="1"/>
          </p:cNvSpPr>
          <p:nvPr/>
        </p:nvSpPr>
        <p:spPr bwMode="auto">
          <a:xfrm>
            <a:off x="7451725" y="3276600"/>
            <a:ext cx="152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independent</a:t>
            </a:r>
          </a:p>
        </p:txBody>
      </p:sp>
      <p:sp>
        <p:nvSpPr>
          <p:cNvPr id="119819" name="Text Box 13"/>
          <p:cNvSpPr txBox="1">
            <a:spLocks noChangeArrowheads="1"/>
          </p:cNvSpPr>
          <p:nvPr/>
        </p:nvSpPr>
        <p:spPr bwMode="auto">
          <a:xfrm>
            <a:off x="7543800" y="4876800"/>
            <a:ext cx="13128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serially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</a:rPr>
              <a:t>dependent</a:t>
            </a:r>
          </a:p>
        </p:txBody>
      </p:sp>
      <p:pic>
        <p:nvPicPr>
          <p:cNvPr id="119820" name="Picture 3"/>
          <p:cNvPicPr>
            <a:picLocks noChangeAspect="1" noChangeArrowheads="1"/>
          </p:cNvPicPr>
          <p:nvPr/>
        </p:nvPicPr>
        <p:blipFill>
          <a:blip r:embed="rId4" cstate="print"/>
          <a:srcRect t="8044"/>
          <a:stretch>
            <a:fillRect/>
          </a:stretch>
        </p:blipFill>
        <p:spPr bwMode="auto">
          <a:xfrm>
            <a:off x="6380018" y="304800"/>
            <a:ext cx="2770188" cy="222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21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" y="2673695"/>
            <a:ext cx="6477000" cy="178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5" name="Text Box 6"/>
          <p:cNvSpPr txBox="1">
            <a:spLocks noChangeArrowheads="1"/>
          </p:cNvSpPr>
          <p:nvPr/>
        </p:nvSpPr>
        <p:spPr bwMode="auto">
          <a:xfrm>
            <a:off x="3788064" y="5943600"/>
            <a:ext cx="825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09C78CB-8E83-488A-BD1E-ABF2E4413CC3}"/>
              </a:ext>
            </a:extLst>
          </p:cNvPr>
          <p:cNvSpPr/>
          <p:nvPr/>
        </p:nvSpPr>
        <p:spPr>
          <a:xfrm>
            <a:off x="3276600" y="1771274"/>
            <a:ext cx="304800" cy="286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48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07ACA1-0187-48FE-964D-F75E245FC54D}" type="slidenum">
              <a:rPr lang="en-US" sz="1400"/>
              <a:pPr algn="r"/>
              <a:t>23</a:t>
            </a:fld>
            <a:endParaRPr lang="en-US" sz="1400"/>
          </a:p>
        </p:txBody>
      </p:sp>
      <p:sp>
        <p:nvSpPr>
          <p:cNvPr id="136196" name="Rectangle 2"/>
          <p:cNvSpPr>
            <a:spLocks noChangeArrowheads="1"/>
          </p:cNvSpPr>
          <p:nvPr/>
        </p:nvSpPr>
        <p:spPr bwMode="auto">
          <a:xfrm>
            <a:off x="2476500" y="22907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619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0999" y="76200"/>
            <a:ext cx="4335463" cy="2667000"/>
          </a:xfrm>
        </p:spPr>
        <p:txBody>
          <a:bodyPr/>
          <a:lstStyle/>
          <a:p>
            <a:pPr algn="l" eaLnBrk="1" hangingPunct="1"/>
            <a:r>
              <a:rPr lang="en-US" sz="3200" dirty="0"/>
              <a:t>Important Consideration:</a:t>
            </a:r>
            <a:br>
              <a:rPr lang="en-US" sz="3200" dirty="0"/>
            </a:br>
            <a:r>
              <a:rPr lang="en-US" sz="3200" dirty="0"/>
              <a:t>Poorly Defined Density Dependence (</a:t>
            </a:r>
            <a:r>
              <a:rPr lang="en-US" sz="3200" dirty="0">
                <a:latin typeface="Symbol" pitchFamily="18" charset="2"/>
              </a:rPr>
              <a:t>b</a:t>
            </a:r>
            <a:r>
              <a:rPr lang="en-US" sz="3200" dirty="0"/>
              <a:t>)</a:t>
            </a:r>
          </a:p>
        </p:txBody>
      </p:sp>
      <p:sp>
        <p:nvSpPr>
          <p:cNvPr id="136198" name="Text Box 4"/>
          <p:cNvSpPr txBox="1">
            <a:spLocks noChangeArrowheads="1"/>
          </p:cNvSpPr>
          <p:nvPr/>
        </p:nvSpPr>
        <p:spPr bwMode="auto">
          <a:xfrm>
            <a:off x="7375525" y="1565275"/>
            <a:ext cx="1216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Kenai</a:t>
            </a:r>
          </a:p>
          <a:p>
            <a:pPr algn="ctr"/>
            <a:r>
              <a:rPr lang="en-US"/>
              <a:t>Sockeye</a:t>
            </a:r>
          </a:p>
        </p:txBody>
      </p:sp>
      <p:pic>
        <p:nvPicPr>
          <p:cNvPr id="13619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-14288"/>
            <a:ext cx="3886200" cy="278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200" name="Picture 6"/>
          <p:cNvPicPr>
            <a:picLocks noChangeAspect="1" noChangeArrowheads="1"/>
          </p:cNvPicPr>
          <p:nvPr/>
        </p:nvPicPr>
        <p:blipFill>
          <a:blip r:embed="rId4" cstate="print"/>
          <a:srcRect b="9647"/>
          <a:stretch>
            <a:fillRect/>
          </a:stretch>
        </p:blipFill>
        <p:spPr bwMode="auto">
          <a:xfrm>
            <a:off x="5410200" y="3276600"/>
            <a:ext cx="3733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201" name="Text Box 7"/>
          <p:cNvSpPr txBox="1">
            <a:spLocks noChangeArrowheads="1"/>
          </p:cNvSpPr>
          <p:nvPr/>
        </p:nvSpPr>
        <p:spPr bwMode="auto">
          <a:xfrm>
            <a:off x="7543800" y="457200"/>
            <a:ext cx="10588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/>
              <a:t>Kenai</a:t>
            </a:r>
          </a:p>
          <a:p>
            <a:pPr algn="ctr"/>
            <a:r>
              <a:rPr lang="en-US" sz="2000" b="1"/>
              <a:t>Sockeye</a:t>
            </a:r>
          </a:p>
        </p:txBody>
      </p:sp>
      <p:pic>
        <p:nvPicPr>
          <p:cNvPr id="13620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352800"/>
            <a:ext cx="3962400" cy="289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9FD9928-C2B7-40B5-83AA-B805A6A1E82B}"/>
              </a:ext>
            </a:extLst>
          </p:cNvPr>
          <p:cNvSpPr txBox="1">
            <a:spLocks noGrp="1"/>
          </p:cNvSpPr>
          <p:nvPr/>
        </p:nvSpPr>
        <p:spPr bwMode="auto">
          <a:xfrm>
            <a:off x="2133599" y="6420435"/>
            <a:ext cx="4829539" cy="34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Censoring the impossible (1)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5"/>
          <p:cNvSpPr txBox="1">
            <a:spLocks noGrp="1"/>
          </p:cNvSpPr>
          <p:nvPr/>
        </p:nvSpPr>
        <p:spPr bwMode="auto">
          <a:xfrm>
            <a:off x="65532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4599A0E-FB3A-4F24-87FC-179E16791C06}" type="slidenum">
              <a:rPr lang="en-US" sz="1400"/>
              <a:pPr algn="r"/>
              <a:t>24</a:t>
            </a:fld>
            <a:endParaRPr lang="en-US" sz="1400" dirty="0"/>
          </a:p>
        </p:txBody>
      </p:sp>
      <p:sp>
        <p:nvSpPr>
          <p:cNvPr id="37892" name="Rectangle 2"/>
          <p:cNvSpPr>
            <a:spLocks noChangeArrowheads="1"/>
          </p:cNvSpPr>
          <p:nvPr/>
        </p:nvSpPr>
        <p:spPr bwMode="auto">
          <a:xfrm>
            <a:off x="1714500" y="2000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3" name="Rectangle 3"/>
          <p:cNvSpPr>
            <a:spLocks noChangeArrowheads="1"/>
          </p:cNvSpPr>
          <p:nvPr/>
        </p:nvSpPr>
        <p:spPr bwMode="auto">
          <a:xfrm>
            <a:off x="4057650" y="19954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378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769266"/>
              </p:ext>
            </p:extLst>
          </p:nvPr>
        </p:nvGraphicFramePr>
        <p:xfrm>
          <a:off x="3086100" y="646723"/>
          <a:ext cx="2743200" cy="635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53" name="Equation" r:id="rId4" imgW="939600" imgH="203040" progId="Equation.3">
                  <p:embed/>
                </p:oleObj>
              </mc:Choice>
              <mc:Fallback>
                <p:oleObj name="Equation" r:id="rId4" imgW="9396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646723"/>
                        <a:ext cx="2743200" cy="63545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Text Box 5"/>
          <p:cNvSpPr txBox="1">
            <a:spLocks noChangeArrowheads="1"/>
          </p:cNvSpPr>
          <p:nvPr/>
        </p:nvSpPr>
        <p:spPr bwMode="auto">
          <a:xfrm>
            <a:off x="7364413" y="1319213"/>
            <a:ext cx="40798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u="sng">
                <a:latin typeface="Symbol" pitchFamily="18" charset="2"/>
              </a:rPr>
              <a:t>b</a:t>
            </a:r>
            <a:endParaRPr lang="en-US" u="sng"/>
          </a:p>
        </p:txBody>
      </p:sp>
      <p:sp>
        <p:nvSpPr>
          <p:cNvPr id="37895" name="Text Box 6"/>
          <p:cNvSpPr txBox="1">
            <a:spLocks noChangeArrowheads="1"/>
          </p:cNvSpPr>
          <p:nvPr/>
        </p:nvSpPr>
        <p:spPr bwMode="auto">
          <a:xfrm rot="16235356">
            <a:off x="1581450" y="4655621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/>
              <a:t>ln(R/S)</a:t>
            </a:r>
          </a:p>
        </p:txBody>
      </p:sp>
      <p:sp>
        <p:nvSpPr>
          <p:cNvPr id="37896" name="Text Box 7"/>
          <p:cNvSpPr txBox="1">
            <a:spLocks noChangeArrowheads="1"/>
          </p:cNvSpPr>
          <p:nvPr/>
        </p:nvSpPr>
        <p:spPr bwMode="auto">
          <a:xfrm>
            <a:off x="4267200" y="5986463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S</a:t>
            </a:r>
          </a:p>
        </p:txBody>
      </p:sp>
      <p:sp>
        <p:nvSpPr>
          <p:cNvPr id="37897" name="Text Box 8"/>
          <p:cNvSpPr txBox="1">
            <a:spLocks noChangeArrowheads="1"/>
          </p:cNvSpPr>
          <p:nvPr/>
        </p:nvSpPr>
        <p:spPr bwMode="auto">
          <a:xfrm rot="16178701">
            <a:off x="1704612" y="2629663"/>
            <a:ext cx="3706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R</a:t>
            </a:r>
          </a:p>
        </p:txBody>
      </p:sp>
      <p:sp>
        <p:nvSpPr>
          <p:cNvPr id="37898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741362"/>
          </a:xfrm>
        </p:spPr>
        <p:txBody>
          <a:bodyPr/>
          <a:lstStyle/>
          <a:p>
            <a:pPr eaLnBrk="1" hangingPunct="1"/>
            <a:r>
              <a:rPr lang="en-US" sz="3200" dirty="0"/>
              <a:t>Beta </a:t>
            </a:r>
            <a:r>
              <a:rPr lang="en-US" sz="3200" u="sng" dirty="0"/>
              <a:t>must</a:t>
            </a:r>
            <a:r>
              <a:rPr lang="en-US" sz="3200" dirty="0"/>
              <a:t> be greater than zero.</a:t>
            </a:r>
          </a:p>
        </p:txBody>
      </p:sp>
      <p:pic>
        <p:nvPicPr>
          <p:cNvPr id="37899" name="Picture 10"/>
          <p:cNvPicPr>
            <a:picLocks noChangeAspect="1" noChangeArrowheads="1"/>
          </p:cNvPicPr>
          <p:nvPr/>
        </p:nvPicPr>
        <p:blipFill>
          <a:blip r:embed="rId6" cstate="print"/>
          <a:srcRect l="7350" r="20674" b="15218"/>
          <a:stretch>
            <a:fillRect/>
          </a:stretch>
        </p:blipFill>
        <p:spPr bwMode="auto">
          <a:xfrm>
            <a:off x="2286000" y="1143000"/>
            <a:ext cx="4343400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0" name="Picture 11"/>
          <p:cNvPicPr>
            <a:picLocks noChangeAspect="1" noChangeArrowheads="1"/>
          </p:cNvPicPr>
          <p:nvPr/>
        </p:nvPicPr>
        <p:blipFill>
          <a:blip r:embed="rId7" cstate="print"/>
          <a:srcRect l="82530" t="9113" r="4155" b="26540"/>
          <a:stretch>
            <a:fillRect/>
          </a:stretch>
        </p:blipFill>
        <p:spPr bwMode="auto">
          <a:xfrm>
            <a:off x="6781800" y="2057400"/>
            <a:ext cx="15049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1" name="Picture 12"/>
          <p:cNvPicPr>
            <a:picLocks noChangeAspect="1" noChangeArrowheads="1"/>
          </p:cNvPicPr>
          <p:nvPr/>
        </p:nvPicPr>
        <p:blipFill>
          <a:blip r:embed="rId8" cstate="print"/>
          <a:srcRect l="6171" r="21854" b="21848"/>
          <a:stretch>
            <a:fillRect/>
          </a:stretch>
        </p:blipFill>
        <p:spPr bwMode="auto">
          <a:xfrm>
            <a:off x="2241550" y="3581400"/>
            <a:ext cx="43434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02" name="AutoShape 13"/>
          <p:cNvSpPr>
            <a:spLocks/>
          </p:cNvSpPr>
          <p:nvPr/>
        </p:nvSpPr>
        <p:spPr bwMode="auto">
          <a:xfrm>
            <a:off x="8077200" y="2057400"/>
            <a:ext cx="304800" cy="1295400"/>
          </a:xfrm>
          <a:prstGeom prst="rightBrace">
            <a:avLst>
              <a:gd name="adj1" fmla="val 354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Text Box 14"/>
          <p:cNvSpPr txBox="1">
            <a:spLocks noChangeArrowheads="1"/>
          </p:cNvSpPr>
          <p:nvPr/>
        </p:nvSpPr>
        <p:spPr bwMode="auto">
          <a:xfrm>
            <a:off x="8353425" y="2408238"/>
            <a:ext cx="7524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2800" b="1" u="sng">
                <a:solidFill>
                  <a:srgbClr val="FF0000"/>
                </a:solidFill>
                <a:latin typeface="Symbol" pitchFamily="18" charset="2"/>
              </a:rPr>
              <a:t>&lt;</a:t>
            </a:r>
            <a:r>
              <a:rPr lang="en-US" sz="2800" b="1">
                <a:solidFill>
                  <a:srgbClr val="FF0000"/>
                </a:solidFill>
                <a:latin typeface="Symbol" pitchFamily="18" charset="2"/>
              </a:rPr>
              <a:t>0</a:t>
            </a:r>
          </a:p>
        </p:txBody>
      </p:sp>
      <p:sp>
        <p:nvSpPr>
          <p:cNvPr id="37904" name="Text Box 15"/>
          <p:cNvSpPr txBox="1">
            <a:spLocks noChangeArrowheads="1"/>
          </p:cNvSpPr>
          <p:nvPr/>
        </p:nvSpPr>
        <p:spPr bwMode="auto">
          <a:xfrm>
            <a:off x="98425" y="3352800"/>
            <a:ext cx="14509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ln(</a:t>
            </a:r>
            <a:r>
              <a:rPr lang="en-US">
                <a:latin typeface="Symbol" pitchFamily="18" charset="2"/>
              </a:rPr>
              <a:t>a</a:t>
            </a:r>
            <a:r>
              <a:rPr lang="en-US"/>
              <a:t>) </a:t>
            </a:r>
          </a:p>
          <a:p>
            <a:pPr algn="ctr"/>
            <a:r>
              <a:rPr lang="en-US"/>
              <a:t>(intercept)</a:t>
            </a:r>
          </a:p>
          <a:p>
            <a:pPr algn="ctr"/>
            <a:r>
              <a:rPr lang="en-US"/>
              <a:t>= 1</a:t>
            </a:r>
          </a:p>
        </p:txBody>
      </p:sp>
      <p:sp>
        <p:nvSpPr>
          <p:cNvPr id="37905" name="Line 16"/>
          <p:cNvSpPr>
            <a:spLocks noChangeShapeType="1"/>
          </p:cNvSpPr>
          <p:nvPr/>
        </p:nvSpPr>
        <p:spPr bwMode="auto">
          <a:xfrm flipV="1">
            <a:off x="1447800" y="4114809"/>
            <a:ext cx="1066800" cy="76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06" name="Text Box 17"/>
          <p:cNvSpPr txBox="1">
            <a:spLocks noChangeArrowheads="1"/>
          </p:cNvSpPr>
          <p:nvPr/>
        </p:nvSpPr>
        <p:spPr bwMode="auto">
          <a:xfrm>
            <a:off x="276697" y="4663224"/>
            <a:ext cx="121443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ymbol" pitchFamily="18" charset="2"/>
              </a:rPr>
              <a:t>b</a:t>
            </a:r>
            <a:r>
              <a:rPr lang="en-US" dirty="0"/>
              <a:t> is</a:t>
            </a:r>
          </a:p>
          <a:p>
            <a:pPr algn="ctr"/>
            <a:r>
              <a:rPr lang="en-US" dirty="0"/>
              <a:t>negative</a:t>
            </a:r>
          </a:p>
          <a:p>
            <a:pPr algn="ctr"/>
            <a:r>
              <a:rPr lang="en-US" dirty="0"/>
              <a:t>slope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7CE39F0-BD20-4CEB-9B8A-F94E827AEDD4}"/>
              </a:ext>
            </a:extLst>
          </p:cNvPr>
          <p:cNvSpPr txBox="1">
            <a:spLocks noGrp="1"/>
          </p:cNvSpPr>
          <p:nvPr/>
        </p:nvSpPr>
        <p:spPr bwMode="auto">
          <a:xfrm>
            <a:off x="2157230" y="6477000"/>
            <a:ext cx="4829539" cy="34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Censoring the impossible (2)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Slide Number Placeholder 3"/>
          <p:cNvSpPr txBox="1">
            <a:spLocks noGrp="1"/>
          </p:cNvSpPr>
          <p:nvPr/>
        </p:nvSpPr>
        <p:spPr bwMode="auto">
          <a:xfrm>
            <a:off x="65532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6D3E174-8971-4DC2-B8D8-D2B8494A8D1E}" type="slidenum">
              <a:rPr lang="en-US" sz="1400"/>
              <a:pPr algn="r"/>
              <a:t>25</a:t>
            </a:fld>
            <a:endParaRPr lang="en-US" sz="1400" dirty="0"/>
          </a:p>
        </p:txBody>
      </p:sp>
      <p:grpSp>
        <p:nvGrpSpPr>
          <p:cNvPr id="137220" name="Group 2"/>
          <p:cNvGrpSpPr>
            <a:grpSpLocks/>
          </p:cNvGrpSpPr>
          <p:nvPr/>
        </p:nvGrpSpPr>
        <p:grpSpPr bwMode="auto">
          <a:xfrm>
            <a:off x="2133600" y="1985732"/>
            <a:ext cx="5562600" cy="4034068"/>
            <a:chOff x="864" y="1213"/>
            <a:chExt cx="3888" cy="2964"/>
          </a:xfrm>
        </p:grpSpPr>
        <p:pic>
          <p:nvPicPr>
            <p:cNvPr id="137231" name="Picture 3" descr="Slides for Boot- 50 Bootstrap Curves Kenai Sockeye"/>
            <p:cNvPicPr>
              <a:picLocks noChangeAspect="1" noChangeArrowheads="1"/>
            </p:cNvPicPr>
            <p:nvPr/>
          </p:nvPicPr>
          <p:blipFill>
            <a:blip r:embed="rId3" cstate="print"/>
            <a:srcRect r="10876" b="6873"/>
            <a:stretch>
              <a:fillRect/>
            </a:stretch>
          </p:blipFill>
          <p:spPr bwMode="auto">
            <a:xfrm>
              <a:off x="864" y="1213"/>
              <a:ext cx="3888" cy="29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7232" name="Freeform 4"/>
            <p:cNvSpPr>
              <a:spLocks/>
            </p:cNvSpPr>
            <p:nvPr/>
          </p:nvSpPr>
          <p:spPr bwMode="auto">
            <a:xfrm>
              <a:off x="1523" y="1344"/>
              <a:ext cx="528" cy="2352"/>
            </a:xfrm>
            <a:custGeom>
              <a:avLst/>
              <a:gdLst>
                <a:gd name="T0" fmla="*/ 271 w 624"/>
                <a:gd name="T1" fmla="*/ 0 h 2352"/>
                <a:gd name="T2" fmla="*/ 167 w 624"/>
                <a:gd name="T3" fmla="*/ 1248 h 2352"/>
                <a:gd name="T4" fmla="*/ 0 w 624"/>
                <a:gd name="T5" fmla="*/ 2352 h 2352"/>
                <a:gd name="T6" fmla="*/ 0 60000 65536"/>
                <a:gd name="T7" fmla="*/ 0 60000 65536"/>
                <a:gd name="T8" fmla="*/ 0 60000 65536"/>
                <a:gd name="T9" fmla="*/ 0 w 624"/>
                <a:gd name="T10" fmla="*/ 0 h 2352"/>
                <a:gd name="T11" fmla="*/ 624 w 624"/>
                <a:gd name="T12" fmla="*/ 2352 h 23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2352">
                  <a:moveTo>
                    <a:pt x="624" y="0"/>
                  </a:moveTo>
                  <a:cubicBezTo>
                    <a:pt x="556" y="428"/>
                    <a:pt x="488" y="856"/>
                    <a:pt x="384" y="1248"/>
                  </a:cubicBezTo>
                  <a:cubicBezTo>
                    <a:pt x="280" y="1640"/>
                    <a:pt x="64" y="2168"/>
                    <a:pt x="0" y="2352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2476500" y="22907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76200"/>
            <a:ext cx="3276600" cy="1371600"/>
          </a:xfrm>
        </p:spPr>
        <p:txBody>
          <a:bodyPr/>
          <a:lstStyle/>
          <a:p>
            <a:pPr eaLnBrk="1" hangingPunct="1"/>
            <a:r>
              <a:rPr lang="en-US" sz="4000"/>
              <a:t>Censor the impossible</a:t>
            </a:r>
          </a:p>
        </p:txBody>
      </p:sp>
      <p:sp>
        <p:nvSpPr>
          <p:cNvPr id="137223" name="Rectangle 7"/>
          <p:cNvSpPr>
            <a:spLocks noChangeArrowheads="1"/>
          </p:cNvSpPr>
          <p:nvPr/>
        </p:nvSpPr>
        <p:spPr bwMode="auto">
          <a:xfrm>
            <a:off x="2976563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3722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0"/>
            <a:ext cx="33528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352800" y="625475"/>
            <a:ext cx="3503613" cy="1431925"/>
            <a:chOff x="2160" y="394"/>
            <a:chExt cx="2159" cy="950"/>
          </a:xfrm>
        </p:grpSpPr>
        <p:sp>
          <p:nvSpPr>
            <p:cNvPr id="137227" name="Text Box 10"/>
            <p:cNvSpPr txBox="1">
              <a:spLocks noChangeArrowheads="1"/>
            </p:cNvSpPr>
            <p:nvPr/>
          </p:nvSpPr>
          <p:spPr bwMode="auto">
            <a:xfrm>
              <a:off x="4080" y="575"/>
              <a:ext cx="239" cy="3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137228" name="Line 11"/>
            <p:cNvSpPr>
              <a:spLocks noChangeShapeType="1"/>
            </p:cNvSpPr>
            <p:nvPr/>
          </p:nvSpPr>
          <p:spPr bwMode="auto">
            <a:xfrm flipH="1">
              <a:off x="2160" y="720"/>
              <a:ext cx="720" cy="6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229" name="Text Box 12"/>
            <p:cNvSpPr txBox="1">
              <a:spLocks noChangeArrowheads="1"/>
            </p:cNvSpPr>
            <p:nvPr/>
          </p:nvSpPr>
          <p:spPr bwMode="auto">
            <a:xfrm>
              <a:off x="2744" y="394"/>
              <a:ext cx="761" cy="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0000"/>
                  </a:solidFill>
                  <a:latin typeface="Arial" charset="0"/>
                </a:rPr>
                <a:t>Censor</a:t>
              </a:r>
            </a:p>
            <a:p>
              <a:pPr algn="ctr"/>
              <a:r>
                <a:rPr lang="en-US" b="1">
                  <a:solidFill>
                    <a:srgbClr val="FF0000"/>
                  </a:solidFill>
                  <a:latin typeface="Symbol" pitchFamily="18" charset="2"/>
                </a:rPr>
                <a:t>b</a:t>
              </a:r>
              <a:r>
                <a:rPr lang="en-US" b="1">
                  <a:solidFill>
                    <a:srgbClr val="FF0000"/>
                  </a:solidFill>
                </a:rPr>
                <a:t>&lt;0</a:t>
              </a:r>
            </a:p>
          </p:txBody>
        </p:sp>
        <p:sp>
          <p:nvSpPr>
            <p:cNvPr id="137230" name="Line 13"/>
            <p:cNvSpPr>
              <a:spLocks noChangeShapeType="1"/>
            </p:cNvSpPr>
            <p:nvPr/>
          </p:nvSpPr>
          <p:spPr bwMode="auto">
            <a:xfrm>
              <a:off x="3456" y="624"/>
              <a:ext cx="576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7226" name="Text Box 14"/>
          <p:cNvSpPr txBox="1">
            <a:spLocks noChangeArrowheads="1"/>
          </p:cNvSpPr>
          <p:nvPr/>
        </p:nvSpPr>
        <p:spPr bwMode="auto">
          <a:xfrm>
            <a:off x="6256338" y="2133600"/>
            <a:ext cx="10588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/>
              <a:t>Kenai</a:t>
            </a:r>
          </a:p>
          <a:p>
            <a:pPr algn="ctr"/>
            <a:r>
              <a:rPr lang="en-US" sz="2000" b="1"/>
              <a:t>Sockeye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C8DD065-3F8C-4766-AD1D-B758DC49BAF2}"/>
              </a:ext>
            </a:extLst>
          </p:cNvPr>
          <p:cNvSpPr txBox="1">
            <a:spLocks noGrp="1"/>
          </p:cNvSpPr>
          <p:nvPr/>
        </p:nvSpPr>
        <p:spPr bwMode="auto">
          <a:xfrm>
            <a:off x="2157230" y="6477000"/>
            <a:ext cx="4829539" cy="34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Censoring the impossible (3)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F755531-9EF0-400E-8FC3-ED12547C7F25}" type="slidenum">
              <a:rPr lang="en-US" sz="1400"/>
              <a:pPr algn="r"/>
              <a:t>26</a:t>
            </a:fld>
            <a:endParaRPr lang="en-US" sz="1400"/>
          </a:p>
        </p:txBody>
      </p:sp>
      <p:grpSp>
        <p:nvGrpSpPr>
          <p:cNvPr id="138244" name="Group 4"/>
          <p:cNvGrpSpPr>
            <a:grpSpLocks/>
          </p:cNvGrpSpPr>
          <p:nvPr/>
        </p:nvGrpSpPr>
        <p:grpSpPr bwMode="auto">
          <a:xfrm>
            <a:off x="0" y="-31750"/>
            <a:ext cx="6357938" cy="6037263"/>
            <a:chOff x="480" y="-20"/>
            <a:chExt cx="4005" cy="3803"/>
          </a:xfrm>
        </p:grpSpPr>
        <p:pic>
          <p:nvPicPr>
            <p:cNvPr id="13824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6054" b="19872"/>
            <a:stretch>
              <a:fillRect/>
            </a:stretch>
          </p:blipFill>
          <p:spPr bwMode="auto">
            <a:xfrm>
              <a:off x="720" y="-20"/>
              <a:ext cx="3765" cy="3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8247" name="Text Box 4"/>
            <p:cNvSpPr txBox="1">
              <a:spLocks noChangeArrowheads="1"/>
            </p:cNvSpPr>
            <p:nvPr/>
          </p:nvSpPr>
          <p:spPr bwMode="auto">
            <a:xfrm>
              <a:off x="1179" y="2688"/>
              <a:ext cx="98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>
                  <a:solidFill>
                    <a:srgbClr val="FF0000"/>
                  </a:solidFill>
                </a:rPr>
                <a:t>ln</a:t>
              </a:r>
              <a:r>
                <a:rPr lang="en-US" b="1">
                  <a:solidFill>
                    <a:srgbClr val="FF0000"/>
                  </a:solidFill>
                  <a:latin typeface="Symbol" pitchFamily="18" charset="2"/>
                </a:rPr>
                <a:t>a</a:t>
              </a:r>
              <a:r>
                <a:rPr lang="en-US" b="1">
                  <a:solidFill>
                    <a:srgbClr val="FF0000"/>
                  </a:solidFill>
                </a:rPr>
                <a:t>=0.0</a:t>
              </a:r>
            </a:p>
          </p:txBody>
        </p:sp>
        <p:sp>
          <p:nvSpPr>
            <p:cNvPr id="138248" name="Text Box 5"/>
            <p:cNvSpPr txBox="1">
              <a:spLocks noChangeArrowheads="1"/>
            </p:cNvSpPr>
            <p:nvPr/>
          </p:nvSpPr>
          <p:spPr bwMode="auto">
            <a:xfrm>
              <a:off x="1164" y="2352"/>
              <a:ext cx="98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/>
                <a:t>ln</a:t>
              </a:r>
              <a:r>
                <a:rPr lang="en-US" b="1">
                  <a:latin typeface="Symbol" pitchFamily="18" charset="2"/>
                </a:rPr>
                <a:t>a</a:t>
              </a:r>
              <a:r>
                <a:rPr lang="en-US" b="1"/>
                <a:t>=1.0</a:t>
              </a:r>
            </a:p>
          </p:txBody>
        </p:sp>
        <p:sp>
          <p:nvSpPr>
            <p:cNvPr id="138249" name="Text Box 6"/>
            <p:cNvSpPr txBox="1">
              <a:spLocks noChangeArrowheads="1"/>
            </p:cNvSpPr>
            <p:nvPr/>
          </p:nvSpPr>
          <p:spPr bwMode="auto">
            <a:xfrm>
              <a:off x="1179" y="1488"/>
              <a:ext cx="98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/>
                <a:t>ln</a:t>
              </a:r>
              <a:r>
                <a:rPr lang="en-US" b="1">
                  <a:latin typeface="Symbol" pitchFamily="18" charset="2"/>
                </a:rPr>
                <a:t>a</a:t>
              </a:r>
              <a:r>
                <a:rPr lang="en-US" b="1"/>
                <a:t>=2.0</a:t>
              </a:r>
            </a:p>
          </p:txBody>
        </p:sp>
        <p:sp>
          <p:nvSpPr>
            <p:cNvPr id="138250" name="Text Box 7"/>
            <p:cNvSpPr txBox="1">
              <a:spLocks noChangeArrowheads="1"/>
            </p:cNvSpPr>
            <p:nvPr/>
          </p:nvSpPr>
          <p:spPr bwMode="auto">
            <a:xfrm>
              <a:off x="1164" y="576"/>
              <a:ext cx="981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/>
                <a:t>ln</a:t>
              </a:r>
              <a:r>
                <a:rPr lang="en-US" b="1">
                  <a:latin typeface="Symbol" pitchFamily="18" charset="2"/>
                </a:rPr>
                <a:t>a</a:t>
              </a:r>
              <a:r>
                <a:rPr lang="en-US" b="1"/>
                <a:t>=2.5</a:t>
              </a:r>
            </a:p>
          </p:txBody>
        </p:sp>
        <p:sp>
          <p:nvSpPr>
            <p:cNvPr id="138251" name="Text Box 10"/>
            <p:cNvSpPr txBox="1">
              <a:spLocks noChangeArrowheads="1"/>
            </p:cNvSpPr>
            <p:nvPr/>
          </p:nvSpPr>
          <p:spPr bwMode="auto">
            <a:xfrm>
              <a:off x="2352" y="3264"/>
              <a:ext cx="330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800"/>
                <a:t>S</a:t>
              </a:r>
            </a:p>
          </p:txBody>
        </p:sp>
        <p:sp>
          <p:nvSpPr>
            <p:cNvPr id="138252" name="Text Box 11"/>
            <p:cNvSpPr txBox="1">
              <a:spLocks noChangeArrowheads="1"/>
            </p:cNvSpPr>
            <p:nvPr/>
          </p:nvSpPr>
          <p:spPr bwMode="auto">
            <a:xfrm>
              <a:off x="480" y="1440"/>
              <a:ext cx="372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800"/>
                <a:t>R</a:t>
              </a:r>
            </a:p>
          </p:txBody>
        </p:sp>
      </p:grpSp>
      <p:sp>
        <p:nvSpPr>
          <p:cNvPr id="138245" name="Text Box 12"/>
          <p:cNvSpPr txBox="1">
            <a:spLocks noChangeArrowheads="1"/>
          </p:cNvSpPr>
          <p:nvPr/>
        </p:nvSpPr>
        <p:spPr bwMode="auto">
          <a:xfrm>
            <a:off x="5867400" y="1031875"/>
            <a:ext cx="32766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Arial" charset="0"/>
              </a:rPr>
              <a:t>Also impossible: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Arial" charset="0"/>
              </a:rPr>
              <a:t> </a:t>
            </a:r>
            <a:endParaRPr lang="en-US" sz="3200" dirty="0">
              <a:solidFill>
                <a:schemeClr val="tx2"/>
              </a:solidFill>
              <a:latin typeface="Arial" charset="0"/>
            </a:endParaRPr>
          </a:p>
          <a:p>
            <a:pPr algn="ctr">
              <a:buFont typeface="Symbol" pitchFamily="18" charset="2"/>
              <a:buChar char="a"/>
            </a:pPr>
            <a:r>
              <a:rPr lang="en-US" sz="3200" dirty="0">
                <a:solidFill>
                  <a:schemeClr val="tx2"/>
                </a:solidFill>
              </a:rPr>
              <a:t> &lt; 1</a:t>
            </a:r>
          </a:p>
          <a:p>
            <a:pPr algn="ctr">
              <a:buFont typeface="Symbol" pitchFamily="18" charset="2"/>
              <a:buNone/>
            </a:pPr>
            <a:r>
              <a:rPr lang="en-US" sz="3200" dirty="0"/>
              <a:t>ln(</a:t>
            </a:r>
            <a:r>
              <a:rPr lang="en-US" sz="3200" dirty="0">
                <a:latin typeface="Symbol" pitchFamily="18" charset="2"/>
              </a:rPr>
              <a:t>a</a:t>
            </a:r>
            <a:r>
              <a:rPr lang="en-US" sz="3200" dirty="0"/>
              <a:t>)&lt;0</a:t>
            </a:r>
          </a:p>
          <a:p>
            <a:pPr algn="ctr">
              <a:buFont typeface="Symbol" pitchFamily="18" charset="2"/>
              <a:buNone/>
            </a:pPr>
            <a:endParaRPr lang="en-US" sz="3200" dirty="0"/>
          </a:p>
          <a:p>
            <a:pPr algn="ctr">
              <a:buFont typeface="Symbol" pitchFamily="18" charset="2"/>
              <a:buNone/>
            </a:pPr>
            <a:r>
              <a:rPr lang="en-US" sz="3200" dirty="0">
                <a:solidFill>
                  <a:srgbClr val="FF0000"/>
                </a:solidFill>
                <a:latin typeface="Arial" charset="0"/>
              </a:rPr>
              <a:t>Censor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ln(</a:t>
            </a:r>
            <a:r>
              <a:rPr lang="en-US" sz="3200" dirty="0">
                <a:solidFill>
                  <a:srgbClr val="FF0000"/>
                </a:solidFill>
                <a:latin typeface="Symbol" pitchFamily="18" charset="2"/>
              </a:rPr>
              <a:t>a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)&lt;0</a:t>
            </a:r>
          </a:p>
          <a:p>
            <a:pPr algn="ctr">
              <a:buFont typeface="Symbol" pitchFamily="18" charset="2"/>
              <a:buNone/>
            </a:pPr>
            <a:endParaRPr lang="en-US" sz="320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B867FDC-8BDA-410B-A292-128B0FB588A2}"/>
              </a:ext>
            </a:extLst>
          </p:cNvPr>
          <p:cNvSpPr txBox="1">
            <a:spLocks noGrp="1"/>
          </p:cNvSpPr>
          <p:nvPr/>
        </p:nvSpPr>
        <p:spPr bwMode="auto">
          <a:xfrm>
            <a:off x="2157230" y="6477000"/>
            <a:ext cx="4829539" cy="34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Classic Ricker Estimation – Censoring the impossible (4)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Slide Number Placeholder 4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ABAF6D5-281D-4FBC-B235-9AE02193B73E}" type="slidenum">
              <a:rPr lang="en-US" sz="1400"/>
              <a:pPr algn="r"/>
              <a:t>27</a:t>
            </a:fld>
            <a:endParaRPr lang="en-US" sz="1400"/>
          </a:p>
        </p:txBody>
      </p:sp>
      <p:pic>
        <p:nvPicPr>
          <p:cNvPr id="368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0"/>
            <a:ext cx="41910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3"/>
          <p:cNvPicPr>
            <a:picLocks noChangeAspect="1" noChangeArrowheads="1"/>
          </p:cNvPicPr>
          <p:nvPr/>
        </p:nvPicPr>
        <p:blipFill>
          <a:blip r:embed="rId5" cstate="print"/>
          <a:srcRect l="4688" t="5780"/>
          <a:stretch>
            <a:fillRect/>
          </a:stretch>
        </p:blipFill>
        <p:spPr bwMode="auto">
          <a:xfrm>
            <a:off x="0" y="0"/>
            <a:ext cx="4648200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Text Box 4"/>
          <p:cNvSpPr txBox="1">
            <a:spLocks noChangeArrowheads="1"/>
          </p:cNvSpPr>
          <p:nvPr/>
        </p:nvSpPr>
        <p:spPr bwMode="auto">
          <a:xfrm>
            <a:off x="1966913" y="152400"/>
            <a:ext cx="2224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Deshka Chinook</a:t>
            </a:r>
          </a:p>
        </p:txBody>
      </p:sp>
      <p:sp>
        <p:nvSpPr>
          <p:cNvPr id="36873" name="Text Box 5"/>
          <p:cNvSpPr txBox="1">
            <a:spLocks noChangeArrowheads="1"/>
          </p:cNvSpPr>
          <p:nvPr/>
        </p:nvSpPr>
        <p:spPr bwMode="auto">
          <a:xfrm>
            <a:off x="6781800" y="152400"/>
            <a:ext cx="2019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Kenai Sockeye</a:t>
            </a:r>
          </a:p>
        </p:txBody>
      </p:sp>
      <p:pic>
        <p:nvPicPr>
          <p:cNvPr id="36874" name="Picture 6" descr="Slides for Boot- 50 Bootstrap Curves Kenai Sockeye"/>
          <p:cNvPicPr>
            <a:picLocks noChangeAspect="1" noChangeArrowheads="1"/>
          </p:cNvPicPr>
          <p:nvPr/>
        </p:nvPicPr>
        <p:blipFill>
          <a:blip r:embed="rId6" cstate="print"/>
          <a:srcRect r="10876" b="6873"/>
          <a:stretch>
            <a:fillRect/>
          </a:stretch>
        </p:blipFill>
        <p:spPr bwMode="auto">
          <a:xfrm>
            <a:off x="5257800" y="2133600"/>
            <a:ext cx="3124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5" name="Picture 7" descr="Slides for Boot- 50 Bootstrap Curves Deshka Chinook"/>
          <p:cNvPicPr>
            <a:picLocks noChangeAspect="1" noChangeArrowheads="1"/>
          </p:cNvPicPr>
          <p:nvPr/>
        </p:nvPicPr>
        <p:blipFill>
          <a:blip r:embed="rId7" cstate="print"/>
          <a:srcRect t="21495" r="10027" b="6873"/>
          <a:stretch>
            <a:fillRect/>
          </a:stretch>
        </p:blipFill>
        <p:spPr bwMode="auto">
          <a:xfrm>
            <a:off x="107950" y="2286000"/>
            <a:ext cx="423545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4343400"/>
            <a:ext cx="25146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4267200"/>
            <a:ext cx="30480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8" name="Text Box 16"/>
          <p:cNvSpPr txBox="1">
            <a:spLocks noChangeArrowheads="1"/>
          </p:cNvSpPr>
          <p:nvPr/>
        </p:nvSpPr>
        <p:spPr bwMode="auto">
          <a:xfrm>
            <a:off x="6319838" y="3962400"/>
            <a:ext cx="1528762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S</a:t>
            </a:r>
          </a:p>
        </p:txBody>
      </p:sp>
      <p:sp>
        <p:nvSpPr>
          <p:cNvPr id="36879" name="Text Box 10"/>
          <p:cNvSpPr txBox="1">
            <a:spLocks noChangeArrowheads="1"/>
          </p:cNvSpPr>
          <p:nvPr/>
        </p:nvSpPr>
        <p:spPr bwMode="auto">
          <a:xfrm>
            <a:off x="1828800" y="4572000"/>
            <a:ext cx="104298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</a:t>
            </a:r>
            <a:r>
              <a:rPr lang="en-US" sz="1400" baseline="-25000"/>
              <a:t>MSY</a:t>
            </a:r>
          </a:p>
          <a:p>
            <a:pPr algn="ctr"/>
            <a:r>
              <a:rPr lang="en-US" sz="1400"/>
              <a:t>Bootstrap</a:t>
            </a:r>
          </a:p>
          <a:p>
            <a:pPr algn="ctr"/>
            <a:r>
              <a:rPr lang="en-US" sz="1400"/>
              <a:t>Distribution</a:t>
            </a:r>
          </a:p>
        </p:txBody>
      </p:sp>
      <p:graphicFrame>
        <p:nvGraphicFramePr>
          <p:cNvPr id="36866" name="Object 11"/>
          <p:cNvGraphicFramePr>
            <a:graphicFrameLocks noChangeAspect="1"/>
          </p:cNvGraphicFramePr>
          <p:nvPr/>
        </p:nvGraphicFramePr>
        <p:xfrm>
          <a:off x="1524000" y="6172200"/>
          <a:ext cx="6096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8" name="Equation" r:id="rId10" imgW="342720" imgH="228600" progId="Equation.3">
                  <p:embed/>
                </p:oleObj>
              </mc:Choice>
              <mc:Fallback>
                <p:oleObj name="Equation" r:id="rId10" imgW="34272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6172200"/>
                        <a:ext cx="609600" cy="3222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12"/>
          <p:cNvGraphicFramePr>
            <a:graphicFrameLocks noChangeAspect="1"/>
          </p:cNvGraphicFramePr>
          <p:nvPr/>
        </p:nvGraphicFramePr>
        <p:xfrm>
          <a:off x="6781800" y="6078538"/>
          <a:ext cx="60960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9" name="Equation" r:id="rId12" imgW="342720" imgH="228600" progId="Equation.3">
                  <p:embed/>
                </p:oleObj>
              </mc:Choice>
              <mc:Fallback>
                <p:oleObj name="Equation" r:id="rId12" imgW="34272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6078538"/>
                        <a:ext cx="609600" cy="3222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0" name="Text Box 13"/>
          <p:cNvSpPr txBox="1">
            <a:spLocks noChangeArrowheads="1"/>
          </p:cNvSpPr>
          <p:nvPr/>
        </p:nvSpPr>
        <p:spPr bwMode="auto">
          <a:xfrm>
            <a:off x="1600200" y="4083050"/>
            <a:ext cx="1528763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S</a:t>
            </a:r>
          </a:p>
        </p:txBody>
      </p:sp>
      <p:sp>
        <p:nvSpPr>
          <p:cNvPr id="36881" name="Text Box 14"/>
          <p:cNvSpPr txBox="1">
            <a:spLocks noChangeArrowheads="1"/>
          </p:cNvSpPr>
          <p:nvPr/>
        </p:nvSpPr>
        <p:spPr bwMode="auto">
          <a:xfrm rot="-5389314">
            <a:off x="-55562" y="5099050"/>
            <a:ext cx="1079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>
                <a:latin typeface="Arial" charset="0"/>
              </a:rPr>
              <a:t>Frequency</a:t>
            </a:r>
          </a:p>
        </p:txBody>
      </p:sp>
      <p:sp>
        <p:nvSpPr>
          <p:cNvPr id="36882" name="Text Box 15"/>
          <p:cNvSpPr txBox="1">
            <a:spLocks noChangeArrowheads="1"/>
          </p:cNvSpPr>
          <p:nvPr/>
        </p:nvSpPr>
        <p:spPr bwMode="auto">
          <a:xfrm rot="-5389314">
            <a:off x="5092700" y="5099050"/>
            <a:ext cx="1079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>
                <a:latin typeface="Arial" charset="0"/>
              </a:rPr>
              <a:t>Frequency</a:t>
            </a:r>
          </a:p>
        </p:txBody>
      </p:sp>
      <p:sp>
        <p:nvSpPr>
          <p:cNvPr id="36883" name="Text Box 17"/>
          <p:cNvSpPr txBox="1">
            <a:spLocks noChangeArrowheads="1"/>
          </p:cNvSpPr>
          <p:nvPr/>
        </p:nvSpPr>
        <p:spPr bwMode="auto">
          <a:xfrm rot="-5400000">
            <a:off x="-443706" y="2877344"/>
            <a:ext cx="1528762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R</a:t>
            </a:r>
          </a:p>
        </p:txBody>
      </p:sp>
      <p:sp>
        <p:nvSpPr>
          <p:cNvPr id="36884" name="Text Box 18"/>
          <p:cNvSpPr txBox="1">
            <a:spLocks noChangeArrowheads="1"/>
          </p:cNvSpPr>
          <p:nvPr/>
        </p:nvSpPr>
        <p:spPr bwMode="auto">
          <a:xfrm rot="-5400000">
            <a:off x="4553743" y="2958307"/>
            <a:ext cx="1528763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R</a:t>
            </a:r>
          </a:p>
        </p:txBody>
      </p:sp>
      <p:sp>
        <p:nvSpPr>
          <p:cNvPr id="36885" name="Text Box 19"/>
          <p:cNvSpPr txBox="1">
            <a:spLocks noChangeArrowheads="1"/>
          </p:cNvSpPr>
          <p:nvPr/>
        </p:nvSpPr>
        <p:spPr bwMode="auto">
          <a:xfrm>
            <a:off x="7267575" y="4495800"/>
            <a:ext cx="104298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</a:t>
            </a:r>
            <a:r>
              <a:rPr lang="en-US" sz="1400" baseline="-25000"/>
              <a:t>MSY</a:t>
            </a:r>
          </a:p>
          <a:p>
            <a:pPr algn="ctr"/>
            <a:r>
              <a:rPr lang="en-US" sz="1400"/>
              <a:t>Bootstrap</a:t>
            </a:r>
          </a:p>
          <a:p>
            <a:pPr algn="ctr"/>
            <a:r>
              <a:rPr lang="en-US" sz="1400"/>
              <a:t>Distribution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0CB833E1-0710-4B32-BFFA-A056BDA693BE}"/>
              </a:ext>
            </a:extLst>
          </p:cNvPr>
          <p:cNvSpPr txBox="1">
            <a:spLocks noGrp="1"/>
          </p:cNvSpPr>
          <p:nvPr/>
        </p:nvSpPr>
        <p:spPr bwMode="auto">
          <a:xfrm>
            <a:off x="2133600" y="6476832"/>
            <a:ext cx="4829539" cy="34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Classic Ricker Estimation –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CEC71-3483-40FC-95D5-419C04B2C2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6875" y="904874"/>
            <a:ext cx="3248025" cy="1476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7180CB-23FB-4211-A7B2-51A4970D93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1700" y="909637"/>
            <a:ext cx="3238500" cy="146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6EF23C-4558-45D1-A0FC-3B5C6FB11E4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990600"/>
          </a:xfrm>
        </p:spPr>
        <p:txBody>
          <a:bodyPr/>
          <a:lstStyle/>
          <a:p>
            <a:r>
              <a:rPr lang="en-US"/>
              <a:t>Choosing an Escapement Goal </a:t>
            </a:r>
          </a:p>
        </p:txBody>
      </p:sp>
      <p:sp>
        <p:nvSpPr>
          <p:cNvPr id="124932" name="Text Box 84"/>
          <p:cNvSpPr txBox="1">
            <a:spLocks noChangeArrowheads="1"/>
          </p:cNvSpPr>
          <p:nvPr/>
        </p:nvSpPr>
        <p:spPr bwMode="auto">
          <a:xfrm>
            <a:off x="762000" y="1295400"/>
            <a:ext cx="6805837" cy="4351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r>
              <a:rPr lang="en-US" sz="4000" dirty="0"/>
              <a:t> DON’T DO THIS: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sz="3200" dirty="0"/>
              <a:t>	90% MSY based on point estimate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sz="3200" dirty="0"/>
              <a:t>	S</a:t>
            </a:r>
            <a:r>
              <a:rPr lang="en-US" sz="3200" baseline="-25000" dirty="0"/>
              <a:t>MSY</a:t>
            </a:r>
            <a:r>
              <a:rPr lang="en-US" sz="3200" dirty="0"/>
              <a:t> confidence interval</a:t>
            </a:r>
          </a:p>
          <a:p>
            <a:pPr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r>
              <a:rPr lang="en-US" sz="4000" dirty="0"/>
              <a:t> DO THIS INSTEAD:</a:t>
            </a:r>
            <a:endParaRPr lang="en-US" sz="4000" dirty="0">
              <a:latin typeface="Symbol" pitchFamily="18" charset="2"/>
            </a:endParaRP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sz="3200" dirty="0"/>
              <a:t>	optimal yield profile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sz="3200" dirty="0"/>
              <a:t>	expected yield plot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Choosing an Escapement Goal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AD5FBFC-BC0F-4C30-A2E8-67A7B2506C60}" type="slidenum">
              <a:rPr lang="en-US" sz="1400"/>
              <a:pPr algn="r"/>
              <a:t>29</a:t>
            </a:fld>
            <a:endParaRPr lang="en-US" sz="1400"/>
          </a:p>
        </p:txBody>
      </p:sp>
      <p:grpSp>
        <p:nvGrpSpPr>
          <p:cNvPr id="125956" name="Group 3"/>
          <p:cNvGrpSpPr>
            <a:grpSpLocks/>
          </p:cNvGrpSpPr>
          <p:nvPr/>
        </p:nvGrpSpPr>
        <p:grpSpPr bwMode="auto">
          <a:xfrm>
            <a:off x="42863" y="609600"/>
            <a:ext cx="8948737" cy="5683250"/>
            <a:chOff x="-89" y="500"/>
            <a:chExt cx="5781" cy="3580"/>
          </a:xfrm>
        </p:grpSpPr>
        <p:sp>
          <p:nvSpPr>
            <p:cNvPr id="125958" name="Rectangle 4"/>
            <p:cNvSpPr>
              <a:spLocks noChangeArrowheads="1"/>
            </p:cNvSpPr>
            <p:nvPr/>
          </p:nvSpPr>
          <p:spPr bwMode="auto">
            <a:xfrm>
              <a:off x="-89" y="500"/>
              <a:ext cx="5781" cy="35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59" name="Rectangle 5"/>
            <p:cNvSpPr>
              <a:spLocks noChangeArrowheads="1"/>
            </p:cNvSpPr>
            <p:nvPr/>
          </p:nvSpPr>
          <p:spPr bwMode="auto">
            <a:xfrm>
              <a:off x="1039" y="931"/>
              <a:ext cx="4099" cy="2212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60" name="Rectangle 6"/>
            <p:cNvSpPr>
              <a:spLocks noChangeArrowheads="1"/>
            </p:cNvSpPr>
            <p:nvPr/>
          </p:nvSpPr>
          <p:spPr bwMode="auto">
            <a:xfrm>
              <a:off x="1039" y="931"/>
              <a:ext cx="4099" cy="221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61" name="Line 7"/>
            <p:cNvSpPr>
              <a:spLocks noChangeShapeType="1"/>
            </p:cNvSpPr>
            <p:nvPr/>
          </p:nvSpPr>
          <p:spPr bwMode="auto">
            <a:xfrm>
              <a:off x="1039" y="931"/>
              <a:ext cx="1" cy="22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62" name="Line 8"/>
            <p:cNvSpPr>
              <a:spLocks noChangeShapeType="1"/>
            </p:cNvSpPr>
            <p:nvPr/>
          </p:nvSpPr>
          <p:spPr bwMode="auto">
            <a:xfrm>
              <a:off x="952" y="3143"/>
              <a:ext cx="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63" name="Line 9"/>
            <p:cNvSpPr>
              <a:spLocks noChangeShapeType="1"/>
            </p:cNvSpPr>
            <p:nvPr/>
          </p:nvSpPr>
          <p:spPr bwMode="auto">
            <a:xfrm>
              <a:off x="952" y="2588"/>
              <a:ext cx="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64" name="Line 10"/>
            <p:cNvSpPr>
              <a:spLocks noChangeShapeType="1"/>
            </p:cNvSpPr>
            <p:nvPr/>
          </p:nvSpPr>
          <p:spPr bwMode="auto">
            <a:xfrm>
              <a:off x="952" y="2040"/>
              <a:ext cx="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65" name="Line 11"/>
            <p:cNvSpPr>
              <a:spLocks noChangeShapeType="1"/>
            </p:cNvSpPr>
            <p:nvPr/>
          </p:nvSpPr>
          <p:spPr bwMode="auto">
            <a:xfrm>
              <a:off x="952" y="1485"/>
              <a:ext cx="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66" name="Line 12"/>
            <p:cNvSpPr>
              <a:spLocks noChangeShapeType="1"/>
            </p:cNvSpPr>
            <p:nvPr/>
          </p:nvSpPr>
          <p:spPr bwMode="auto">
            <a:xfrm>
              <a:off x="952" y="931"/>
              <a:ext cx="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67" name="Line 13"/>
            <p:cNvSpPr>
              <a:spLocks noChangeShapeType="1"/>
            </p:cNvSpPr>
            <p:nvPr/>
          </p:nvSpPr>
          <p:spPr bwMode="auto">
            <a:xfrm>
              <a:off x="1039" y="3143"/>
              <a:ext cx="409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68" name="Line 14"/>
            <p:cNvSpPr>
              <a:spLocks noChangeShapeType="1"/>
            </p:cNvSpPr>
            <p:nvPr/>
          </p:nvSpPr>
          <p:spPr bwMode="auto">
            <a:xfrm flipV="1">
              <a:off x="1039" y="3143"/>
              <a:ext cx="1" cy="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69" name="Line 15"/>
            <p:cNvSpPr>
              <a:spLocks noChangeShapeType="1"/>
            </p:cNvSpPr>
            <p:nvPr/>
          </p:nvSpPr>
          <p:spPr bwMode="auto">
            <a:xfrm flipV="1">
              <a:off x="2062" y="3143"/>
              <a:ext cx="1" cy="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0" name="Line 16"/>
            <p:cNvSpPr>
              <a:spLocks noChangeShapeType="1"/>
            </p:cNvSpPr>
            <p:nvPr/>
          </p:nvSpPr>
          <p:spPr bwMode="auto">
            <a:xfrm flipV="1">
              <a:off x="3091" y="3143"/>
              <a:ext cx="1" cy="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1" name="Line 17"/>
            <p:cNvSpPr>
              <a:spLocks noChangeShapeType="1"/>
            </p:cNvSpPr>
            <p:nvPr/>
          </p:nvSpPr>
          <p:spPr bwMode="auto">
            <a:xfrm flipV="1">
              <a:off x="4114" y="3143"/>
              <a:ext cx="1" cy="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2" name="Line 18"/>
            <p:cNvSpPr>
              <a:spLocks noChangeShapeType="1"/>
            </p:cNvSpPr>
            <p:nvPr/>
          </p:nvSpPr>
          <p:spPr bwMode="auto">
            <a:xfrm flipV="1">
              <a:off x="5138" y="3143"/>
              <a:ext cx="1" cy="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3" name="Freeform 19"/>
            <p:cNvSpPr>
              <a:spLocks/>
            </p:cNvSpPr>
            <p:nvPr/>
          </p:nvSpPr>
          <p:spPr bwMode="auto">
            <a:xfrm>
              <a:off x="1039" y="2476"/>
              <a:ext cx="203" cy="667"/>
            </a:xfrm>
            <a:custGeom>
              <a:avLst/>
              <a:gdLst>
                <a:gd name="T0" fmla="*/ 0 w 203"/>
                <a:gd name="T1" fmla="*/ 667 h 667"/>
                <a:gd name="T2" fmla="*/ 49 w 203"/>
                <a:gd name="T3" fmla="*/ 496 h 667"/>
                <a:gd name="T4" fmla="*/ 98 w 203"/>
                <a:gd name="T5" fmla="*/ 319 h 667"/>
                <a:gd name="T6" fmla="*/ 129 w 203"/>
                <a:gd name="T7" fmla="*/ 230 h 667"/>
                <a:gd name="T8" fmla="*/ 154 w 203"/>
                <a:gd name="T9" fmla="*/ 148 h 667"/>
                <a:gd name="T10" fmla="*/ 179 w 203"/>
                <a:gd name="T11" fmla="*/ 71 h 667"/>
                <a:gd name="T12" fmla="*/ 203 w 203"/>
                <a:gd name="T13" fmla="*/ 0 h 6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3"/>
                <a:gd name="T22" fmla="*/ 0 h 667"/>
                <a:gd name="T23" fmla="*/ 203 w 203"/>
                <a:gd name="T24" fmla="*/ 667 h 66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3" h="667">
                  <a:moveTo>
                    <a:pt x="0" y="667"/>
                  </a:moveTo>
                  <a:lnTo>
                    <a:pt x="49" y="496"/>
                  </a:lnTo>
                  <a:lnTo>
                    <a:pt x="98" y="319"/>
                  </a:lnTo>
                  <a:lnTo>
                    <a:pt x="129" y="230"/>
                  </a:lnTo>
                  <a:lnTo>
                    <a:pt x="154" y="148"/>
                  </a:lnTo>
                  <a:lnTo>
                    <a:pt x="179" y="71"/>
                  </a:lnTo>
                  <a:lnTo>
                    <a:pt x="203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4" name="Freeform 20"/>
            <p:cNvSpPr>
              <a:spLocks/>
            </p:cNvSpPr>
            <p:nvPr/>
          </p:nvSpPr>
          <p:spPr bwMode="auto">
            <a:xfrm>
              <a:off x="1242" y="2046"/>
              <a:ext cx="210" cy="430"/>
            </a:xfrm>
            <a:custGeom>
              <a:avLst/>
              <a:gdLst>
                <a:gd name="T0" fmla="*/ 0 w 210"/>
                <a:gd name="T1" fmla="*/ 430 h 430"/>
                <a:gd name="T2" fmla="*/ 25 w 210"/>
                <a:gd name="T3" fmla="*/ 365 h 430"/>
                <a:gd name="T4" fmla="*/ 49 w 210"/>
                <a:gd name="T5" fmla="*/ 300 h 430"/>
                <a:gd name="T6" fmla="*/ 105 w 210"/>
                <a:gd name="T7" fmla="*/ 188 h 430"/>
                <a:gd name="T8" fmla="*/ 160 w 210"/>
                <a:gd name="T9" fmla="*/ 88 h 430"/>
                <a:gd name="T10" fmla="*/ 210 w 210"/>
                <a:gd name="T11" fmla="*/ 0 h 4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0"/>
                <a:gd name="T19" fmla="*/ 0 h 430"/>
                <a:gd name="T20" fmla="*/ 210 w 210"/>
                <a:gd name="T21" fmla="*/ 430 h 4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0" h="430">
                  <a:moveTo>
                    <a:pt x="0" y="430"/>
                  </a:moveTo>
                  <a:lnTo>
                    <a:pt x="25" y="365"/>
                  </a:lnTo>
                  <a:lnTo>
                    <a:pt x="49" y="300"/>
                  </a:lnTo>
                  <a:lnTo>
                    <a:pt x="105" y="188"/>
                  </a:lnTo>
                  <a:lnTo>
                    <a:pt x="160" y="88"/>
                  </a:lnTo>
                  <a:lnTo>
                    <a:pt x="210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5" name="Freeform 21"/>
            <p:cNvSpPr>
              <a:spLocks/>
            </p:cNvSpPr>
            <p:nvPr/>
          </p:nvSpPr>
          <p:spPr bwMode="auto">
            <a:xfrm>
              <a:off x="1452" y="1798"/>
              <a:ext cx="203" cy="248"/>
            </a:xfrm>
            <a:custGeom>
              <a:avLst/>
              <a:gdLst>
                <a:gd name="T0" fmla="*/ 0 w 203"/>
                <a:gd name="T1" fmla="*/ 248 h 248"/>
                <a:gd name="T2" fmla="*/ 49 w 203"/>
                <a:gd name="T3" fmla="*/ 171 h 248"/>
                <a:gd name="T4" fmla="*/ 105 w 203"/>
                <a:gd name="T5" fmla="*/ 106 h 248"/>
                <a:gd name="T6" fmla="*/ 154 w 203"/>
                <a:gd name="T7" fmla="*/ 47 h 248"/>
                <a:gd name="T8" fmla="*/ 203 w 203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3"/>
                <a:gd name="T16" fmla="*/ 0 h 248"/>
                <a:gd name="T17" fmla="*/ 203 w 203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3" h="248">
                  <a:moveTo>
                    <a:pt x="0" y="248"/>
                  </a:moveTo>
                  <a:lnTo>
                    <a:pt x="49" y="171"/>
                  </a:lnTo>
                  <a:lnTo>
                    <a:pt x="105" y="106"/>
                  </a:lnTo>
                  <a:lnTo>
                    <a:pt x="154" y="47"/>
                  </a:lnTo>
                  <a:lnTo>
                    <a:pt x="203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6" name="Freeform 22"/>
            <p:cNvSpPr>
              <a:spLocks/>
            </p:cNvSpPr>
            <p:nvPr/>
          </p:nvSpPr>
          <p:spPr bwMode="auto">
            <a:xfrm>
              <a:off x="1655" y="1674"/>
              <a:ext cx="204" cy="124"/>
            </a:xfrm>
            <a:custGeom>
              <a:avLst/>
              <a:gdLst>
                <a:gd name="T0" fmla="*/ 0 w 204"/>
                <a:gd name="T1" fmla="*/ 124 h 124"/>
                <a:gd name="T2" fmla="*/ 49 w 204"/>
                <a:gd name="T3" fmla="*/ 83 h 124"/>
                <a:gd name="T4" fmla="*/ 99 w 204"/>
                <a:gd name="T5" fmla="*/ 47 h 124"/>
                <a:gd name="T6" fmla="*/ 154 w 204"/>
                <a:gd name="T7" fmla="*/ 24 h 124"/>
                <a:gd name="T8" fmla="*/ 204 w 204"/>
                <a:gd name="T9" fmla="*/ 0 h 1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4"/>
                <a:gd name="T16" fmla="*/ 0 h 124"/>
                <a:gd name="T17" fmla="*/ 204 w 204"/>
                <a:gd name="T18" fmla="*/ 124 h 1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4" h="124">
                  <a:moveTo>
                    <a:pt x="0" y="124"/>
                  </a:moveTo>
                  <a:lnTo>
                    <a:pt x="49" y="83"/>
                  </a:lnTo>
                  <a:lnTo>
                    <a:pt x="99" y="47"/>
                  </a:lnTo>
                  <a:lnTo>
                    <a:pt x="154" y="24"/>
                  </a:lnTo>
                  <a:lnTo>
                    <a:pt x="204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7" name="Freeform 23"/>
            <p:cNvSpPr>
              <a:spLocks/>
            </p:cNvSpPr>
            <p:nvPr/>
          </p:nvSpPr>
          <p:spPr bwMode="auto">
            <a:xfrm>
              <a:off x="1859" y="1639"/>
              <a:ext cx="203" cy="35"/>
            </a:xfrm>
            <a:custGeom>
              <a:avLst/>
              <a:gdLst>
                <a:gd name="T0" fmla="*/ 0 w 203"/>
                <a:gd name="T1" fmla="*/ 35 h 35"/>
                <a:gd name="T2" fmla="*/ 49 w 203"/>
                <a:gd name="T3" fmla="*/ 17 h 35"/>
                <a:gd name="T4" fmla="*/ 98 w 203"/>
                <a:gd name="T5" fmla="*/ 6 h 35"/>
                <a:gd name="T6" fmla="*/ 154 w 203"/>
                <a:gd name="T7" fmla="*/ 0 h 35"/>
                <a:gd name="T8" fmla="*/ 203 w 203"/>
                <a:gd name="T9" fmla="*/ 0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3"/>
                <a:gd name="T16" fmla="*/ 0 h 35"/>
                <a:gd name="T17" fmla="*/ 203 w 203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3" h="35">
                  <a:moveTo>
                    <a:pt x="0" y="35"/>
                  </a:moveTo>
                  <a:lnTo>
                    <a:pt x="49" y="17"/>
                  </a:lnTo>
                  <a:lnTo>
                    <a:pt x="98" y="6"/>
                  </a:lnTo>
                  <a:lnTo>
                    <a:pt x="154" y="0"/>
                  </a:lnTo>
                  <a:lnTo>
                    <a:pt x="203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8" name="Freeform 24"/>
            <p:cNvSpPr>
              <a:spLocks/>
            </p:cNvSpPr>
            <p:nvPr/>
          </p:nvSpPr>
          <p:spPr bwMode="auto">
            <a:xfrm>
              <a:off x="2062" y="1639"/>
              <a:ext cx="210" cy="29"/>
            </a:xfrm>
            <a:custGeom>
              <a:avLst/>
              <a:gdLst>
                <a:gd name="T0" fmla="*/ 0 w 210"/>
                <a:gd name="T1" fmla="*/ 0 h 29"/>
                <a:gd name="T2" fmla="*/ 49 w 210"/>
                <a:gd name="T3" fmla="*/ 0 h 29"/>
                <a:gd name="T4" fmla="*/ 105 w 210"/>
                <a:gd name="T5" fmla="*/ 6 h 29"/>
                <a:gd name="T6" fmla="*/ 210 w 210"/>
                <a:gd name="T7" fmla="*/ 29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"/>
                <a:gd name="T13" fmla="*/ 0 h 29"/>
                <a:gd name="T14" fmla="*/ 210 w 210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" h="29">
                  <a:moveTo>
                    <a:pt x="0" y="0"/>
                  </a:moveTo>
                  <a:lnTo>
                    <a:pt x="49" y="0"/>
                  </a:lnTo>
                  <a:lnTo>
                    <a:pt x="105" y="6"/>
                  </a:lnTo>
                  <a:lnTo>
                    <a:pt x="210" y="29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79" name="Freeform 25"/>
            <p:cNvSpPr>
              <a:spLocks/>
            </p:cNvSpPr>
            <p:nvPr/>
          </p:nvSpPr>
          <p:spPr bwMode="auto">
            <a:xfrm>
              <a:off x="2272" y="1668"/>
              <a:ext cx="203" cy="65"/>
            </a:xfrm>
            <a:custGeom>
              <a:avLst/>
              <a:gdLst>
                <a:gd name="T0" fmla="*/ 0 w 203"/>
                <a:gd name="T1" fmla="*/ 0 h 65"/>
                <a:gd name="T2" fmla="*/ 104 w 203"/>
                <a:gd name="T3" fmla="*/ 30 h 65"/>
                <a:gd name="T4" fmla="*/ 203 w 203"/>
                <a:gd name="T5" fmla="*/ 65 h 65"/>
                <a:gd name="T6" fmla="*/ 0 60000 65536"/>
                <a:gd name="T7" fmla="*/ 0 60000 65536"/>
                <a:gd name="T8" fmla="*/ 0 60000 65536"/>
                <a:gd name="T9" fmla="*/ 0 w 203"/>
                <a:gd name="T10" fmla="*/ 0 h 65"/>
                <a:gd name="T11" fmla="*/ 203 w 203"/>
                <a:gd name="T12" fmla="*/ 65 h 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65">
                  <a:moveTo>
                    <a:pt x="0" y="0"/>
                  </a:moveTo>
                  <a:lnTo>
                    <a:pt x="104" y="30"/>
                  </a:lnTo>
                  <a:lnTo>
                    <a:pt x="203" y="65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80" name="Freeform 26"/>
            <p:cNvSpPr>
              <a:spLocks/>
            </p:cNvSpPr>
            <p:nvPr/>
          </p:nvSpPr>
          <p:spPr bwMode="auto">
            <a:xfrm>
              <a:off x="2475" y="1733"/>
              <a:ext cx="203" cy="89"/>
            </a:xfrm>
            <a:custGeom>
              <a:avLst/>
              <a:gdLst>
                <a:gd name="T0" fmla="*/ 0 w 203"/>
                <a:gd name="T1" fmla="*/ 0 h 89"/>
                <a:gd name="T2" fmla="*/ 99 w 203"/>
                <a:gd name="T3" fmla="*/ 41 h 89"/>
                <a:gd name="T4" fmla="*/ 203 w 203"/>
                <a:gd name="T5" fmla="*/ 89 h 89"/>
                <a:gd name="T6" fmla="*/ 0 60000 65536"/>
                <a:gd name="T7" fmla="*/ 0 60000 65536"/>
                <a:gd name="T8" fmla="*/ 0 60000 65536"/>
                <a:gd name="T9" fmla="*/ 0 w 203"/>
                <a:gd name="T10" fmla="*/ 0 h 89"/>
                <a:gd name="T11" fmla="*/ 203 w 203"/>
                <a:gd name="T12" fmla="*/ 89 h 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89">
                  <a:moveTo>
                    <a:pt x="0" y="0"/>
                  </a:moveTo>
                  <a:lnTo>
                    <a:pt x="99" y="41"/>
                  </a:lnTo>
                  <a:lnTo>
                    <a:pt x="203" y="89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81" name="Freeform 27"/>
            <p:cNvSpPr>
              <a:spLocks/>
            </p:cNvSpPr>
            <p:nvPr/>
          </p:nvSpPr>
          <p:spPr bwMode="auto">
            <a:xfrm>
              <a:off x="2678" y="1822"/>
              <a:ext cx="204" cy="106"/>
            </a:xfrm>
            <a:custGeom>
              <a:avLst/>
              <a:gdLst>
                <a:gd name="T0" fmla="*/ 0 w 204"/>
                <a:gd name="T1" fmla="*/ 0 h 106"/>
                <a:gd name="T2" fmla="*/ 99 w 204"/>
                <a:gd name="T3" fmla="*/ 53 h 106"/>
                <a:gd name="T4" fmla="*/ 204 w 204"/>
                <a:gd name="T5" fmla="*/ 106 h 106"/>
                <a:gd name="T6" fmla="*/ 0 60000 65536"/>
                <a:gd name="T7" fmla="*/ 0 60000 65536"/>
                <a:gd name="T8" fmla="*/ 0 60000 65536"/>
                <a:gd name="T9" fmla="*/ 0 w 204"/>
                <a:gd name="T10" fmla="*/ 0 h 106"/>
                <a:gd name="T11" fmla="*/ 204 w 204"/>
                <a:gd name="T12" fmla="*/ 106 h 1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6">
                  <a:moveTo>
                    <a:pt x="0" y="0"/>
                  </a:moveTo>
                  <a:lnTo>
                    <a:pt x="99" y="53"/>
                  </a:lnTo>
                  <a:lnTo>
                    <a:pt x="204" y="106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82" name="Freeform 28"/>
            <p:cNvSpPr>
              <a:spLocks/>
            </p:cNvSpPr>
            <p:nvPr/>
          </p:nvSpPr>
          <p:spPr bwMode="auto">
            <a:xfrm>
              <a:off x="2882" y="1928"/>
              <a:ext cx="209" cy="112"/>
            </a:xfrm>
            <a:custGeom>
              <a:avLst/>
              <a:gdLst>
                <a:gd name="T0" fmla="*/ 0 w 209"/>
                <a:gd name="T1" fmla="*/ 0 h 112"/>
                <a:gd name="T2" fmla="*/ 104 w 209"/>
                <a:gd name="T3" fmla="*/ 53 h 112"/>
                <a:gd name="T4" fmla="*/ 209 w 209"/>
                <a:gd name="T5" fmla="*/ 112 h 112"/>
                <a:gd name="T6" fmla="*/ 0 60000 65536"/>
                <a:gd name="T7" fmla="*/ 0 60000 65536"/>
                <a:gd name="T8" fmla="*/ 0 60000 65536"/>
                <a:gd name="T9" fmla="*/ 0 w 209"/>
                <a:gd name="T10" fmla="*/ 0 h 112"/>
                <a:gd name="T11" fmla="*/ 209 w 209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9" h="112">
                  <a:moveTo>
                    <a:pt x="0" y="0"/>
                  </a:moveTo>
                  <a:lnTo>
                    <a:pt x="104" y="53"/>
                  </a:lnTo>
                  <a:lnTo>
                    <a:pt x="209" y="112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83" name="Line 29"/>
            <p:cNvSpPr>
              <a:spLocks noChangeShapeType="1"/>
            </p:cNvSpPr>
            <p:nvPr/>
          </p:nvSpPr>
          <p:spPr bwMode="auto">
            <a:xfrm>
              <a:off x="3091" y="2040"/>
              <a:ext cx="204" cy="10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84" name="Line 30"/>
            <p:cNvSpPr>
              <a:spLocks noChangeShapeType="1"/>
            </p:cNvSpPr>
            <p:nvPr/>
          </p:nvSpPr>
          <p:spPr bwMode="auto">
            <a:xfrm>
              <a:off x="3295" y="2146"/>
              <a:ext cx="203" cy="10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85" name="Line 31"/>
            <p:cNvSpPr>
              <a:spLocks noChangeShapeType="1"/>
            </p:cNvSpPr>
            <p:nvPr/>
          </p:nvSpPr>
          <p:spPr bwMode="auto">
            <a:xfrm>
              <a:off x="3498" y="2252"/>
              <a:ext cx="203" cy="10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86" name="Freeform 32"/>
            <p:cNvSpPr>
              <a:spLocks/>
            </p:cNvSpPr>
            <p:nvPr/>
          </p:nvSpPr>
          <p:spPr bwMode="auto">
            <a:xfrm>
              <a:off x="3701" y="2352"/>
              <a:ext cx="210" cy="95"/>
            </a:xfrm>
            <a:custGeom>
              <a:avLst/>
              <a:gdLst>
                <a:gd name="T0" fmla="*/ 0 w 210"/>
                <a:gd name="T1" fmla="*/ 0 h 95"/>
                <a:gd name="T2" fmla="*/ 105 w 210"/>
                <a:gd name="T3" fmla="*/ 48 h 95"/>
                <a:gd name="T4" fmla="*/ 210 w 210"/>
                <a:gd name="T5" fmla="*/ 95 h 95"/>
                <a:gd name="T6" fmla="*/ 0 60000 65536"/>
                <a:gd name="T7" fmla="*/ 0 60000 65536"/>
                <a:gd name="T8" fmla="*/ 0 60000 65536"/>
                <a:gd name="T9" fmla="*/ 0 w 210"/>
                <a:gd name="T10" fmla="*/ 0 h 95"/>
                <a:gd name="T11" fmla="*/ 210 w 210"/>
                <a:gd name="T12" fmla="*/ 95 h 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95">
                  <a:moveTo>
                    <a:pt x="0" y="0"/>
                  </a:moveTo>
                  <a:lnTo>
                    <a:pt x="105" y="48"/>
                  </a:lnTo>
                  <a:lnTo>
                    <a:pt x="210" y="95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87" name="Freeform 33"/>
            <p:cNvSpPr>
              <a:spLocks/>
            </p:cNvSpPr>
            <p:nvPr/>
          </p:nvSpPr>
          <p:spPr bwMode="auto">
            <a:xfrm>
              <a:off x="3911" y="2447"/>
              <a:ext cx="203" cy="88"/>
            </a:xfrm>
            <a:custGeom>
              <a:avLst/>
              <a:gdLst>
                <a:gd name="T0" fmla="*/ 0 w 203"/>
                <a:gd name="T1" fmla="*/ 0 h 88"/>
                <a:gd name="T2" fmla="*/ 105 w 203"/>
                <a:gd name="T3" fmla="*/ 47 h 88"/>
                <a:gd name="T4" fmla="*/ 203 w 203"/>
                <a:gd name="T5" fmla="*/ 88 h 88"/>
                <a:gd name="T6" fmla="*/ 0 60000 65536"/>
                <a:gd name="T7" fmla="*/ 0 60000 65536"/>
                <a:gd name="T8" fmla="*/ 0 60000 65536"/>
                <a:gd name="T9" fmla="*/ 0 w 203"/>
                <a:gd name="T10" fmla="*/ 0 h 88"/>
                <a:gd name="T11" fmla="*/ 203 w 203"/>
                <a:gd name="T12" fmla="*/ 88 h 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88">
                  <a:moveTo>
                    <a:pt x="0" y="0"/>
                  </a:moveTo>
                  <a:lnTo>
                    <a:pt x="105" y="47"/>
                  </a:lnTo>
                  <a:lnTo>
                    <a:pt x="203" y="8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88" name="Line 34"/>
            <p:cNvSpPr>
              <a:spLocks noChangeShapeType="1"/>
            </p:cNvSpPr>
            <p:nvPr/>
          </p:nvSpPr>
          <p:spPr bwMode="auto">
            <a:xfrm>
              <a:off x="4114" y="2535"/>
              <a:ext cx="204" cy="7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89" name="Freeform 35"/>
            <p:cNvSpPr>
              <a:spLocks/>
            </p:cNvSpPr>
            <p:nvPr/>
          </p:nvSpPr>
          <p:spPr bwMode="auto">
            <a:xfrm>
              <a:off x="4318" y="2612"/>
              <a:ext cx="203" cy="65"/>
            </a:xfrm>
            <a:custGeom>
              <a:avLst/>
              <a:gdLst>
                <a:gd name="T0" fmla="*/ 0 w 203"/>
                <a:gd name="T1" fmla="*/ 0 h 65"/>
                <a:gd name="T2" fmla="*/ 98 w 203"/>
                <a:gd name="T3" fmla="*/ 35 h 65"/>
                <a:gd name="T4" fmla="*/ 203 w 203"/>
                <a:gd name="T5" fmla="*/ 65 h 65"/>
                <a:gd name="T6" fmla="*/ 0 60000 65536"/>
                <a:gd name="T7" fmla="*/ 0 60000 65536"/>
                <a:gd name="T8" fmla="*/ 0 60000 65536"/>
                <a:gd name="T9" fmla="*/ 0 w 203"/>
                <a:gd name="T10" fmla="*/ 0 h 65"/>
                <a:gd name="T11" fmla="*/ 203 w 203"/>
                <a:gd name="T12" fmla="*/ 65 h 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65">
                  <a:moveTo>
                    <a:pt x="0" y="0"/>
                  </a:moveTo>
                  <a:lnTo>
                    <a:pt x="98" y="35"/>
                  </a:lnTo>
                  <a:lnTo>
                    <a:pt x="203" y="65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90" name="Freeform 36"/>
            <p:cNvSpPr>
              <a:spLocks/>
            </p:cNvSpPr>
            <p:nvPr/>
          </p:nvSpPr>
          <p:spPr bwMode="auto">
            <a:xfrm>
              <a:off x="4521" y="2677"/>
              <a:ext cx="210" cy="65"/>
            </a:xfrm>
            <a:custGeom>
              <a:avLst/>
              <a:gdLst>
                <a:gd name="T0" fmla="*/ 0 w 210"/>
                <a:gd name="T1" fmla="*/ 0 h 65"/>
                <a:gd name="T2" fmla="*/ 105 w 210"/>
                <a:gd name="T3" fmla="*/ 35 h 65"/>
                <a:gd name="T4" fmla="*/ 210 w 210"/>
                <a:gd name="T5" fmla="*/ 65 h 65"/>
                <a:gd name="T6" fmla="*/ 0 60000 65536"/>
                <a:gd name="T7" fmla="*/ 0 60000 65536"/>
                <a:gd name="T8" fmla="*/ 0 60000 65536"/>
                <a:gd name="T9" fmla="*/ 0 w 210"/>
                <a:gd name="T10" fmla="*/ 0 h 65"/>
                <a:gd name="T11" fmla="*/ 210 w 210"/>
                <a:gd name="T12" fmla="*/ 65 h 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65">
                  <a:moveTo>
                    <a:pt x="0" y="0"/>
                  </a:moveTo>
                  <a:lnTo>
                    <a:pt x="105" y="35"/>
                  </a:lnTo>
                  <a:lnTo>
                    <a:pt x="210" y="65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91" name="Line 37"/>
            <p:cNvSpPr>
              <a:spLocks noChangeShapeType="1"/>
            </p:cNvSpPr>
            <p:nvPr/>
          </p:nvSpPr>
          <p:spPr bwMode="auto">
            <a:xfrm>
              <a:off x="4731" y="2742"/>
              <a:ext cx="203" cy="5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92" name="Line 38"/>
            <p:cNvSpPr>
              <a:spLocks noChangeShapeType="1"/>
            </p:cNvSpPr>
            <p:nvPr/>
          </p:nvSpPr>
          <p:spPr bwMode="auto">
            <a:xfrm>
              <a:off x="4934" y="2795"/>
              <a:ext cx="204" cy="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93" name="Line 39"/>
            <p:cNvSpPr>
              <a:spLocks noChangeShapeType="1"/>
            </p:cNvSpPr>
            <p:nvPr/>
          </p:nvSpPr>
          <p:spPr bwMode="auto">
            <a:xfrm flipV="1">
              <a:off x="1039" y="931"/>
              <a:ext cx="4105" cy="221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94" name="Freeform 40"/>
            <p:cNvSpPr>
              <a:spLocks/>
            </p:cNvSpPr>
            <p:nvPr/>
          </p:nvSpPr>
          <p:spPr bwMode="auto">
            <a:xfrm>
              <a:off x="1039" y="2582"/>
              <a:ext cx="203" cy="561"/>
            </a:xfrm>
            <a:custGeom>
              <a:avLst/>
              <a:gdLst>
                <a:gd name="T0" fmla="*/ 0 w 203"/>
                <a:gd name="T1" fmla="*/ 561 h 561"/>
                <a:gd name="T2" fmla="*/ 49 w 203"/>
                <a:gd name="T3" fmla="*/ 413 h 561"/>
                <a:gd name="T4" fmla="*/ 98 w 203"/>
                <a:gd name="T5" fmla="*/ 266 h 561"/>
                <a:gd name="T6" fmla="*/ 129 w 203"/>
                <a:gd name="T7" fmla="*/ 195 h 561"/>
                <a:gd name="T8" fmla="*/ 154 w 203"/>
                <a:gd name="T9" fmla="*/ 124 h 561"/>
                <a:gd name="T10" fmla="*/ 179 w 203"/>
                <a:gd name="T11" fmla="*/ 59 h 561"/>
                <a:gd name="T12" fmla="*/ 203 w 203"/>
                <a:gd name="T13" fmla="*/ 0 h 5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3"/>
                <a:gd name="T22" fmla="*/ 0 h 561"/>
                <a:gd name="T23" fmla="*/ 203 w 203"/>
                <a:gd name="T24" fmla="*/ 561 h 5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3" h="561">
                  <a:moveTo>
                    <a:pt x="0" y="561"/>
                  </a:moveTo>
                  <a:lnTo>
                    <a:pt x="49" y="413"/>
                  </a:lnTo>
                  <a:lnTo>
                    <a:pt x="98" y="266"/>
                  </a:lnTo>
                  <a:lnTo>
                    <a:pt x="129" y="195"/>
                  </a:lnTo>
                  <a:lnTo>
                    <a:pt x="154" y="124"/>
                  </a:lnTo>
                  <a:lnTo>
                    <a:pt x="179" y="59"/>
                  </a:lnTo>
                  <a:lnTo>
                    <a:pt x="203" y="0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95" name="Freeform 41"/>
            <p:cNvSpPr>
              <a:spLocks/>
            </p:cNvSpPr>
            <p:nvPr/>
          </p:nvSpPr>
          <p:spPr bwMode="auto">
            <a:xfrm>
              <a:off x="1242" y="2270"/>
              <a:ext cx="210" cy="312"/>
            </a:xfrm>
            <a:custGeom>
              <a:avLst/>
              <a:gdLst>
                <a:gd name="T0" fmla="*/ 0 w 210"/>
                <a:gd name="T1" fmla="*/ 312 h 312"/>
                <a:gd name="T2" fmla="*/ 25 w 210"/>
                <a:gd name="T3" fmla="*/ 259 h 312"/>
                <a:gd name="T4" fmla="*/ 49 w 210"/>
                <a:gd name="T5" fmla="*/ 212 h 312"/>
                <a:gd name="T6" fmla="*/ 105 w 210"/>
                <a:gd name="T7" fmla="*/ 130 h 312"/>
                <a:gd name="T8" fmla="*/ 160 w 210"/>
                <a:gd name="T9" fmla="*/ 59 h 312"/>
                <a:gd name="T10" fmla="*/ 210 w 210"/>
                <a:gd name="T11" fmla="*/ 0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0"/>
                <a:gd name="T19" fmla="*/ 0 h 312"/>
                <a:gd name="T20" fmla="*/ 210 w 210"/>
                <a:gd name="T21" fmla="*/ 312 h 3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0" h="312">
                  <a:moveTo>
                    <a:pt x="0" y="312"/>
                  </a:moveTo>
                  <a:lnTo>
                    <a:pt x="25" y="259"/>
                  </a:lnTo>
                  <a:lnTo>
                    <a:pt x="49" y="212"/>
                  </a:lnTo>
                  <a:lnTo>
                    <a:pt x="105" y="130"/>
                  </a:lnTo>
                  <a:lnTo>
                    <a:pt x="160" y="59"/>
                  </a:lnTo>
                  <a:lnTo>
                    <a:pt x="210" y="0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96" name="Freeform 42"/>
            <p:cNvSpPr>
              <a:spLocks/>
            </p:cNvSpPr>
            <p:nvPr/>
          </p:nvSpPr>
          <p:spPr bwMode="auto">
            <a:xfrm>
              <a:off x="1452" y="2128"/>
              <a:ext cx="203" cy="142"/>
            </a:xfrm>
            <a:custGeom>
              <a:avLst/>
              <a:gdLst>
                <a:gd name="T0" fmla="*/ 0 w 203"/>
                <a:gd name="T1" fmla="*/ 142 h 142"/>
                <a:gd name="T2" fmla="*/ 49 w 203"/>
                <a:gd name="T3" fmla="*/ 89 h 142"/>
                <a:gd name="T4" fmla="*/ 105 w 203"/>
                <a:gd name="T5" fmla="*/ 53 h 142"/>
                <a:gd name="T6" fmla="*/ 154 w 203"/>
                <a:gd name="T7" fmla="*/ 24 h 142"/>
                <a:gd name="T8" fmla="*/ 203 w 203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3"/>
                <a:gd name="T16" fmla="*/ 0 h 142"/>
                <a:gd name="T17" fmla="*/ 203 w 203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3" h="142">
                  <a:moveTo>
                    <a:pt x="0" y="142"/>
                  </a:moveTo>
                  <a:lnTo>
                    <a:pt x="49" y="89"/>
                  </a:lnTo>
                  <a:lnTo>
                    <a:pt x="105" y="53"/>
                  </a:lnTo>
                  <a:lnTo>
                    <a:pt x="154" y="24"/>
                  </a:lnTo>
                  <a:lnTo>
                    <a:pt x="203" y="0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97" name="Freeform 43"/>
            <p:cNvSpPr>
              <a:spLocks/>
            </p:cNvSpPr>
            <p:nvPr/>
          </p:nvSpPr>
          <p:spPr bwMode="auto">
            <a:xfrm>
              <a:off x="1655" y="2111"/>
              <a:ext cx="204" cy="17"/>
            </a:xfrm>
            <a:custGeom>
              <a:avLst/>
              <a:gdLst>
                <a:gd name="T0" fmla="*/ 0 w 204"/>
                <a:gd name="T1" fmla="*/ 17 h 17"/>
                <a:gd name="T2" fmla="*/ 49 w 204"/>
                <a:gd name="T3" fmla="*/ 5 h 17"/>
                <a:gd name="T4" fmla="*/ 99 w 204"/>
                <a:gd name="T5" fmla="*/ 0 h 17"/>
                <a:gd name="T6" fmla="*/ 154 w 204"/>
                <a:gd name="T7" fmla="*/ 0 h 17"/>
                <a:gd name="T8" fmla="*/ 204 w 204"/>
                <a:gd name="T9" fmla="*/ 5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4"/>
                <a:gd name="T16" fmla="*/ 0 h 17"/>
                <a:gd name="T17" fmla="*/ 204 w 20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4" h="17">
                  <a:moveTo>
                    <a:pt x="0" y="17"/>
                  </a:moveTo>
                  <a:lnTo>
                    <a:pt x="49" y="5"/>
                  </a:lnTo>
                  <a:lnTo>
                    <a:pt x="99" y="0"/>
                  </a:lnTo>
                  <a:lnTo>
                    <a:pt x="154" y="0"/>
                  </a:lnTo>
                  <a:lnTo>
                    <a:pt x="204" y="5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98" name="Freeform 44"/>
            <p:cNvSpPr>
              <a:spLocks/>
            </p:cNvSpPr>
            <p:nvPr/>
          </p:nvSpPr>
          <p:spPr bwMode="auto">
            <a:xfrm>
              <a:off x="1859" y="2116"/>
              <a:ext cx="203" cy="77"/>
            </a:xfrm>
            <a:custGeom>
              <a:avLst/>
              <a:gdLst>
                <a:gd name="T0" fmla="*/ 0 w 203"/>
                <a:gd name="T1" fmla="*/ 0 h 77"/>
                <a:gd name="T2" fmla="*/ 49 w 203"/>
                <a:gd name="T3" fmla="*/ 12 h 77"/>
                <a:gd name="T4" fmla="*/ 98 w 203"/>
                <a:gd name="T5" fmla="*/ 30 h 77"/>
                <a:gd name="T6" fmla="*/ 154 w 203"/>
                <a:gd name="T7" fmla="*/ 53 h 77"/>
                <a:gd name="T8" fmla="*/ 203 w 203"/>
                <a:gd name="T9" fmla="*/ 77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3"/>
                <a:gd name="T16" fmla="*/ 0 h 77"/>
                <a:gd name="T17" fmla="*/ 203 w 203"/>
                <a:gd name="T18" fmla="*/ 77 h 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3" h="77">
                  <a:moveTo>
                    <a:pt x="0" y="0"/>
                  </a:moveTo>
                  <a:lnTo>
                    <a:pt x="49" y="12"/>
                  </a:lnTo>
                  <a:lnTo>
                    <a:pt x="98" y="30"/>
                  </a:lnTo>
                  <a:lnTo>
                    <a:pt x="154" y="53"/>
                  </a:lnTo>
                  <a:lnTo>
                    <a:pt x="203" y="77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999" name="Freeform 45"/>
            <p:cNvSpPr>
              <a:spLocks/>
            </p:cNvSpPr>
            <p:nvPr/>
          </p:nvSpPr>
          <p:spPr bwMode="auto">
            <a:xfrm>
              <a:off x="2062" y="2193"/>
              <a:ext cx="210" cy="136"/>
            </a:xfrm>
            <a:custGeom>
              <a:avLst/>
              <a:gdLst>
                <a:gd name="T0" fmla="*/ 0 w 210"/>
                <a:gd name="T1" fmla="*/ 0 h 136"/>
                <a:gd name="T2" fmla="*/ 49 w 210"/>
                <a:gd name="T3" fmla="*/ 30 h 136"/>
                <a:gd name="T4" fmla="*/ 105 w 210"/>
                <a:gd name="T5" fmla="*/ 59 h 136"/>
                <a:gd name="T6" fmla="*/ 210 w 210"/>
                <a:gd name="T7" fmla="*/ 136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"/>
                <a:gd name="T13" fmla="*/ 0 h 136"/>
                <a:gd name="T14" fmla="*/ 210 w 210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" h="136">
                  <a:moveTo>
                    <a:pt x="0" y="0"/>
                  </a:moveTo>
                  <a:lnTo>
                    <a:pt x="49" y="30"/>
                  </a:lnTo>
                  <a:lnTo>
                    <a:pt x="105" y="59"/>
                  </a:lnTo>
                  <a:lnTo>
                    <a:pt x="210" y="136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000" name="Freeform 46"/>
            <p:cNvSpPr>
              <a:spLocks/>
            </p:cNvSpPr>
            <p:nvPr/>
          </p:nvSpPr>
          <p:spPr bwMode="auto">
            <a:xfrm>
              <a:off x="2272" y="2329"/>
              <a:ext cx="203" cy="177"/>
            </a:xfrm>
            <a:custGeom>
              <a:avLst/>
              <a:gdLst>
                <a:gd name="T0" fmla="*/ 0 w 203"/>
                <a:gd name="T1" fmla="*/ 0 h 177"/>
                <a:gd name="T2" fmla="*/ 104 w 203"/>
                <a:gd name="T3" fmla="*/ 82 h 177"/>
                <a:gd name="T4" fmla="*/ 203 w 203"/>
                <a:gd name="T5" fmla="*/ 177 h 177"/>
                <a:gd name="T6" fmla="*/ 0 60000 65536"/>
                <a:gd name="T7" fmla="*/ 0 60000 65536"/>
                <a:gd name="T8" fmla="*/ 0 60000 65536"/>
                <a:gd name="T9" fmla="*/ 0 w 203"/>
                <a:gd name="T10" fmla="*/ 0 h 177"/>
                <a:gd name="T11" fmla="*/ 203 w 203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177">
                  <a:moveTo>
                    <a:pt x="0" y="0"/>
                  </a:moveTo>
                  <a:lnTo>
                    <a:pt x="104" y="82"/>
                  </a:lnTo>
                  <a:lnTo>
                    <a:pt x="203" y="177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001" name="Freeform 47"/>
            <p:cNvSpPr>
              <a:spLocks/>
            </p:cNvSpPr>
            <p:nvPr/>
          </p:nvSpPr>
          <p:spPr bwMode="auto">
            <a:xfrm>
              <a:off x="2475" y="2506"/>
              <a:ext cx="203" cy="200"/>
            </a:xfrm>
            <a:custGeom>
              <a:avLst/>
              <a:gdLst>
                <a:gd name="T0" fmla="*/ 0 w 203"/>
                <a:gd name="T1" fmla="*/ 0 h 200"/>
                <a:gd name="T2" fmla="*/ 99 w 203"/>
                <a:gd name="T3" fmla="*/ 100 h 200"/>
                <a:gd name="T4" fmla="*/ 203 w 203"/>
                <a:gd name="T5" fmla="*/ 200 h 200"/>
                <a:gd name="T6" fmla="*/ 0 60000 65536"/>
                <a:gd name="T7" fmla="*/ 0 60000 65536"/>
                <a:gd name="T8" fmla="*/ 0 60000 65536"/>
                <a:gd name="T9" fmla="*/ 0 w 203"/>
                <a:gd name="T10" fmla="*/ 0 h 200"/>
                <a:gd name="T11" fmla="*/ 203 w 203"/>
                <a:gd name="T12" fmla="*/ 200 h 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200">
                  <a:moveTo>
                    <a:pt x="0" y="0"/>
                  </a:moveTo>
                  <a:lnTo>
                    <a:pt x="99" y="100"/>
                  </a:lnTo>
                  <a:lnTo>
                    <a:pt x="203" y="200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002" name="Freeform 48"/>
            <p:cNvSpPr>
              <a:spLocks/>
            </p:cNvSpPr>
            <p:nvPr/>
          </p:nvSpPr>
          <p:spPr bwMode="auto">
            <a:xfrm>
              <a:off x="2678" y="2706"/>
              <a:ext cx="204" cy="218"/>
            </a:xfrm>
            <a:custGeom>
              <a:avLst/>
              <a:gdLst>
                <a:gd name="T0" fmla="*/ 0 w 204"/>
                <a:gd name="T1" fmla="*/ 0 h 218"/>
                <a:gd name="T2" fmla="*/ 99 w 204"/>
                <a:gd name="T3" fmla="*/ 106 h 218"/>
                <a:gd name="T4" fmla="*/ 204 w 204"/>
                <a:gd name="T5" fmla="*/ 218 h 218"/>
                <a:gd name="T6" fmla="*/ 0 60000 65536"/>
                <a:gd name="T7" fmla="*/ 0 60000 65536"/>
                <a:gd name="T8" fmla="*/ 0 60000 65536"/>
                <a:gd name="T9" fmla="*/ 0 w 204"/>
                <a:gd name="T10" fmla="*/ 0 h 218"/>
                <a:gd name="T11" fmla="*/ 204 w 204"/>
                <a:gd name="T12" fmla="*/ 218 h 2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218">
                  <a:moveTo>
                    <a:pt x="0" y="0"/>
                  </a:moveTo>
                  <a:lnTo>
                    <a:pt x="99" y="106"/>
                  </a:lnTo>
                  <a:lnTo>
                    <a:pt x="204" y="218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003" name="Line 49"/>
            <p:cNvSpPr>
              <a:spLocks noChangeShapeType="1"/>
            </p:cNvSpPr>
            <p:nvPr/>
          </p:nvSpPr>
          <p:spPr bwMode="auto">
            <a:xfrm>
              <a:off x="2882" y="2924"/>
              <a:ext cx="209" cy="219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004" name="Rectangle 50"/>
            <p:cNvSpPr>
              <a:spLocks noChangeArrowheads="1"/>
            </p:cNvSpPr>
            <p:nvPr/>
          </p:nvSpPr>
          <p:spPr bwMode="auto">
            <a:xfrm>
              <a:off x="681" y="3007"/>
              <a:ext cx="146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2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/>
            </a:p>
          </p:txBody>
        </p:sp>
        <p:sp>
          <p:nvSpPr>
            <p:cNvPr id="126005" name="Rectangle 51"/>
            <p:cNvSpPr>
              <a:spLocks noChangeArrowheads="1"/>
            </p:cNvSpPr>
            <p:nvPr/>
          </p:nvSpPr>
          <p:spPr bwMode="auto">
            <a:xfrm>
              <a:off x="237" y="2453"/>
              <a:ext cx="583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200">
                  <a:solidFill>
                    <a:srgbClr val="000000"/>
                  </a:solidFill>
                  <a:latin typeface="Arial" charset="0"/>
                </a:rPr>
                <a:t>1000</a:t>
              </a:r>
              <a:endParaRPr lang="en-US"/>
            </a:p>
          </p:txBody>
        </p:sp>
        <p:sp>
          <p:nvSpPr>
            <p:cNvPr id="126006" name="Rectangle 52"/>
            <p:cNvSpPr>
              <a:spLocks noChangeArrowheads="1"/>
            </p:cNvSpPr>
            <p:nvPr/>
          </p:nvSpPr>
          <p:spPr bwMode="auto">
            <a:xfrm>
              <a:off x="237" y="1904"/>
              <a:ext cx="583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200">
                  <a:solidFill>
                    <a:srgbClr val="000000"/>
                  </a:solidFill>
                  <a:latin typeface="Arial" charset="0"/>
                </a:rPr>
                <a:t>2000</a:t>
              </a:r>
              <a:endParaRPr lang="en-US"/>
            </a:p>
          </p:txBody>
        </p:sp>
        <p:sp>
          <p:nvSpPr>
            <p:cNvPr id="126007" name="Rectangle 53"/>
            <p:cNvSpPr>
              <a:spLocks noChangeArrowheads="1"/>
            </p:cNvSpPr>
            <p:nvPr/>
          </p:nvSpPr>
          <p:spPr bwMode="auto">
            <a:xfrm>
              <a:off x="237" y="1350"/>
              <a:ext cx="583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200">
                  <a:solidFill>
                    <a:srgbClr val="000000"/>
                  </a:solidFill>
                  <a:latin typeface="Arial" charset="0"/>
                </a:rPr>
                <a:t>3000</a:t>
              </a:r>
              <a:endParaRPr lang="en-US"/>
            </a:p>
          </p:txBody>
        </p:sp>
        <p:sp>
          <p:nvSpPr>
            <p:cNvPr id="126008" name="Rectangle 54"/>
            <p:cNvSpPr>
              <a:spLocks noChangeArrowheads="1"/>
            </p:cNvSpPr>
            <p:nvPr/>
          </p:nvSpPr>
          <p:spPr bwMode="auto">
            <a:xfrm>
              <a:off x="237" y="795"/>
              <a:ext cx="583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200">
                  <a:solidFill>
                    <a:srgbClr val="000000"/>
                  </a:solidFill>
                  <a:latin typeface="Arial" charset="0"/>
                </a:rPr>
                <a:t>4000</a:t>
              </a:r>
              <a:endParaRPr lang="en-US"/>
            </a:p>
          </p:txBody>
        </p:sp>
        <p:sp>
          <p:nvSpPr>
            <p:cNvPr id="126009" name="Rectangle 55"/>
            <p:cNvSpPr>
              <a:spLocks noChangeArrowheads="1"/>
            </p:cNvSpPr>
            <p:nvPr/>
          </p:nvSpPr>
          <p:spPr bwMode="auto">
            <a:xfrm>
              <a:off x="965" y="3390"/>
              <a:ext cx="147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2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/>
            </a:p>
          </p:txBody>
        </p:sp>
        <p:sp>
          <p:nvSpPr>
            <p:cNvPr id="126010" name="Rectangle 56"/>
            <p:cNvSpPr>
              <a:spLocks noChangeArrowheads="1"/>
            </p:cNvSpPr>
            <p:nvPr/>
          </p:nvSpPr>
          <p:spPr bwMode="auto">
            <a:xfrm>
              <a:off x="1766" y="3390"/>
              <a:ext cx="583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200">
                  <a:solidFill>
                    <a:srgbClr val="000000"/>
                  </a:solidFill>
                  <a:latin typeface="Arial" charset="0"/>
                </a:rPr>
                <a:t>1000</a:t>
              </a:r>
              <a:endParaRPr lang="en-US"/>
            </a:p>
          </p:txBody>
        </p:sp>
        <p:sp>
          <p:nvSpPr>
            <p:cNvPr id="126011" name="Rectangle 57"/>
            <p:cNvSpPr>
              <a:spLocks noChangeArrowheads="1"/>
            </p:cNvSpPr>
            <p:nvPr/>
          </p:nvSpPr>
          <p:spPr bwMode="auto">
            <a:xfrm>
              <a:off x="2795" y="3390"/>
              <a:ext cx="582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200">
                  <a:solidFill>
                    <a:srgbClr val="000000"/>
                  </a:solidFill>
                  <a:latin typeface="Arial" charset="0"/>
                </a:rPr>
                <a:t>2000</a:t>
              </a:r>
              <a:endParaRPr lang="en-US"/>
            </a:p>
          </p:txBody>
        </p:sp>
        <p:sp>
          <p:nvSpPr>
            <p:cNvPr id="126012" name="Rectangle 58"/>
            <p:cNvSpPr>
              <a:spLocks noChangeArrowheads="1"/>
            </p:cNvSpPr>
            <p:nvPr/>
          </p:nvSpPr>
          <p:spPr bwMode="auto">
            <a:xfrm>
              <a:off x="3819" y="3390"/>
              <a:ext cx="583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200">
                  <a:solidFill>
                    <a:srgbClr val="000000"/>
                  </a:solidFill>
                  <a:latin typeface="Arial" charset="0"/>
                </a:rPr>
                <a:t>3000</a:t>
              </a:r>
              <a:endParaRPr lang="en-US"/>
            </a:p>
          </p:txBody>
        </p:sp>
        <p:sp>
          <p:nvSpPr>
            <p:cNvPr id="126013" name="Rectangle 59"/>
            <p:cNvSpPr>
              <a:spLocks noChangeArrowheads="1"/>
            </p:cNvSpPr>
            <p:nvPr/>
          </p:nvSpPr>
          <p:spPr bwMode="auto">
            <a:xfrm>
              <a:off x="4842" y="3390"/>
              <a:ext cx="582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200">
                  <a:solidFill>
                    <a:srgbClr val="000000"/>
                  </a:solidFill>
                  <a:latin typeface="Arial" charset="0"/>
                </a:rPr>
                <a:t>4000</a:t>
              </a:r>
              <a:endParaRPr lang="en-US"/>
            </a:p>
          </p:txBody>
        </p:sp>
        <p:sp>
          <p:nvSpPr>
            <p:cNvPr id="126014" name="Rectangle 60"/>
            <p:cNvSpPr>
              <a:spLocks noChangeArrowheads="1"/>
            </p:cNvSpPr>
            <p:nvPr/>
          </p:nvSpPr>
          <p:spPr bwMode="auto">
            <a:xfrm>
              <a:off x="2993" y="3685"/>
              <a:ext cx="180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/>
            </a:p>
          </p:txBody>
        </p:sp>
        <p:sp>
          <p:nvSpPr>
            <p:cNvPr id="126015" name="Rectangle 61"/>
            <p:cNvSpPr>
              <a:spLocks noChangeArrowheads="1"/>
            </p:cNvSpPr>
            <p:nvPr/>
          </p:nvSpPr>
          <p:spPr bwMode="auto">
            <a:xfrm>
              <a:off x="2506" y="1385"/>
              <a:ext cx="333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016" name="Rectangle 62"/>
            <p:cNvSpPr>
              <a:spLocks noChangeArrowheads="1"/>
            </p:cNvSpPr>
            <p:nvPr/>
          </p:nvSpPr>
          <p:spPr bwMode="auto">
            <a:xfrm>
              <a:off x="2555" y="1409"/>
              <a:ext cx="207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500" b="1">
                  <a:solidFill>
                    <a:srgbClr val="0000FF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126017" name="Rectangle 63"/>
            <p:cNvSpPr>
              <a:spLocks noChangeArrowheads="1"/>
            </p:cNvSpPr>
            <p:nvPr/>
          </p:nvSpPr>
          <p:spPr bwMode="auto">
            <a:xfrm>
              <a:off x="2050" y="1804"/>
              <a:ext cx="517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018" name="Rectangle 64"/>
            <p:cNvSpPr>
              <a:spLocks noChangeArrowheads="1"/>
            </p:cNvSpPr>
            <p:nvPr/>
          </p:nvSpPr>
          <p:spPr bwMode="auto">
            <a:xfrm>
              <a:off x="2688" y="2448"/>
              <a:ext cx="38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500" b="1">
                  <a:solidFill>
                    <a:srgbClr val="339966"/>
                  </a:solidFill>
                  <a:latin typeface="Arial" charset="0"/>
                </a:rPr>
                <a:t>SY</a:t>
              </a:r>
              <a:endParaRPr lang="en-US"/>
            </a:p>
          </p:txBody>
        </p:sp>
        <p:grpSp>
          <p:nvGrpSpPr>
            <p:cNvPr id="126019" name="Group 65"/>
            <p:cNvGrpSpPr>
              <a:grpSpLocks/>
            </p:cNvGrpSpPr>
            <p:nvPr/>
          </p:nvGrpSpPr>
          <p:grpSpPr bwMode="auto">
            <a:xfrm>
              <a:off x="1488" y="2208"/>
              <a:ext cx="624" cy="960"/>
              <a:chOff x="1584" y="2352"/>
              <a:chExt cx="624" cy="960"/>
            </a:xfrm>
          </p:grpSpPr>
          <p:sp>
            <p:nvSpPr>
              <p:cNvPr id="126025" name="Line 66"/>
              <p:cNvSpPr>
                <a:spLocks noChangeShapeType="1"/>
              </p:cNvSpPr>
              <p:nvPr/>
            </p:nvSpPr>
            <p:spPr bwMode="auto">
              <a:xfrm>
                <a:off x="1584" y="235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26" name="Line 67"/>
              <p:cNvSpPr>
                <a:spLocks noChangeShapeType="1"/>
              </p:cNvSpPr>
              <p:nvPr/>
            </p:nvSpPr>
            <p:spPr bwMode="auto">
              <a:xfrm>
                <a:off x="1593" y="2352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27" name="Line 68"/>
              <p:cNvSpPr>
                <a:spLocks noChangeShapeType="1"/>
              </p:cNvSpPr>
              <p:nvPr/>
            </p:nvSpPr>
            <p:spPr bwMode="auto">
              <a:xfrm>
                <a:off x="2195" y="2352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lg" len="lg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6020" name="Line 69"/>
            <p:cNvSpPr>
              <a:spLocks noChangeShapeType="1"/>
            </p:cNvSpPr>
            <p:nvPr/>
          </p:nvSpPr>
          <p:spPr bwMode="auto">
            <a:xfrm>
              <a:off x="1800" y="2088"/>
              <a:ext cx="1920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21" name="Group 70"/>
            <p:cNvGrpSpPr>
              <a:grpSpLocks/>
            </p:cNvGrpSpPr>
            <p:nvPr/>
          </p:nvGrpSpPr>
          <p:grpSpPr bwMode="auto">
            <a:xfrm>
              <a:off x="3408" y="2064"/>
              <a:ext cx="586" cy="1104"/>
              <a:chOff x="3350" y="2256"/>
              <a:chExt cx="586" cy="1056"/>
            </a:xfrm>
          </p:grpSpPr>
          <p:sp>
            <p:nvSpPr>
              <p:cNvPr id="126022" name="Line 71"/>
              <p:cNvSpPr>
                <a:spLocks noChangeShapeType="1"/>
              </p:cNvSpPr>
              <p:nvPr/>
            </p:nvSpPr>
            <p:spPr bwMode="auto">
              <a:xfrm>
                <a:off x="3648" y="292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23" name="Line 72"/>
              <p:cNvSpPr>
                <a:spLocks noChangeShapeType="1"/>
              </p:cNvSpPr>
              <p:nvPr/>
            </p:nvSpPr>
            <p:spPr bwMode="auto">
              <a:xfrm flipV="1">
                <a:off x="3648" y="22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24" name="Text Box 73"/>
              <p:cNvSpPr txBox="1">
                <a:spLocks noChangeArrowheads="1"/>
              </p:cNvSpPr>
              <p:nvPr/>
            </p:nvSpPr>
            <p:spPr bwMode="auto">
              <a:xfrm>
                <a:off x="3350" y="2640"/>
                <a:ext cx="586" cy="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b="1"/>
                  <a:t>MSY</a:t>
                </a:r>
                <a:endParaRPr lang="en-US" b="1" baseline="-25000"/>
              </a:p>
            </p:txBody>
          </p:sp>
        </p:grpSp>
      </p:grpSp>
      <p:sp>
        <p:nvSpPr>
          <p:cNvPr id="1259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1219200"/>
          </a:xfrm>
        </p:spPr>
        <p:txBody>
          <a:bodyPr/>
          <a:lstStyle/>
          <a:p>
            <a:pPr eaLnBrk="1" hangingPunct="1"/>
            <a:r>
              <a:rPr lang="en-US"/>
              <a:t>Finding an Escapement Goal Range </a:t>
            </a:r>
            <a:br>
              <a:rPr lang="en-US"/>
            </a:br>
            <a:r>
              <a:rPr lang="en-US">
                <a:solidFill>
                  <a:srgbClr val="0000FF"/>
                </a:solidFill>
                <a:latin typeface="Symbol" pitchFamily="18" charset="2"/>
              </a:rPr>
              <a:t>a, b</a:t>
            </a:r>
            <a:r>
              <a:rPr lang="en-US">
                <a:solidFill>
                  <a:srgbClr val="0000FF"/>
                </a:solidFill>
              </a:rPr>
              <a:t> known</a:t>
            </a:r>
            <a:endParaRPr lang="en-US"/>
          </a:p>
        </p:txBody>
      </p:sp>
      <p:sp>
        <p:nvSpPr>
          <p:cNvPr id="76" name="Footer Placeholder 4">
            <a:extLst>
              <a:ext uri="{FF2B5EF4-FFF2-40B4-BE49-F238E27FC236}">
                <a16:creationId xmlns:a16="http://schemas.microsoft.com/office/drawing/2014/main" id="{3252C55D-B5B1-4A0D-8B32-ED100A83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OY Profile (1)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6184803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3</a:t>
            </a:fld>
            <a:endParaRPr lang="en-US" sz="1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34851E-8AF3-4F38-A7DA-6F3AA0B9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04" y="0"/>
            <a:ext cx="4572396" cy="2438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68AD08-EFA0-4207-9534-6CFF99AC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604" y="2209694"/>
            <a:ext cx="4572396" cy="2438611"/>
          </a:xfrm>
          <a:prstGeom prst="rect">
            <a:avLst/>
          </a:prstGeom>
        </p:spPr>
      </p:pic>
      <p:sp>
        <p:nvSpPr>
          <p:cNvPr id="29699" name="Footer Placeholder 2"/>
          <p:cNvSpPr txBox="1">
            <a:spLocks noGrp="1"/>
          </p:cNvSpPr>
          <p:nvPr/>
        </p:nvSpPr>
        <p:spPr bwMode="auto">
          <a:xfrm>
            <a:off x="3124200" y="6553200"/>
            <a:ext cx="3657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Ricker S-R Relationship - parameters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Object 7"/>
              <p:cNvSpPr txBox="1"/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69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blipFill>
                <a:blip r:embed="rId5"/>
                <a:stretch>
                  <a:fillRect l="-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/>
              <p:nvPr/>
            </p:nvSpPr>
            <p:spPr bwMode="auto">
              <a:xfrm>
                <a:off x="2057004" y="2916684"/>
                <a:ext cx="19050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004" y="2916684"/>
                <a:ext cx="1905000" cy="457200"/>
              </a:xfrm>
              <a:prstGeom prst="rect">
                <a:avLst/>
              </a:prstGeom>
              <a:blipFill>
                <a:blip r:embed="rId6"/>
                <a:stretch>
                  <a:fillRect l="-13738" t="-110667" b="-16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A94936-9692-4235-BBB1-2292A8C0F964}"/>
              </a:ext>
            </a:extLst>
          </p:cNvPr>
          <p:cNvSpPr txBox="1"/>
          <p:nvPr/>
        </p:nvSpPr>
        <p:spPr>
          <a:xfrm>
            <a:off x="685800" y="5080337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Good way to think of the relationship is in terms of </a:t>
            </a:r>
            <a:r>
              <a:rPr lang="en-US" sz="2000" b="1" dirty="0"/>
              <a:t>Recruits per </a:t>
            </a:r>
            <a:r>
              <a:rPr lang="en-US" sz="2000" b="1" dirty="0" err="1"/>
              <a:t>Spawner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α:  </a:t>
            </a:r>
            <a:r>
              <a:rPr lang="en-US" sz="2000" dirty="0"/>
              <a:t>Recruits/</a:t>
            </a:r>
            <a:r>
              <a:rPr lang="en-US" sz="2000" dirty="0" err="1"/>
              <a:t>spawner</a:t>
            </a:r>
            <a:r>
              <a:rPr lang="en-US" sz="2000" dirty="0"/>
              <a:t> at small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b="1" dirty="0"/>
              <a:t>β</a:t>
            </a:r>
            <a:r>
              <a:rPr lang="en-US" sz="2000" b="1" dirty="0"/>
              <a:t>:  </a:t>
            </a:r>
            <a:r>
              <a:rPr lang="en-US" sz="2000" dirty="0"/>
              <a:t>How quickly it comes down </a:t>
            </a:r>
            <a:r>
              <a:rPr lang="en-US" sz="2000" i="1" dirty="0"/>
              <a:t>(Strength of density-dependence)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7764DB8-8B83-449B-8826-4FD796DE1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4" y="103108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400" kern="0"/>
              <a:t>Ricker Relationship:</a:t>
            </a:r>
            <a:br>
              <a:rPr lang="en-US" sz="2400" kern="0"/>
            </a:br>
            <a:r>
              <a:rPr lang="en-US" sz="2400" b="1" kern="0"/>
              <a:t>Parameters</a:t>
            </a:r>
            <a:endParaRPr lang="en-US" sz="2400" b="1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28585-2BA7-4288-8F4C-88AC0BD97606}"/>
              </a:ext>
            </a:extLst>
          </p:cNvPr>
          <p:cNvSpPr txBox="1"/>
          <p:nvPr/>
        </p:nvSpPr>
        <p:spPr>
          <a:xfrm>
            <a:off x="6257457" y="4339040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B260F-84E1-4BAC-B683-6D2C799DF7E6}"/>
              </a:ext>
            </a:extLst>
          </p:cNvPr>
          <p:cNvSpPr txBox="1"/>
          <p:nvPr/>
        </p:nvSpPr>
        <p:spPr>
          <a:xfrm rot="16200000">
            <a:off x="3705522" y="771034"/>
            <a:ext cx="10999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EEDC38-EA5F-4D80-BC7C-A69C1B29E357}"/>
              </a:ext>
            </a:extLst>
          </p:cNvPr>
          <p:cNvSpPr txBox="1"/>
          <p:nvPr/>
        </p:nvSpPr>
        <p:spPr>
          <a:xfrm rot="16200000">
            <a:off x="3571012" y="2998372"/>
            <a:ext cx="13564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R/S    </a:t>
            </a:r>
          </a:p>
        </p:txBody>
      </p:sp>
    </p:spTree>
    <p:extLst>
      <p:ext uri="{BB962C8B-B14F-4D97-AF65-F5344CB8AC3E}">
        <p14:creationId xmlns:p14="http://schemas.microsoft.com/office/powerpoint/2010/main" val="700481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77589-EEA3-45F6-B10E-486982E1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4" y="900624"/>
            <a:ext cx="5334462" cy="5334462"/>
          </a:xfrm>
          <a:prstGeom prst="rect">
            <a:avLst/>
          </a:prstGeom>
        </p:spPr>
      </p:pic>
      <p:sp>
        <p:nvSpPr>
          <p:cNvPr id="128003" name="Slide Number Placeholder 5"/>
          <p:cNvSpPr txBox="1">
            <a:spLocks noGrp="1"/>
          </p:cNvSpPr>
          <p:nvPr/>
        </p:nvSpPr>
        <p:spPr bwMode="auto">
          <a:xfrm>
            <a:off x="6858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600A0FA-62EB-4E6E-B959-EB2F66CE9F22}" type="slidenum">
              <a:rPr lang="en-US" sz="1400"/>
              <a:pPr algn="r"/>
              <a:t>30</a:t>
            </a:fld>
            <a:endParaRPr lang="en-US" sz="1400" dirty="0"/>
          </a:p>
        </p:txBody>
      </p:sp>
      <p:sp>
        <p:nvSpPr>
          <p:cNvPr id="128012" name="Rectangle 5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sz="2800" dirty="0"/>
              <a:t>Finding an Escapement Goal Range: </a:t>
            </a:r>
            <a:r>
              <a:rPr lang="en-US" sz="2800" b="1" dirty="0"/>
              <a:t>Optimal Yield Profile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F1B21-3F1A-4C60-9181-5DCE611C62B4}"/>
              </a:ext>
            </a:extLst>
          </p:cNvPr>
          <p:cNvSpPr txBox="1"/>
          <p:nvPr/>
        </p:nvSpPr>
        <p:spPr>
          <a:xfrm rot="16200000">
            <a:off x="3287145" y="1580471"/>
            <a:ext cx="7409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R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E2BE6-F9CB-46E9-ACE9-E40CCBC44983}"/>
              </a:ext>
            </a:extLst>
          </p:cNvPr>
          <p:cNvSpPr txBox="1"/>
          <p:nvPr/>
        </p:nvSpPr>
        <p:spPr>
          <a:xfrm rot="16200000">
            <a:off x="3213343" y="3343343"/>
            <a:ext cx="8885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SY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703E6-7557-4404-B51D-D15707E095BE}"/>
              </a:ext>
            </a:extLst>
          </p:cNvPr>
          <p:cNvSpPr txBox="1"/>
          <p:nvPr/>
        </p:nvSpPr>
        <p:spPr>
          <a:xfrm rot="16200000">
            <a:off x="2504014" y="5104157"/>
            <a:ext cx="230717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Pr</a:t>
            </a:r>
            <a:r>
              <a:rPr lang="en-US" sz="2000" dirty="0"/>
              <a:t>(SY &gt; 0.9*MSY)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97031-404A-4A35-826C-CD43DE96005C}"/>
              </a:ext>
            </a:extLst>
          </p:cNvPr>
          <p:cNvSpPr txBox="1"/>
          <p:nvPr/>
        </p:nvSpPr>
        <p:spPr>
          <a:xfrm>
            <a:off x="151938" y="880228"/>
            <a:ext cx="33056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Start simple:  5 bootstrap reps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Remember: each bootstrap rep is a possible version of reality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possible version of reality has its own “optimal” range, in which SY &gt; 0.9*MSY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each prospective S, what proportion of the 5 possible optimal yield ranges are intersected?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4ABB1-A8C9-446E-B094-0E4AE9A0F22D}"/>
              </a:ext>
            </a:extLst>
          </p:cNvPr>
          <p:cNvSpPr txBox="1"/>
          <p:nvPr/>
        </p:nvSpPr>
        <p:spPr>
          <a:xfrm>
            <a:off x="5905530" y="6235086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7540B81-6B24-438F-B86E-10E1E00D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477000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OY Profile (2)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FCE0D-E509-405D-9988-318EE9B05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96" y="914400"/>
            <a:ext cx="5388204" cy="5388204"/>
          </a:xfrm>
          <a:prstGeom prst="rect">
            <a:avLst/>
          </a:prstGeom>
        </p:spPr>
      </p:pic>
      <p:sp>
        <p:nvSpPr>
          <p:cNvPr id="128003" name="Slide Number Placeholder 5"/>
          <p:cNvSpPr txBox="1">
            <a:spLocks noGrp="1"/>
          </p:cNvSpPr>
          <p:nvPr/>
        </p:nvSpPr>
        <p:spPr bwMode="auto">
          <a:xfrm>
            <a:off x="6858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600A0FA-62EB-4E6E-B959-EB2F66CE9F22}" type="slidenum">
              <a:rPr lang="en-US" sz="1400"/>
              <a:pPr algn="r"/>
              <a:t>31</a:t>
            </a:fld>
            <a:endParaRPr lang="en-US" sz="1400" dirty="0"/>
          </a:p>
        </p:txBody>
      </p:sp>
      <p:sp>
        <p:nvSpPr>
          <p:cNvPr id="128012" name="Rectangle 5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sz="2800" dirty="0"/>
              <a:t>Finding an Escapement Goal Range: </a:t>
            </a:r>
            <a:r>
              <a:rPr lang="en-US" sz="2800" b="1" dirty="0"/>
              <a:t>Optimal Yield Profile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97031-404A-4A35-826C-CD43DE96005C}"/>
              </a:ext>
            </a:extLst>
          </p:cNvPr>
          <p:cNvSpPr txBox="1"/>
          <p:nvPr/>
        </p:nvSpPr>
        <p:spPr>
          <a:xfrm>
            <a:off x="151938" y="880228"/>
            <a:ext cx="33056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Start simple:  5 bootstrap reps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Remember: each bootstrap rep is a possible version of reality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possible version of reality has its own “optimal” range, in which SY &gt; 0.9*MSY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each prospective S, what proportion of the 5 possible optimal yield ranges are intersected?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38E5-CC05-42B6-8827-8BDA7A296162}"/>
              </a:ext>
            </a:extLst>
          </p:cNvPr>
          <p:cNvSpPr txBox="1"/>
          <p:nvPr/>
        </p:nvSpPr>
        <p:spPr>
          <a:xfrm>
            <a:off x="5905530" y="6235086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40D0B-5A75-49F8-A1D7-8CCAF13F1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12" y="914400"/>
            <a:ext cx="5386388" cy="5386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F1B21-3F1A-4C60-9181-5DCE611C62B4}"/>
              </a:ext>
            </a:extLst>
          </p:cNvPr>
          <p:cNvSpPr txBox="1"/>
          <p:nvPr/>
        </p:nvSpPr>
        <p:spPr>
          <a:xfrm rot="16200000">
            <a:off x="3287145" y="1580471"/>
            <a:ext cx="7409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R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E2BE6-F9CB-46E9-ACE9-E40CCBC44983}"/>
              </a:ext>
            </a:extLst>
          </p:cNvPr>
          <p:cNvSpPr txBox="1"/>
          <p:nvPr/>
        </p:nvSpPr>
        <p:spPr>
          <a:xfrm rot="16200000">
            <a:off x="3213343" y="3343343"/>
            <a:ext cx="8885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SY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703E6-7557-4404-B51D-D15707E095BE}"/>
              </a:ext>
            </a:extLst>
          </p:cNvPr>
          <p:cNvSpPr txBox="1"/>
          <p:nvPr/>
        </p:nvSpPr>
        <p:spPr>
          <a:xfrm rot="16200000">
            <a:off x="2568134" y="5104157"/>
            <a:ext cx="21789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Pr</a:t>
            </a:r>
            <a:r>
              <a:rPr lang="en-US" sz="2000" dirty="0"/>
              <a:t>(SY &gt; 0.9*MSY)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1A2B407-B396-4556-8322-D063D490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477000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OY Profile (3)</a:t>
            </a:r>
          </a:p>
        </p:txBody>
      </p:sp>
    </p:spTree>
    <p:extLst>
      <p:ext uri="{BB962C8B-B14F-4D97-AF65-F5344CB8AC3E}">
        <p14:creationId xmlns:p14="http://schemas.microsoft.com/office/powerpoint/2010/main" val="32759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1D412-C1D4-4A2F-BDE1-930B7F165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96" y="914400"/>
            <a:ext cx="5312466" cy="5312466"/>
          </a:xfrm>
          <a:prstGeom prst="rect">
            <a:avLst/>
          </a:prstGeom>
        </p:spPr>
      </p:pic>
      <p:sp>
        <p:nvSpPr>
          <p:cNvPr id="128003" name="Slide Number Placeholder 5"/>
          <p:cNvSpPr txBox="1">
            <a:spLocks noGrp="1"/>
          </p:cNvSpPr>
          <p:nvPr/>
        </p:nvSpPr>
        <p:spPr bwMode="auto">
          <a:xfrm>
            <a:off x="6858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600A0FA-62EB-4E6E-B959-EB2F66CE9F22}" type="slidenum">
              <a:rPr lang="en-US" sz="1400"/>
              <a:pPr algn="r"/>
              <a:t>32</a:t>
            </a:fld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7472-2A7C-4E2F-A525-8F96579918A9}"/>
              </a:ext>
            </a:extLst>
          </p:cNvPr>
          <p:cNvSpPr txBox="1"/>
          <p:nvPr/>
        </p:nvSpPr>
        <p:spPr>
          <a:xfrm rot="16200000">
            <a:off x="3287145" y="1580471"/>
            <a:ext cx="7409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R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F8715-AFBD-4E28-A05A-E108C8B736FF}"/>
              </a:ext>
            </a:extLst>
          </p:cNvPr>
          <p:cNvSpPr txBox="1"/>
          <p:nvPr/>
        </p:nvSpPr>
        <p:spPr>
          <a:xfrm rot="16200000">
            <a:off x="3213343" y="3343343"/>
            <a:ext cx="8885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SY   </a:t>
            </a: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77667CD4-1351-48E0-88F6-62C249557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 kern="0"/>
              <a:t>Finding an Escapement Goal Range: </a:t>
            </a:r>
            <a:r>
              <a:rPr lang="en-US" sz="2800" b="1" kern="0"/>
              <a:t>Optimal Yield Profile</a:t>
            </a:r>
            <a:endParaRPr lang="en-US" sz="2800" b="1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6CA84-FB78-4ABE-BC71-D5C5BFB4FE3C}"/>
              </a:ext>
            </a:extLst>
          </p:cNvPr>
          <p:cNvSpPr txBox="1"/>
          <p:nvPr/>
        </p:nvSpPr>
        <p:spPr>
          <a:xfrm>
            <a:off x="151938" y="880228"/>
            <a:ext cx="33056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Fill in many bootstrap reps…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Remember: each bootstrap rep is a possible version of reality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possible version of reality has its own “optimal” range, in which SY &gt; 0.9*MSY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each prospective S, what proportion of possible optimal yield ranges are intersected?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E5C0E-EA37-4D82-8B2D-10235332C14F}"/>
              </a:ext>
            </a:extLst>
          </p:cNvPr>
          <p:cNvSpPr txBox="1"/>
          <p:nvPr/>
        </p:nvSpPr>
        <p:spPr>
          <a:xfrm>
            <a:off x="1447800" y="5505271"/>
            <a:ext cx="18954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 this proportion as </a:t>
            </a:r>
            <a:r>
              <a:rPr lang="en-US" b="1" dirty="0"/>
              <a:t>probability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CC27DB5D-477C-46EE-A41F-035CEC410760}"/>
              </a:ext>
            </a:extLst>
          </p:cNvPr>
          <p:cNvSpPr/>
          <p:nvPr/>
        </p:nvSpPr>
        <p:spPr>
          <a:xfrm rot="5400000">
            <a:off x="823503" y="5653497"/>
            <a:ext cx="410394" cy="5334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9340D8-A95A-49E6-AF9F-D3104169A726}"/>
              </a:ext>
            </a:extLst>
          </p:cNvPr>
          <p:cNvSpPr txBox="1"/>
          <p:nvPr/>
        </p:nvSpPr>
        <p:spPr>
          <a:xfrm>
            <a:off x="5905530" y="6235086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66CDD-ED3A-4367-BB05-1246B684B7DA}"/>
              </a:ext>
            </a:extLst>
          </p:cNvPr>
          <p:cNvSpPr txBox="1"/>
          <p:nvPr/>
        </p:nvSpPr>
        <p:spPr>
          <a:xfrm rot="16200000">
            <a:off x="2568134" y="5104157"/>
            <a:ext cx="21789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Pr</a:t>
            </a:r>
            <a:r>
              <a:rPr lang="en-US" sz="2000" dirty="0"/>
              <a:t>(SY &gt; 0.9*MSY)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EB4314-147A-46FC-ADDD-7713CD87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477000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OY Profile (4)</a:t>
            </a:r>
          </a:p>
        </p:txBody>
      </p:sp>
    </p:spTree>
    <p:extLst>
      <p:ext uri="{BB962C8B-B14F-4D97-AF65-F5344CB8AC3E}">
        <p14:creationId xmlns:p14="http://schemas.microsoft.com/office/powerpoint/2010/main" val="7558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0BC67B-F5B2-4038-B236-047662A0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195" y="914400"/>
            <a:ext cx="5332605" cy="5332605"/>
          </a:xfrm>
          <a:prstGeom prst="rect">
            <a:avLst/>
          </a:prstGeom>
        </p:spPr>
      </p:pic>
      <p:sp>
        <p:nvSpPr>
          <p:cNvPr id="128003" name="Slide Number Placeholder 5"/>
          <p:cNvSpPr txBox="1">
            <a:spLocks noGrp="1"/>
          </p:cNvSpPr>
          <p:nvPr/>
        </p:nvSpPr>
        <p:spPr bwMode="auto">
          <a:xfrm>
            <a:off x="6858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600A0FA-62EB-4E6E-B959-EB2F66CE9F22}" type="slidenum">
              <a:rPr lang="en-US" sz="1400"/>
              <a:pPr algn="r"/>
              <a:t>33</a:t>
            </a:fld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7472-2A7C-4E2F-A525-8F96579918A9}"/>
              </a:ext>
            </a:extLst>
          </p:cNvPr>
          <p:cNvSpPr txBox="1"/>
          <p:nvPr/>
        </p:nvSpPr>
        <p:spPr>
          <a:xfrm rot="16200000">
            <a:off x="3287145" y="1580471"/>
            <a:ext cx="7409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R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F8715-AFBD-4E28-A05A-E108C8B736FF}"/>
              </a:ext>
            </a:extLst>
          </p:cNvPr>
          <p:cNvSpPr txBox="1"/>
          <p:nvPr/>
        </p:nvSpPr>
        <p:spPr>
          <a:xfrm rot="16200000">
            <a:off x="3213343" y="3343343"/>
            <a:ext cx="8885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SY   </a:t>
            </a: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77667CD4-1351-48E0-88F6-62C249557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 kern="0"/>
              <a:t>Finding an Escapement Goal Range: </a:t>
            </a:r>
            <a:r>
              <a:rPr lang="en-US" sz="2800" b="1" kern="0"/>
              <a:t>Optimal Yield Profile</a:t>
            </a:r>
            <a:endParaRPr lang="en-US" sz="2800" b="1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6CA84-FB78-4ABE-BC71-D5C5BFB4FE3C}"/>
              </a:ext>
            </a:extLst>
          </p:cNvPr>
          <p:cNvSpPr txBox="1"/>
          <p:nvPr/>
        </p:nvSpPr>
        <p:spPr>
          <a:xfrm>
            <a:off x="151938" y="880228"/>
            <a:ext cx="33056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Fill in many bootstrap reps…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Remember: each bootstrap rep is a possible version of reality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possible version of reality has its own “optimal” range, in which SY &gt; 0.9*MSY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each prospective S, what proportion of possible optimal yield ranges are intersected?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CC27DB5D-477C-46EE-A41F-035CEC410760}"/>
              </a:ext>
            </a:extLst>
          </p:cNvPr>
          <p:cNvSpPr/>
          <p:nvPr/>
        </p:nvSpPr>
        <p:spPr>
          <a:xfrm rot="5400000">
            <a:off x="823503" y="5653497"/>
            <a:ext cx="410394" cy="5334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BAC576-AE71-4E40-9AA6-4ECC3CA9D77D}"/>
              </a:ext>
            </a:extLst>
          </p:cNvPr>
          <p:cNvSpPr txBox="1"/>
          <p:nvPr/>
        </p:nvSpPr>
        <p:spPr>
          <a:xfrm>
            <a:off x="5905530" y="6235086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E216A-C225-4DCD-A9EA-CCC6233E6847}"/>
              </a:ext>
            </a:extLst>
          </p:cNvPr>
          <p:cNvSpPr txBox="1"/>
          <p:nvPr/>
        </p:nvSpPr>
        <p:spPr>
          <a:xfrm>
            <a:off x="1447800" y="5505271"/>
            <a:ext cx="18954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 this proportion as </a:t>
            </a:r>
            <a:r>
              <a:rPr lang="en-US" b="1" dirty="0"/>
              <a:t>probability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CDC84-2EF9-45B1-B4A6-CE6B7FCF154A}"/>
              </a:ext>
            </a:extLst>
          </p:cNvPr>
          <p:cNvSpPr txBox="1"/>
          <p:nvPr/>
        </p:nvSpPr>
        <p:spPr>
          <a:xfrm rot="16200000">
            <a:off x="2568134" y="5104157"/>
            <a:ext cx="21789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Pr</a:t>
            </a:r>
            <a:r>
              <a:rPr lang="en-US" sz="2000" dirty="0"/>
              <a:t>(SY &gt; 0.9*MSY)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695C1D3-6DC5-46F7-9CFF-811C7EE0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477000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OY Profile (5)</a:t>
            </a:r>
          </a:p>
        </p:txBody>
      </p:sp>
    </p:spTree>
    <p:extLst>
      <p:ext uri="{BB962C8B-B14F-4D97-AF65-F5344CB8AC3E}">
        <p14:creationId xmlns:p14="http://schemas.microsoft.com/office/powerpoint/2010/main" val="3807026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FD8DACC-0B30-44E6-9AD1-320AB3630F25}" type="slidenum">
              <a:rPr lang="en-US" sz="1400"/>
              <a:pPr algn="r"/>
              <a:t>34</a:t>
            </a:fld>
            <a:endParaRPr lang="en-US" sz="1400"/>
          </a:p>
        </p:txBody>
      </p:sp>
      <p:sp>
        <p:nvSpPr>
          <p:cNvPr id="1290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b="1" dirty="0"/>
              <a:t>Optimal Yield Profile</a:t>
            </a:r>
            <a:r>
              <a:rPr lang="en-US" sz="4000" dirty="0"/>
              <a:t> 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29029" name="Picture 3"/>
          <p:cNvPicPr>
            <a:picLocks noChangeAspect="1" noChangeArrowheads="1"/>
          </p:cNvPicPr>
          <p:nvPr/>
        </p:nvPicPr>
        <p:blipFill>
          <a:blip r:embed="rId3" cstate="print"/>
          <a:srcRect l="2702" t="1631" r="1802" b="3804"/>
          <a:stretch>
            <a:fillRect/>
          </a:stretch>
        </p:blipFill>
        <p:spPr bwMode="auto">
          <a:xfrm>
            <a:off x="533400" y="1752600"/>
            <a:ext cx="8077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30" name="Text Box 4"/>
          <p:cNvSpPr txBox="1">
            <a:spLocks noChangeArrowheads="1"/>
          </p:cNvSpPr>
          <p:nvPr/>
        </p:nvSpPr>
        <p:spPr bwMode="auto">
          <a:xfrm>
            <a:off x="2847975" y="1295400"/>
            <a:ext cx="3271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tx2"/>
                </a:solidFill>
              </a:rPr>
              <a:t>Pr(SY &gt; 0.9 MSY)</a:t>
            </a:r>
          </a:p>
        </p:txBody>
      </p:sp>
      <p:sp>
        <p:nvSpPr>
          <p:cNvPr id="129031" name="Line 5"/>
          <p:cNvSpPr>
            <a:spLocks noChangeShapeType="1"/>
          </p:cNvSpPr>
          <p:nvPr/>
        </p:nvSpPr>
        <p:spPr bwMode="auto">
          <a:xfrm>
            <a:off x="3124200" y="3962400"/>
            <a:ext cx="2438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32" name="Line 6"/>
          <p:cNvSpPr>
            <a:spLocks noChangeShapeType="1"/>
          </p:cNvSpPr>
          <p:nvPr/>
        </p:nvSpPr>
        <p:spPr bwMode="auto">
          <a:xfrm>
            <a:off x="3505200" y="2971800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33" name="Text Box 7"/>
          <p:cNvSpPr txBox="1">
            <a:spLocks noChangeArrowheads="1"/>
          </p:cNvSpPr>
          <p:nvPr/>
        </p:nvSpPr>
        <p:spPr bwMode="auto">
          <a:xfrm>
            <a:off x="914400" y="5943600"/>
            <a:ext cx="2005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Possible BEGs</a:t>
            </a:r>
          </a:p>
        </p:txBody>
      </p:sp>
      <p:sp>
        <p:nvSpPr>
          <p:cNvPr id="129034" name="Line 8"/>
          <p:cNvSpPr>
            <a:spLocks noChangeShapeType="1"/>
          </p:cNvSpPr>
          <p:nvPr/>
        </p:nvSpPr>
        <p:spPr bwMode="auto">
          <a:xfrm flipV="1">
            <a:off x="1828800" y="4038600"/>
            <a:ext cx="2438400" cy="19050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035" name="Line 9"/>
          <p:cNvSpPr>
            <a:spLocks noChangeShapeType="1"/>
          </p:cNvSpPr>
          <p:nvPr/>
        </p:nvSpPr>
        <p:spPr bwMode="auto">
          <a:xfrm flipV="1">
            <a:off x="1828800" y="2971800"/>
            <a:ext cx="2286000" cy="2971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036" name="Line 10"/>
          <p:cNvSpPr>
            <a:spLocks noChangeShapeType="1"/>
          </p:cNvSpPr>
          <p:nvPr/>
        </p:nvSpPr>
        <p:spPr bwMode="auto">
          <a:xfrm flipV="1">
            <a:off x="1828800" y="3733800"/>
            <a:ext cx="2438400" cy="2209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037" name="Line 11"/>
          <p:cNvSpPr>
            <a:spLocks noChangeShapeType="1"/>
          </p:cNvSpPr>
          <p:nvPr/>
        </p:nvSpPr>
        <p:spPr bwMode="auto">
          <a:xfrm flipV="1">
            <a:off x="1828800" y="3352800"/>
            <a:ext cx="2286000" cy="2590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038" name="Line 12"/>
          <p:cNvSpPr>
            <a:spLocks noChangeShapeType="1"/>
          </p:cNvSpPr>
          <p:nvPr/>
        </p:nvSpPr>
        <p:spPr bwMode="auto">
          <a:xfrm>
            <a:off x="3219450" y="3638550"/>
            <a:ext cx="2057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39" name="Line 13"/>
          <p:cNvSpPr>
            <a:spLocks noChangeShapeType="1"/>
          </p:cNvSpPr>
          <p:nvPr/>
        </p:nvSpPr>
        <p:spPr bwMode="auto">
          <a:xfrm>
            <a:off x="3371850" y="3302000"/>
            <a:ext cx="15811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40" name="Text Box 14"/>
          <p:cNvSpPr txBox="1">
            <a:spLocks noChangeArrowheads="1"/>
          </p:cNvSpPr>
          <p:nvPr/>
        </p:nvSpPr>
        <p:spPr bwMode="auto">
          <a:xfrm>
            <a:off x="4022725" y="5607050"/>
            <a:ext cx="1768475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b="1"/>
              <a:t>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4F2AB17-8D40-4B9A-AD8C-C00AC1258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OY Profile (6)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5E22B1B-3951-4A28-A48B-61E5F71FADD0}" type="slidenum">
              <a:rPr lang="en-US" sz="1400"/>
              <a:pPr algn="r"/>
              <a:t>35</a:t>
            </a:fld>
            <a:endParaRPr lang="en-US" sz="1400"/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9906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sz="4000" b="1" dirty="0">
                <a:solidFill>
                  <a:schemeClr val="tx2"/>
                </a:solidFill>
              </a:rPr>
              <a:t>Optimal Yield Profiles - Examples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667000"/>
            <a:ext cx="38100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0054" name="Group 6"/>
          <p:cNvGrpSpPr>
            <a:grpSpLocks/>
          </p:cNvGrpSpPr>
          <p:nvPr/>
        </p:nvGrpSpPr>
        <p:grpSpPr bwMode="auto">
          <a:xfrm>
            <a:off x="1524000" y="1066800"/>
            <a:ext cx="3962400" cy="1952625"/>
            <a:chOff x="960" y="768"/>
            <a:chExt cx="2496" cy="1230"/>
          </a:xfrm>
        </p:grpSpPr>
        <p:pic>
          <p:nvPicPr>
            <p:cNvPr id="13005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0" y="768"/>
              <a:ext cx="2496" cy="1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0060" name="Group 8"/>
            <p:cNvGrpSpPr>
              <a:grpSpLocks/>
            </p:cNvGrpSpPr>
            <p:nvPr/>
          </p:nvGrpSpPr>
          <p:grpSpPr bwMode="auto">
            <a:xfrm>
              <a:off x="1488" y="1008"/>
              <a:ext cx="1680" cy="576"/>
              <a:chOff x="2208" y="1008"/>
              <a:chExt cx="1680" cy="576"/>
            </a:xfrm>
          </p:grpSpPr>
          <p:sp>
            <p:nvSpPr>
              <p:cNvPr id="130061" name="Line 9"/>
              <p:cNvSpPr>
                <a:spLocks noChangeShapeType="1"/>
              </p:cNvSpPr>
              <p:nvPr/>
            </p:nvSpPr>
            <p:spPr bwMode="auto">
              <a:xfrm>
                <a:off x="2208" y="1584"/>
                <a:ext cx="51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62" name="Line 10"/>
              <p:cNvSpPr>
                <a:spLocks noChangeShapeType="1"/>
              </p:cNvSpPr>
              <p:nvPr/>
            </p:nvSpPr>
            <p:spPr bwMode="auto">
              <a:xfrm flipV="1">
                <a:off x="3240" y="1008"/>
                <a:ext cx="0" cy="57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63" name="Line 11"/>
              <p:cNvSpPr>
                <a:spLocks noChangeShapeType="1"/>
              </p:cNvSpPr>
              <p:nvPr/>
            </p:nvSpPr>
            <p:spPr bwMode="auto">
              <a:xfrm>
                <a:off x="2724" y="1016"/>
                <a:ext cx="51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64" name="Line 12"/>
              <p:cNvSpPr>
                <a:spLocks noChangeShapeType="1"/>
              </p:cNvSpPr>
              <p:nvPr/>
            </p:nvSpPr>
            <p:spPr bwMode="auto">
              <a:xfrm flipV="1">
                <a:off x="2724" y="1008"/>
                <a:ext cx="0" cy="57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65" name="Line 13"/>
              <p:cNvSpPr>
                <a:spLocks noChangeShapeType="1"/>
              </p:cNvSpPr>
              <p:nvPr/>
            </p:nvSpPr>
            <p:spPr bwMode="auto">
              <a:xfrm>
                <a:off x="3240" y="1584"/>
                <a:ext cx="64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0055" name="Text Box 14"/>
          <p:cNvSpPr txBox="1">
            <a:spLocks noChangeArrowheads="1"/>
          </p:cNvSpPr>
          <p:nvPr/>
        </p:nvSpPr>
        <p:spPr bwMode="auto">
          <a:xfrm>
            <a:off x="5619750" y="16764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/>
              <a:t>Perfect</a:t>
            </a:r>
            <a:r>
              <a:rPr lang="en-US"/>
              <a:t> Information</a:t>
            </a:r>
          </a:p>
        </p:txBody>
      </p:sp>
      <p:sp>
        <p:nvSpPr>
          <p:cNvPr id="130056" name="Text Box 15"/>
          <p:cNvSpPr txBox="1">
            <a:spLocks noChangeArrowheads="1"/>
          </p:cNvSpPr>
          <p:nvPr/>
        </p:nvSpPr>
        <p:spPr bwMode="auto">
          <a:xfrm>
            <a:off x="5716588" y="3352800"/>
            <a:ext cx="242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/>
              <a:t>Some</a:t>
            </a:r>
            <a:r>
              <a:rPr lang="en-US"/>
              <a:t> Information</a:t>
            </a:r>
          </a:p>
        </p:txBody>
      </p:sp>
      <p:sp>
        <p:nvSpPr>
          <p:cNvPr id="130057" name="Text Box 16"/>
          <p:cNvSpPr txBox="1">
            <a:spLocks noChangeArrowheads="1"/>
          </p:cNvSpPr>
          <p:nvPr/>
        </p:nvSpPr>
        <p:spPr bwMode="auto">
          <a:xfrm>
            <a:off x="5783263" y="4876800"/>
            <a:ext cx="2290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/>
              <a:t>Less</a:t>
            </a:r>
            <a:r>
              <a:rPr lang="en-US"/>
              <a:t> Information</a:t>
            </a:r>
          </a:p>
        </p:txBody>
      </p:sp>
      <p:pic>
        <p:nvPicPr>
          <p:cNvPr id="130058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36725" y="4495800"/>
            <a:ext cx="357187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24A9222-6998-4B9E-A732-4E6CD86FD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OY Profile (7)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 cstate="print"/>
          <a:srcRect l="3334" b="10983"/>
          <a:stretch>
            <a:fillRect/>
          </a:stretch>
        </p:blipFill>
        <p:spPr bwMode="auto">
          <a:xfrm>
            <a:off x="76200" y="4811713"/>
            <a:ext cx="457200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0"/>
            <a:ext cx="41910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5" cstate="print"/>
          <a:srcRect l="4688" t="5780"/>
          <a:stretch>
            <a:fillRect/>
          </a:stretch>
        </p:blipFill>
        <p:spPr bwMode="auto">
          <a:xfrm>
            <a:off x="0" y="0"/>
            <a:ext cx="4648200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1966913" y="152400"/>
            <a:ext cx="2224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Deshka Chinook</a:t>
            </a: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6781800" y="152400"/>
            <a:ext cx="2019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Kenai Sockeye</a:t>
            </a:r>
          </a:p>
        </p:txBody>
      </p:sp>
      <p:pic>
        <p:nvPicPr>
          <p:cNvPr id="131079" name="Picture 7"/>
          <p:cNvPicPr>
            <a:picLocks noChangeAspect="1" noChangeArrowheads="1"/>
          </p:cNvPicPr>
          <p:nvPr/>
        </p:nvPicPr>
        <p:blipFill>
          <a:blip r:embed="rId6" cstate="print"/>
          <a:srcRect b="6694"/>
          <a:stretch>
            <a:fillRect/>
          </a:stretch>
        </p:blipFill>
        <p:spPr bwMode="auto">
          <a:xfrm>
            <a:off x="5029200" y="4648200"/>
            <a:ext cx="366712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80" name="Picture 8" descr="Slides for Boot- 50 Bootstrap Curves Kenai Sockeye"/>
          <p:cNvPicPr>
            <a:picLocks noChangeAspect="1" noChangeArrowheads="1"/>
          </p:cNvPicPr>
          <p:nvPr/>
        </p:nvPicPr>
        <p:blipFill>
          <a:blip r:embed="rId7" cstate="print"/>
          <a:srcRect r="10876" b="6873"/>
          <a:stretch>
            <a:fillRect/>
          </a:stretch>
        </p:blipFill>
        <p:spPr bwMode="auto">
          <a:xfrm>
            <a:off x="5257800" y="2286000"/>
            <a:ext cx="3200400" cy="243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81" name="Picture 9" descr="Slides for Boot- 50 Bootstrap Curves Deshka Chinook"/>
          <p:cNvPicPr>
            <a:picLocks noChangeAspect="1" noChangeArrowheads="1"/>
          </p:cNvPicPr>
          <p:nvPr/>
        </p:nvPicPr>
        <p:blipFill>
          <a:blip r:embed="rId8" cstate="print"/>
          <a:srcRect t="21495" r="10027" b="6873"/>
          <a:stretch>
            <a:fillRect/>
          </a:stretch>
        </p:blipFill>
        <p:spPr bwMode="auto">
          <a:xfrm>
            <a:off x="107950" y="2286000"/>
            <a:ext cx="43291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82" name="Text Box 10"/>
          <p:cNvSpPr txBox="1">
            <a:spLocks noChangeArrowheads="1"/>
          </p:cNvSpPr>
          <p:nvPr/>
        </p:nvSpPr>
        <p:spPr bwMode="auto">
          <a:xfrm>
            <a:off x="3297319" y="4953000"/>
            <a:ext cx="969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dirty="0"/>
              <a:t>OY Profile</a:t>
            </a:r>
          </a:p>
        </p:txBody>
      </p:sp>
      <p:sp>
        <p:nvSpPr>
          <p:cNvPr id="131083" name="Text Box 11"/>
          <p:cNvSpPr txBox="1">
            <a:spLocks noChangeArrowheads="1"/>
          </p:cNvSpPr>
          <p:nvPr/>
        </p:nvSpPr>
        <p:spPr bwMode="auto">
          <a:xfrm>
            <a:off x="7412119" y="4876800"/>
            <a:ext cx="969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dirty="0"/>
              <a:t>OY Profile</a:t>
            </a:r>
          </a:p>
        </p:txBody>
      </p:sp>
      <p:sp>
        <p:nvSpPr>
          <p:cNvPr id="131084" name="Text Box 12"/>
          <p:cNvSpPr txBox="1">
            <a:spLocks noChangeArrowheads="1"/>
          </p:cNvSpPr>
          <p:nvPr/>
        </p:nvSpPr>
        <p:spPr bwMode="auto">
          <a:xfrm>
            <a:off x="1747838" y="4419600"/>
            <a:ext cx="1528762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S</a:t>
            </a:r>
          </a:p>
        </p:txBody>
      </p:sp>
      <p:sp>
        <p:nvSpPr>
          <p:cNvPr id="131085" name="Text Box 13"/>
          <p:cNvSpPr txBox="1">
            <a:spLocks noChangeArrowheads="1"/>
          </p:cNvSpPr>
          <p:nvPr/>
        </p:nvSpPr>
        <p:spPr bwMode="auto">
          <a:xfrm>
            <a:off x="6319838" y="4495800"/>
            <a:ext cx="1528762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S</a:t>
            </a:r>
          </a:p>
        </p:txBody>
      </p:sp>
      <p:sp>
        <p:nvSpPr>
          <p:cNvPr id="131086" name="Text Box 14"/>
          <p:cNvSpPr txBox="1">
            <a:spLocks noChangeArrowheads="1"/>
          </p:cNvSpPr>
          <p:nvPr/>
        </p:nvSpPr>
        <p:spPr bwMode="auto">
          <a:xfrm rot="-5400000">
            <a:off x="-443706" y="3029744"/>
            <a:ext cx="1528762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R</a:t>
            </a:r>
          </a:p>
        </p:txBody>
      </p:sp>
      <p:sp>
        <p:nvSpPr>
          <p:cNvPr id="131087" name="Text Box 15"/>
          <p:cNvSpPr txBox="1">
            <a:spLocks noChangeArrowheads="1"/>
          </p:cNvSpPr>
          <p:nvPr/>
        </p:nvSpPr>
        <p:spPr bwMode="auto">
          <a:xfrm rot="-5400000">
            <a:off x="4553744" y="3105944"/>
            <a:ext cx="1528762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R</a:t>
            </a:r>
          </a:p>
        </p:txBody>
      </p:sp>
      <p:sp>
        <p:nvSpPr>
          <p:cNvPr id="131088" name="Text Box 16"/>
          <p:cNvSpPr txBox="1">
            <a:spLocks noChangeArrowheads="1"/>
          </p:cNvSpPr>
          <p:nvPr/>
        </p:nvSpPr>
        <p:spPr bwMode="auto">
          <a:xfrm>
            <a:off x="1752600" y="5264150"/>
            <a:ext cx="1497013" cy="5270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>
                <a:solidFill>
                  <a:srgbClr val="FF0000"/>
                </a:solidFill>
              </a:rPr>
              <a:t>80-100% certain </a:t>
            </a:r>
          </a:p>
          <a:p>
            <a:pPr algn="ctr"/>
            <a:r>
              <a:rPr lang="en-US" sz="1400" b="1">
                <a:solidFill>
                  <a:srgbClr val="FF0000"/>
                </a:solidFill>
              </a:rPr>
              <a:t>of 0.9 MSY</a:t>
            </a:r>
          </a:p>
        </p:txBody>
      </p:sp>
      <p:sp>
        <p:nvSpPr>
          <p:cNvPr id="131089" name="Line 17"/>
          <p:cNvSpPr>
            <a:spLocks noChangeShapeType="1"/>
          </p:cNvSpPr>
          <p:nvPr/>
        </p:nvSpPr>
        <p:spPr bwMode="auto">
          <a:xfrm>
            <a:off x="1219200" y="5213350"/>
            <a:ext cx="304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arrow" w="sm" len="sm"/>
            <a:tailEnd type="arrow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1090" name="Text Box 18"/>
          <p:cNvSpPr txBox="1">
            <a:spLocks noChangeArrowheads="1"/>
          </p:cNvSpPr>
          <p:nvPr/>
        </p:nvSpPr>
        <p:spPr bwMode="auto">
          <a:xfrm>
            <a:off x="6705600" y="5181600"/>
            <a:ext cx="1408113" cy="5270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>
                <a:solidFill>
                  <a:srgbClr val="FF0000"/>
                </a:solidFill>
              </a:rPr>
              <a:t>40-65% certain </a:t>
            </a:r>
          </a:p>
          <a:p>
            <a:pPr algn="ctr"/>
            <a:r>
              <a:rPr lang="en-US" sz="1400" b="1">
                <a:solidFill>
                  <a:srgbClr val="FF0000"/>
                </a:solidFill>
              </a:rPr>
              <a:t>of 0.9 MSY</a:t>
            </a:r>
          </a:p>
        </p:txBody>
      </p:sp>
      <p:sp>
        <p:nvSpPr>
          <p:cNvPr id="131091" name="Line 19"/>
          <p:cNvSpPr>
            <a:spLocks noChangeShapeType="1"/>
          </p:cNvSpPr>
          <p:nvPr/>
        </p:nvSpPr>
        <p:spPr bwMode="auto">
          <a:xfrm>
            <a:off x="6045200" y="5689600"/>
            <a:ext cx="304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arrow" w="sm" len="sm"/>
            <a:tailEnd type="arrow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7086600" y="6477000"/>
            <a:ext cx="1905000" cy="457200"/>
          </a:xfrm>
        </p:spPr>
        <p:txBody>
          <a:bodyPr/>
          <a:lstStyle/>
          <a:p>
            <a:pPr>
              <a:defRPr/>
            </a:pPr>
            <a:fld id="{FBC22254-8C82-4596-9539-56AF1DDACB4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7D496CD6-F5DE-434E-9263-CAE764D7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400" y="6553200"/>
            <a:ext cx="5486400" cy="301823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OY Profile examples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" y="228600"/>
            <a:ext cx="7646988" cy="607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2099" name="Group 3"/>
          <p:cNvGrpSpPr>
            <a:grpSpLocks/>
          </p:cNvGrpSpPr>
          <p:nvPr/>
        </p:nvGrpSpPr>
        <p:grpSpPr bwMode="auto">
          <a:xfrm>
            <a:off x="4256088" y="2000250"/>
            <a:ext cx="889000" cy="1828800"/>
            <a:chOff x="2064" y="960"/>
            <a:chExt cx="560" cy="1152"/>
          </a:xfrm>
        </p:grpSpPr>
        <p:sp>
          <p:nvSpPr>
            <p:cNvPr id="132118" name="Text Box 4"/>
            <p:cNvSpPr txBox="1">
              <a:spLocks noChangeArrowheads="1"/>
            </p:cNvSpPr>
            <p:nvPr/>
          </p:nvSpPr>
          <p:spPr bwMode="auto">
            <a:xfrm>
              <a:off x="2090" y="960"/>
              <a:ext cx="53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mean</a:t>
              </a:r>
            </a:p>
          </p:txBody>
        </p:sp>
        <p:sp>
          <p:nvSpPr>
            <p:cNvPr id="132119" name="Line 5"/>
            <p:cNvSpPr>
              <a:spLocks noChangeShapeType="1"/>
            </p:cNvSpPr>
            <p:nvPr/>
          </p:nvSpPr>
          <p:spPr bwMode="auto">
            <a:xfrm flipH="1">
              <a:off x="2064" y="1344"/>
              <a:ext cx="192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2100" name="Group 6"/>
          <p:cNvGrpSpPr>
            <a:grpSpLocks/>
          </p:cNvGrpSpPr>
          <p:nvPr/>
        </p:nvGrpSpPr>
        <p:grpSpPr bwMode="auto">
          <a:xfrm>
            <a:off x="5029200" y="2838450"/>
            <a:ext cx="1079500" cy="685800"/>
            <a:chOff x="4080" y="2880"/>
            <a:chExt cx="680" cy="432"/>
          </a:xfrm>
        </p:grpSpPr>
        <p:sp>
          <p:nvSpPr>
            <p:cNvPr id="132116" name="Text Box 7"/>
            <p:cNvSpPr txBox="1">
              <a:spLocks noChangeArrowheads="1"/>
            </p:cNvSpPr>
            <p:nvPr/>
          </p:nvSpPr>
          <p:spPr bwMode="auto">
            <a:xfrm>
              <a:off x="4368" y="2880"/>
              <a:ext cx="3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p90</a:t>
              </a:r>
            </a:p>
          </p:txBody>
        </p:sp>
        <p:sp>
          <p:nvSpPr>
            <p:cNvPr id="132117" name="Line 8"/>
            <p:cNvSpPr>
              <a:spLocks noChangeShapeType="1"/>
            </p:cNvSpPr>
            <p:nvPr/>
          </p:nvSpPr>
          <p:spPr bwMode="auto">
            <a:xfrm flipH="1">
              <a:off x="4080" y="3072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2101" name="Group 9"/>
          <p:cNvGrpSpPr>
            <a:grpSpLocks/>
          </p:cNvGrpSpPr>
          <p:nvPr/>
        </p:nvGrpSpPr>
        <p:grpSpPr bwMode="auto">
          <a:xfrm>
            <a:off x="6248400" y="3676650"/>
            <a:ext cx="990600" cy="533400"/>
            <a:chOff x="3936" y="2448"/>
            <a:chExt cx="624" cy="336"/>
          </a:xfrm>
        </p:grpSpPr>
        <p:sp>
          <p:nvSpPr>
            <p:cNvPr id="132114" name="Text Box 10"/>
            <p:cNvSpPr txBox="1">
              <a:spLocks noChangeArrowheads="1"/>
            </p:cNvSpPr>
            <p:nvPr/>
          </p:nvSpPr>
          <p:spPr bwMode="auto">
            <a:xfrm>
              <a:off x="4168" y="2448"/>
              <a:ext cx="3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p95</a:t>
              </a:r>
            </a:p>
          </p:txBody>
        </p:sp>
        <p:sp>
          <p:nvSpPr>
            <p:cNvPr id="132115" name="Line 11"/>
            <p:cNvSpPr>
              <a:spLocks noChangeShapeType="1"/>
            </p:cNvSpPr>
            <p:nvPr/>
          </p:nvSpPr>
          <p:spPr bwMode="auto">
            <a:xfrm flipH="1">
              <a:off x="3936" y="2640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2102" name="Group 12"/>
          <p:cNvGrpSpPr>
            <a:grpSpLocks/>
          </p:cNvGrpSpPr>
          <p:nvPr/>
        </p:nvGrpSpPr>
        <p:grpSpPr bwMode="auto">
          <a:xfrm>
            <a:off x="3270250" y="4895850"/>
            <a:ext cx="996950" cy="685800"/>
            <a:chOff x="2060" y="3216"/>
            <a:chExt cx="628" cy="432"/>
          </a:xfrm>
        </p:grpSpPr>
        <p:sp>
          <p:nvSpPr>
            <p:cNvPr id="132112" name="Text Box 13"/>
            <p:cNvSpPr txBox="1">
              <a:spLocks noChangeArrowheads="1"/>
            </p:cNvSpPr>
            <p:nvPr/>
          </p:nvSpPr>
          <p:spPr bwMode="auto">
            <a:xfrm>
              <a:off x="2060" y="3398"/>
              <a:ext cx="30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p5</a:t>
              </a:r>
            </a:p>
          </p:txBody>
        </p:sp>
        <p:sp>
          <p:nvSpPr>
            <p:cNvPr id="132113" name="Line 14"/>
            <p:cNvSpPr>
              <a:spLocks noChangeShapeType="1"/>
            </p:cNvSpPr>
            <p:nvPr/>
          </p:nvSpPr>
          <p:spPr bwMode="auto">
            <a:xfrm flipV="1">
              <a:off x="2352" y="3216"/>
              <a:ext cx="336" cy="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2103" name="Group 15"/>
          <p:cNvGrpSpPr>
            <a:grpSpLocks/>
          </p:cNvGrpSpPr>
          <p:nvPr/>
        </p:nvGrpSpPr>
        <p:grpSpPr bwMode="auto">
          <a:xfrm>
            <a:off x="2971800" y="4133850"/>
            <a:ext cx="838200" cy="549275"/>
            <a:chOff x="2304" y="3264"/>
            <a:chExt cx="528" cy="346"/>
          </a:xfrm>
        </p:grpSpPr>
        <p:sp>
          <p:nvSpPr>
            <p:cNvPr id="132110" name="Text Box 16"/>
            <p:cNvSpPr txBox="1">
              <a:spLocks noChangeArrowheads="1"/>
            </p:cNvSpPr>
            <p:nvPr/>
          </p:nvSpPr>
          <p:spPr bwMode="auto">
            <a:xfrm>
              <a:off x="2304" y="3360"/>
              <a:ext cx="3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p10</a:t>
              </a:r>
            </a:p>
          </p:txBody>
        </p:sp>
        <p:sp>
          <p:nvSpPr>
            <p:cNvPr id="132111" name="Line 17"/>
            <p:cNvSpPr>
              <a:spLocks noChangeShapeType="1"/>
            </p:cNvSpPr>
            <p:nvPr/>
          </p:nvSpPr>
          <p:spPr bwMode="auto">
            <a:xfrm flipV="1">
              <a:off x="2640" y="326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2104" name="Text Box 18"/>
          <p:cNvSpPr txBox="1">
            <a:spLocks noChangeArrowheads="1"/>
          </p:cNvSpPr>
          <p:nvPr/>
        </p:nvSpPr>
        <p:spPr bwMode="auto">
          <a:xfrm>
            <a:off x="3615660" y="400050"/>
            <a:ext cx="23174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charset="0"/>
              </a:rPr>
              <a:t>SY Percentiles</a:t>
            </a:r>
          </a:p>
        </p:txBody>
      </p:sp>
      <p:grpSp>
        <p:nvGrpSpPr>
          <p:cNvPr id="132105" name="Group 19"/>
          <p:cNvGrpSpPr>
            <a:grpSpLocks/>
          </p:cNvGrpSpPr>
          <p:nvPr/>
        </p:nvGrpSpPr>
        <p:grpSpPr bwMode="auto">
          <a:xfrm>
            <a:off x="2286000" y="2152650"/>
            <a:ext cx="1295400" cy="3352800"/>
            <a:chOff x="1488" y="1488"/>
            <a:chExt cx="816" cy="2112"/>
          </a:xfrm>
        </p:grpSpPr>
        <p:sp>
          <p:nvSpPr>
            <p:cNvPr id="132108" name="Line 20"/>
            <p:cNvSpPr>
              <a:spLocks noChangeShapeType="1"/>
            </p:cNvSpPr>
            <p:nvPr/>
          </p:nvSpPr>
          <p:spPr bwMode="auto">
            <a:xfrm>
              <a:off x="2304" y="1488"/>
              <a:ext cx="0" cy="211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109" name="Line 21"/>
            <p:cNvSpPr>
              <a:spLocks noChangeShapeType="1"/>
            </p:cNvSpPr>
            <p:nvPr/>
          </p:nvSpPr>
          <p:spPr bwMode="auto">
            <a:xfrm>
              <a:off x="1488" y="1488"/>
              <a:ext cx="0" cy="211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210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6F9FAFA-0FC2-4AD1-9BC3-08150BBA5072}" type="slidenum">
              <a:rPr lang="en-US" sz="1400"/>
              <a:pPr algn="r"/>
              <a:t>37</a:t>
            </a:fld>
            <a:endParaRPr lang="en-US" sz="140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9BCE9DA-05C1-428A-9443-02F20F91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EY Plot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 cstate="print"/>
          <a:srcRect l="4688" t="5780"/>
          <a:stretch>
            <a:fillRect/>
          </a:stretch>
        </p:blipFill>
        <p:spPr bwMode="auto">
          <a:xfrm>
            <a:off x="0" y="0"/>
            <a:ext cx="4648200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23" name="Group 3"/>
          <p:cNvGrpSpPr>
            <a:grpSpLocks/>
          </p:cNvGrpSpPr>
          <p:nvPr/>
        </p:nvGrpSpPr>
        <p:grpSpPr bwMode="auto">
          <a:xfrm>
            <a:off x="1966913" y="0"/>
            <a:ext cx="7177087" cy="2276475"/>
            <a:chOff x="1239" y="0"/>
            <a:chExt cx="4521" cy="1434"/>
          </a:xfrm>
        </p:grpSpPr>
        <p:pic>
          <p:nvPicPr>
            <p:cNvPr id="13313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20" y="0"/>
              <a:ext cx="2640" cy="1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8" name="Text Box 5"/>
            <p:cNvSpPr txBox="1">
              <a:spLocks noChangeArrowheads="1"/>
            </p:cNvSpPr>
            <p:nvPr/>
          </p:nvSpPr>
          <p:spPr bwMode="auto">
            <a:xfrm>
              <a:off x="1239" y="96"/>
              <a:ext cx="14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Deshka Chinook</a:t>
              </a:r>
            </a:p>
          </p:txBody>
        </p:sp>
        <p:sp>
          <p:nvSpPr>
            <p:cNvPr id="133139" name="Text Box 6"/>
            <p:cNvSpPr txBox="1">
              <a:spLocks noChangeArrowheads="1"/>
            </p:cNvSpPr>
            <p:nvPr/>
          </p:nvSpPr>
          <p:spPr bwMode="auto">
            <a:xfrm>
              <a:off x="4272" y="96"/>
              <a:ext cx="127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Kenai Sockeye</a:t>
              </a:r>
            </a:p>
          </p:txBody>
        </p:sp>
      </p:grpSp>
      <p:grpSp>
        <p:nvGrpSpPr>
          <p:cNvPr id="133124" name="Group 7"/>
          <p:cNvGrpSpPr>
            <a:grpSpLocks/>
          </p:cNvGrpSpPr>
          <p:nvPr/>
        </p:nvGrpSpPr>
        <p:grpSpPr bwMode="auto">
          <a:xfrm>
            <a:off x="0" y="2209800"/>
            <a:ext cx="8658225" cy="2209800"/>
            <a:chOff x="0" y="1464"/>
            <a:chExt cx="5454" cy="1392"/>
          </a:xfrm>
        </p:grpSpPr>
        <p:pic>
          <p:nvPicPr>
            <p:cNvPr id="133131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 l="3334" b="10983"/>
            <a:stretch>
              <a:fillRect/>
            </a:stretch>
          </p:blipFill>
          <p:spPr bwMode="auto">
            <a:xfrm>
              <a:off x="0" y="1543"/>
              <a:ext cx="2880" cy="1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2" name="Line 9"/>
            <p:cNvSpPr>
              <a:spLocks noChangeShapeType="1"/>
            </p:cNvSpPr>
            <p:nvPr/>
          </p:nvSpPr>
          <p:spPr bwMode="auto">
            <a:xfrm>
              <a:off x="720" y="1824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arrow" w="sm" len="sm"/>
              <a:tailEnd type="arrow" w="sm" len="sm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33133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 b="6694"/>
            <a:stretch>
              <a:fillRect/>
            </a:stretch>
          </p:blipFill>
          <p:spPr bwMode="auto">
            <a:xfrm>
              <a:off x="3144" y="1464"/>
              <a:ext cx="2310" cy="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4" name="Line 11"/>
            <p:cNvSpPr>
              <a:spLocks noChangeShapeType="1"/>
            </p:cNvSpPr>
            <p:nvPr/>
          </p:nvSpPr>
          <p:spPr bwMode="auto">
            <a:xfrm>
              <a:off x="3784" y="2120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arrow" w="sm" len="sm"/>
              <a:tailEnd type="arrow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135" name="Text Box 12"/>
            <p:cNvSpPr txBox="1">
              <a:spLocks noChangeArrowheads="1"/>
            </p:cNvSpPr>
            <p:nvPr/>
          </p:nvSpPr>
          <p:spPr bwMode="auto">
            <a:xfrm>
              <a:off x="2056" y="1632"/>
              <a:ext cx="611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OY Profile</a:t>
              </a:r>
            </a:p>
          </p:txBody>
        </p:sp>
        <p:sp>
          <p:nvSpPr>
            <p:cNvPr id="133136" name="Text Box 13"/>
            <p:cNvSpPr txBox="1">
              <a:spLocks noChangeArrowheads="1"/>
            </p:cNvSpPr>
            <p:nvPr/>
          </p:nvSpPr>
          <p:spPr bwMode="auto">
            <a:xfrm>
              <a:off x="4621" y="1632"/>
              <a:ext cx="611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OY Profile</a:t>
              </a:r>
            </a:p>
          </p:txBody>
        </p:sp>
      </p:grpSp>
      <p:grpSp>
        <p:nvGrpSpPr>
          <p:cNvPr id="133125" name="Group 14"/>
          <p:cNvGrpSpPr>
            <a:grpSpLocks/>
          </p:cNvGrpSpPr>
          <p:nvPr/>
        </p:nvGrpSpPr>
        <p:grpSpPr bwMode="auto">
          <a:xfrm>
            <a:off x="514350" y="4343400"/>
            <a:ext cx="8001000" cy="1922463"/>
            <a:chOff x="324" y="2917"/>
            <a:chExt cx="5040" cy="1211"/>
          </a:xfrm>
        </p:grpSpPr>
        <p:pic>
          <p:nvPicPr>
            <p:cNvPr id="133128" name="Picture 15"/>
            <p:cNvPicPr>
              <a:picLocks noChangeAspect="1" noChangeArrowheads="1"/>
            </p:cNvPicPr>
            <p:nvPr/>
          </p:nvPicPr>
          <p:blipFill>
            <a:blip r:embed="rId7" cstate="print"/>
            <a:srcRect t="8856"/>
            <a:stretch>
              <a:fillRect/>
            </a:stretch>
          </p:blipFill>
          <p:spPr bwMode="auto">
            <a:xfrm>
              <a:off x="3444" y="3072"/>
              <a:ext cx="1920" cy="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29" name="Picture 1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4" y="2917"/>
              <a:ext cx="1404" cy="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0" name="Text Box 17"/>
            <p:cNvSpPr txBox="1">
              <a:spLocks noChangeArrowheads="1"/>
            </p:cNvSpPr>
            <p:nvPr/>
          </p:nvSpPr>
          <p:spPr bwMode="auto">
            <a:xfrm>
              <a:off x="1924" y="3321"/>
              <a:ext cx="12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800"/>
                <a:t>EY Percentile Plots</a:t>
              </a:r>
            </a:p>
          </p:txBody>
        </p:sp>
      </p:grpSp>
      <p:sp>
        <p:nvSpPr>
          <p:cNvPr id="13312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2A88051-2D83-44DD-9DD4-A71F7B39B426}" type="slidenum">
              <a:rPr lang="en-US" sz="1400"/>
              <a:pPr algn="r"/>
              <a:t>38</a:t>
            </a:fld>
            <a:endParaRPr lang="en-US" sz="140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515A13-7B15-4C95-98D8-C256457F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EY Plot examples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524000"/>
            <a:ext cx="3886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7" name="Text Box 4"/>
          <p:cNvSpPr txBox="1">
            <a:spLocks noChangeArrowheads="1"/>
          </p:cNvSpPr>
          <p:nvPr/>
        </p:nvSpPr>
        <p:spPr bwMode="auto">
          <a:xfrm>
            <a:off x="1676400" y="914400"/>
            <a:ext cx="23193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Buskin Coho</a:t>
            </a:r>
          </a:p>
        </p:txBody>
      </p:sp>
      <p:sp>
        <p:nvSpPr>
          <p:cNvPr id="139268" name="Text Box 5"/>
          <p:cNvSpPr txBox="1">
            <a:spLocks noChangeArrowheads="1"/>
          </p:cNvSpPr>
          <p:nvPr/>
        </p:nvSpPr>
        <p:spPr bwMode="auto">
          <a:xfrm>
            <a:off x="1524000" y="0"/>
            <a:ext cx="59483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4000"/>
              <a:t>“Contrast” = max(S)/min(S)</a:t>
            </a:r>
          </a:p>
        </p:txBody>
      </p:sp>
      <p:sp>
        <p:nvSpPr>
          <p:cNvPr id="139269" name="Text Box 6"/>
          <p:cNvSpPr txBox="1">
            <a:spLocks noChangeArrowheads="1"/>
          </p:cNvSpPr>
          <p:nvPr/>
        </p:nvSpPr>
        <p:spPr bwMode="auto">
          <a:xfrm>
            <a:off x="3124200" y="2667000"/>
            <a:ext cx="1216025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Contrast</a:t>
            </a:r>
          </a:p>
          <a:p>
            <a:r>
              <a:rPr lang="en-US">
                <a:solidFill>
                  <a:srgbClr val="FF0000"/>
                </a:solidFill>
              </a:rPr>
              <a:t>= 1.7</a:t>
            </a:r>
          </a:p>
        </p:txBody>
      </p:sp>
      <p:sp>
        <p:nvSpPr>
          <p:cNvPr id="139271" name="Slide Number Placeholder 5"/>
          <p:cNvSpPr txBox="1">
            <a:spLocks noGrp="1"/>
          </p:cNvSpPr>
          <p:nvPr/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D4C253B-F108-457C-B44A-55AFC745C9B9}" type="slidenum">
              <a:rPr lang="en-US" sz="1400"/>
              <a:pPr algn="r"/>
              <a:t>39</a:t>
            </a:fld>
            <a:endParaRPr lang="en-US" sz="1400"/>
          </a:p>
        </p:txBody>
      </p:sp>
      <p:grpSp>
        <p:nvGrpSpPr>
          <p:cNvPr id="139272" name="Group 11"/>
          <p:cNvGrpSpPr>
            <a:grpSpLocks noChangeAspect="1"/>
          </p:cNvGrpSpPr>
          <p:nvPr/>
        </p:nvGrpSpPr>
        <p:grpSpPr bwMode="auto">
          <a:xfrm>
            <a:off x="609600" y="461963"/>
            <a:ext cx="4503738" cy="6019800"/>
            <a:chOff x="384" y="291"/>
            <a:chExt cx="2837" cy="3792"/>
          </a:xfrm>
        </p:grpSpPr>
        <p:sp>
          <p:nvSpPr>
            <p:cNvPr id="139274" name="AutoShape 10"/>
            <p:cNvSpPr>
              <a:spLocks noChangeAspect="1" noChangeArrowheads="1" noTextEdit="1"/>
            </p:cNvSpPr>
            <p:nvPr/>
          </p:nvSpPr>
          <p:spPr bwMode="auto">
            <a:xfrm>
              <a:off x="384" y="908"/>
              <a:ext cx="2837" cy="3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75" name="Rectangle 12"/>
            <p:cNvSpPr>
              <a:spLocks noChangeArrowheads="1"/>
            </p:cNvSpPr>
            <p:nvPr/>
          </p:nvSpPr>
          <p:spPr bwMode="auto">
            <a:xfrm>
              <a:off x="516" y="911"/>
              <a:ext cx="2395" cy="175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76" name="Rectangle 13"/>
            <p:cNvSpPr>
              <a:spLocks noChangeArrowheads="1"/>
            </p:cNvSpPr>
            <p:nvPr/>
          </p:nvSpPr>
          <p:spPr bwMode="auto">
            <a:xfrm>
              <a:off x="895" y="1080"/>
              <a:ext cx="1870" cy="1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77" name="Rectangle 14"/>
            <p:cNvSpPr>
              <a:spLocks noChangeArrowheads="1"/>
            </p:cNvSpPr>
            <p:nvPr/>
          </p:nvSpPr>
          <p:spPr bwMode="auto">
            <a:xfrm>
              <a:off x="895" y="1080"/>
              <a:ext cx="1870" cy="1182"/>
            </a:xfrm>
            <a:prstGeom prst="rect">
              <a:avLst/>
            </a:prstGeom>
            <a:noFill/>
            <a:ln w="8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78" name="Line 15"/>
            <p:cNvSpPr>
              <a:spLocks noChangeShapeType="1"/>
            </p:cNvSpPr>
            <p:nvPr/>
          </p:nvSpPr>
          <p:spPr bwMode="auto">
            <a:xfrm>
              <a:off x="895" y="1080"/>
              <a:ext cx="1" cy="11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79" name="Line 16"/>
            <p:cNvSpPr>
              <a:spLocks noChangeShapeType="1"/>
            </p:cNvSpPr>
            <p:nvPr/>
          </p:nvSpPr>
          <p:spPr bwMode="auto">
            <a:xfrm>
              <a:off x="866" y="2262"/>
              <a:ext cx="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80" name="Line 17"/>
            <p:cNvSpPr>
              <a:spLocks noChangeShapeType="1"/>
            </p:cNvSpPr>
            <p:nvPr/>
          </p:nvSpPr>
          <p:spPr bwMode="auto">
            <a:xfrm>
              <a:off x="866" y="1671"/>
              <a:ext cx="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81" name="Line 18"/>
            <p:cNvSpPr>
              <a:spLocks noChangeShapeType="1"/>
            </p:cNvSpPr>
            <p:nvPr/>
          </p:nvSpPr>
          <p:spPr bwMode="auto">
            <a:xfrm>
              <a:off x="866" y="1080"/>
              <a:ext cx="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82" name="Line 19"/>
            <p:cNvSpPr>
              <a:spLocks noChangeShapeType="1"/>
            </p:cNvSpPr>
            <p:nvPr/>
          </p:nvSpPr>
          <p:spPr bwMode="auto">
            <a:xfrm>
              <a:off x="895" y="2262"/>
              <a:ext cx="187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83" name="Line 20"/>
            <p:cNvSpPr>
              <a:spLocks noChangeShapeType="1"/>
            </p:cNvSpPr>
            <p:nvPr/>
          </p:nvSpPr>
          <p:spPr bwMode="auto">
            <a:xfrm flipV="1">
              <a:off x="895" y="2262"/>
              <a:ext cx="1" cy="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84" name="Line 21"/>
            <p:cNvSpPr>
              <a:spLocks noChangeShapeType="1"/>
            </p:cNvSpPr>
            <p:nvPr/>
          </p:nvSpPr>
          <p:spPr bwMode="auto">
            <a:xfrm flipV="1">
              <a:off x="1830" y="2262"/>
              <a:ext cx="1" cy="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85" name="Line 22"/>
            <p:cNvSpPr>
              <a:spLocks noChangeShapeType="1"/>
            </p:cNvSpPr>
            <p:nvPr/>
          </p:nvSpPr>
          <p:spPr bwMode="auto">
            <a:xfrm flipV="1">
              <a:off x="2765" y="2262"/>
              <a:ext cx="1" cy="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86" name="Freeform 23"/>
            <p:cNvSpPr>
              <a:spLocks/>
            </p:cNvSpPr>
            <p:nvPr/>
          </p:nvSpPr>
          <p:spPr bwMode="auto">
            <a:xfrm>
              <a:off x="895" y="1570"/>
              <a:ext cx="1870" cy="692"/>
            </a:xfrm>
            <a:custGeom>
              <a:avLst/>
              <a:gdLst>
                <a:gd name="T0" fmla="*/ 0 w 1949"/>
                <a:gd name="T1" fmla="*/ 692 h 721"/>
                <a:gd name="T2" fmla="*/ 93 w 1949"/>
                <a:gd name="T3" fmla="*/ 527 h 721"/>
                <a:gd name="T4" fmla="*/ 187 w 1949"/>
                <a:gd name="T5" fmla="*/ 392 h 721"/>
                <a:gd name="T6" fmla="*/ 280 w 1949"/>
                <a:gd name="T7" fmla="*/ 283 h 721"/>
                <a:gd name="T8" fmla="*/ 374 w 1949"/>
                <a:gd name="T9" fmla="*/ 198 h 721"/>
                <a:gd name="T10" fmla="*/ 467 w 1949"/>
                <a:gd name="T11" fmla="*/ 131 h 721"/>
                <a:gd name="T12" fmla="*/ 561 w 1949"/>
                <a:gd name="T13" fmla="*/ 81 h 721"/>
                <a:gd name="T14" fmla="*/ 654 w 1949"/>
                <a:gd name="T15" fmla="*/ 44 h 721"/>
                <a:gd name="T16" fmla="*/ 748 w 1949"/>
                <a:gd name="T17" fmla="*/ 20 h 721"/>
                <a:gd name="T18" fmla="*/ 841 w 1949"/>
                <a:gd name="T19" fmla="*/ 6 h 721"/>
                <a:gd name="T20" fmla="*/ 935 w 1949"/>
                <a:gd name="T21" fmla="*/ 0 h 721"/>
                <a:gd name="T22" fmla="*/ 1029 w 1949"/>
                <a:gd name="T23" fmla="*/ 1 h 721"/>
                <a:gd name="T24" fmla="*/ 1122 w 1949"/>
                <a:gd name="T25" fmla="*/ 7 h 721"/>
                <a:gd name="T26" fmla="*/ 1216 w 1949"/>
                <a:gd name="T27" fmla="*/ 18 h 721"/>
                <a:gd name="T28" fmla="*/ 1309 w 1949"/>
                <a:gd name="T29" fmla="*/ 34 h 721"/>
                <a:gd name="T30" fmla="*/ 1403 w 1949"/>
                <a:gd name="T31" fmla="*/ 51 h 721"/>
                <a:gd name="T32" fmla="*/ 1496 w 1949"/>
                <a:gd name="T33" fmla="*/ 72 h 721"/>
                <a:gd name="T34" fmla="*/ 1590 w 1949"/>
                <a:gd name="T35" fmla="*/ 93 h 721"/>
                <a:gd name="T36" fmla="*/ 1683 w 1949"/>
                <a:gd name="T37" fmla="*/ 117 h 721"/>
                <a:gd name="T38" fmla="*/ 1777 w 1949"/>
                <a:gd name="T39" fmla="*/ 141 h 721"/>
                <a:gd name="T40" fmla="*/ 1870 w 1949"/>
                <a:gd name="T41" fmla="*/ 165 h 72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721"/>
                <a:gd name="T65" fmla="*/ 1949 w 1949"/>
                <a:gd name="T66" fmla="*/ 721 h 72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721">
                  <a:moveTo>
                    <a:pt x="0" y="721"/>
                  </a:moveTo>
                  <a:lnTo>
                    <a:pt x="97" y="549"/>
                  </a:lnTo>
                  <a:lnTo>
                    <a:pt x="195" y="408"/>
                  </a:lnTo>
                  <a:lnTo>
                    <a:pt x="292" y="295"/>
                  </a:lnTo>
                  <a:lnTo>
                    <a:pt x="390" y="206"/>
                  </a:lnTo>
                  <a:lnTo>
                    <a:pt x="487" y="136"/>
                  </a:lnTo>
                  <a:lnTo>
                    <a:pt x="585" y="84"/>
                  </a:lnTo>
                  <a:lnTo>
                    <a:pt x="682" y="46"/>
                  </a:lnTo>
                  <a:lnTo>
                    <a:pt x="780" y="21"/>
                  </a:lnTo>
                  <a:lnTo>
                    <a:pt x="877" y="6"/>
                  </a:lnTo>
                  <a:lnTo>
                    <a:pt x="975" y="0"/>
                  </a:lnTo>
                  <a:lnTo>
                    <a:pt x="1072" y="1"/>
                  </a:lnTo>
                  <a:lnTo>
                    <a:pt x="1169" y="7"/>
                  </a:lnTo>
                  <a:lnTo>
                    <a:pt x="1267" y="19"/>
                  </a:lnTo>
                  <a:lnTo>
                    <a:pt x="1364" y="35"/>
                  </a:lnTo>
                  <a:lnTo>
                    <a:pt x="1462" y="53"/>
                  </a:lnTo>
                  <a:lnTo>
                    <a:pt x="1559" y="75"/>
                  </a:lnTo>
                  <a:lnTo>
                    <a:pt x="1657" y="97"/>
                  </a:lnTo>
                  <a:lnTo>
                    <a:pt x="1754" y="122"/>
                  </a:lnTo>
                  <a:lnTo>
                    <a:pt x="1852" y="147"/>
                  </a:lnTo>
                  <a:lnTo>
                    <a:pt x="1949" y="172"/>
                  </a:lnTo>
                </a:path>
              </a:pathLst>
            </a:custGeom>
            <a:noFill/>
            <a:ln w="8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87" name="Freeform 24"/>
            <p:cNvSpPr>
              <a:spLocks/>
            </p:cNvSpPr>
            <p:nvPr/>
          </p:nvSpPr>
          <p:spPr bwMode="auto">
            <a:xfrm>
              <a:off x="895" y="1646"/>
              <a:ext cx="1870" cy="616"/>
            </a:xfrm>
            <a:custGeom>
              <a:avLst/>
              <a:gdLst>
                <a:gd name="T0" fmla="*/ 0 w 1949"/>
                <a:gd name="T1" fmla="*/ 616 h 642"/>
                <a:gd name="T2" fmla="*/ 93 w 1949"/>
                <a:gd name="T3" fmla="*/ 468 h 642"/>
                <a:gd name="T4" fmla="*/ 187 w 1949"/>
                <a:gd name="T5" fmla="*/ 348 h 642"/>
                <a:gd name="T6" fmla="*/ 280 w 1949"/>
                <a:gd name="T7" fmla="*/ 251 h 642"/>
                <a:gd name="T8" fmla="*/ 374 w 1949"/>
                <a:gd name="T9" fmla="*/ 175 h 642"/>
                <a:gd name="T10" fmla="*/ 467 w 1949"/>
                <a:gd name="T11" fmla="*/ 115 h 642"/>
                <a:gd name="T12" fmla="*/ 561 w 1949"/>
                <a:gd name="T13" fmla="*/ 71 h 642"/>
                <a:gd name="T14" fmla="*/ 654 w 1949"/>
                <a:gd name="T15" fmla="*/ 39 h 642"/>
                <a:gd name="T16" fmla="*/ 748 w 1949"/>
                <a:gd name="T17" fmla="*/ 17 h 642"/>
                <a:gd name="T18" fmla="*/ 841 w 1949"/>
                <a:gd name="T19" fmla="*/ 5 h 642"/>
                <a:gd name="T20" fmla="*/ 935 w 1949"/>
                <a:gd name="T21" fmla="*/ 0 h 642"/>
                <a:gd name="T22" fmla="*/ 1029 w 1949"/>
                <a:gd name="T23" fmla="*/ 2 h 642"/>
                <a:gd name="T24" fmla="*/ 1122 w 1949"/>
                <a:gd name="T25" fmla="*/ 8 h 642"/>
                <a:gd name="T26" fmla="*/ 1216 w 1949"/>
                <a:gd name="T27" fmla="*/ 18 h 642"/>
                <a:gd name="T28" fmla="*/ 1309 w 1949"/>
                <a:gd name="T29" fmla="*/ 32 h 642"/>
                <a:gd name="T30" fmla="*/ 1403 w 1949"/>
                <a:gd name="T31" fmla="*/ 48 h 642"/>
                <a:gd name="T32" fmla="*/ 1496 w 1949"/>
                <a:gd name="T33" fmla="*/ 66 h 642"/>
                <a:gd name="T34" fmla="*/ 1590 w 1949"/>
                <a:gd name="T35" fmla="*/ 86 h 642"/>
                <a:gd name="T36" fmla="*/ 1683 w 1949"/>
                <a:gd name="T37" fmla="*/ 107 h 642"/>
                <a:gd name="T38" fmla="*/ 1777 w 1949"/>
                <a:gd name="T39" fmla="*/ 129 h 642"/>
                <a:gd name="T40" fmla="*/ 1870 w 1949"/>
                <a:gd name="T41" fmla="*/ 151 h 6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642"/>
                <a:gd name="T65" fmla="*/ 1949 w 1949"/>
                <a:gd name="T66" fmla="*/ 642 h 6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642">
                  <a:moveTo>
                    <a:pt x="0" y="642"/>
                  </a:moveTo>
                  <a:lnTo>
                    <a:pt x="97" y="488"/>
                  </a:lnTo>
                  <a:lnTo>
                    <a:pt x="195" y="363"/>
                  </a:lnTo>
                  <a:lnTo>
                    <a:pt x="292" y="262"/>
                  </a:lnTo>
                  <a:lnTo>
                    <a:pt x="390" y="182"/>
                  </a:lnTo>
                  <a:lnTo>
                    <a:pt x="487" y="120"/>
                  </a:lnTo>
                  <a:lnTo>
                    <a:pt x="585" y="74"/>
                  </a:lnTo>
                  <a:lnTo>
                    <a:pt x="682" y="41"/>
                  </a:lnTo>
                  <a:lnTo>
                    <a:pt x="780" y="18"/>
                  </a:lnTo>
                  <a:lnTo>
                    <a:pt x="877" y="5"/>
                  </a:lnTo>
                  <a:lnTo>
                    <a:pt x="975" y="0"/>
                  </a:lnTo>
                  <a:lnTo>
                    <a:pt x="1072" y="2"/>
                  </a:lnTo>
                  <a:lnTo>
                    <a:pt x="1169" y="8"/>
                  </a:lnTo>
                  <a:lnTo>
                    <a:pt x="1267" y="19"/>
                  </a:lnTo>
                  <a:lnTo>
                    <a:pt x="1364" y="33"/>
                  </a:lnTo>
                  <a:lnTo>
                    <a:pt x="1462" y="50"/>
                  </a:lnTo>
                  <a:lnTo>
                    <a:pt x="1559" y="69"/>
                  </a:lnTo>
                  <a:lnTo>
                    <a:pt x="1657" y="90"/>
                  </a:lnTo>
                  <a:lnTo>
                    <a:pt x="1754" y="111"/>
                  </a:lnTo>
                  <a:lnTo>
                    <a:pt x="1852" y="134"/>
                  </a:lnTo>
                  <a:lnTo>
                    <a:pt x="1949" y="157"/>
                  </a:lnTo>
                </a:path>
              </a:pathLst>
            </a:custGeom>
            <a:noFill/>
            <a:ln w="8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88" name="Freeform 25"/>
            <p:cNvSpPr>
              <a:spLocks/>
            </p:cNvSpPr>
            <p:nvPr/>
          </p:nvSpPr>
          <p:spPr bwMode="auto">
            <a:xfrm>
              <a:off x="895" y="1617"/>
              <a:ext cx="1870" cy="645"/>
            </a:xfrm>
            <a:custGeom>
              <a:avLst/>
              <a:gdLst>
                <a:gd name="T0" fmla="*/ 0 w 1949"/>
                <a:gd name="T1" fmla="*/ 645 h 672"/>
                <a:gd name="T2" fmla="*/ 93 w 1949"/>
                <a:gd name="T3" fmla="*/ 511 h 672"/>
                <a:gd name="T4" fmla="*/ 187 w 1949"/>
                <a:gd name="T5" fmla="*/ 397 h 672"/>
                <a:gd name="T6" fmla="*/ 280 w 1949"/>
                <a:gd name="T7" fmla="*/ 303 h 672"/>
                <a:gd name="T8" fmla="*/ 374 w 1949"/>
                <a:gd name="T9" fmla="*/ 227 h 672"/>
                <a:gd name="T10" fmla="*/ 467 w 1949"/>
                <a:gd name="T11" fmla="*/ 163 h 672"/>
                <a:gd name="T12" fmla="*/ 561 w 1949"/>
                <a:gd name="T13" fmla="*/ 113 h 672"/>
                <a:gd name="T14" fmla="*/ 654 w 1949"/>
                <a:gd name="T15" fmla="*/ 74 h 672"/>
                <a:gd name="T16" fmla="*/ 748 w 1949"/>
                <a:gd name="T17" fmla="*/ 44 h 672"/>
                <a:gd name="T18" fmla="*/ 841 w 1949"/>
                <a:gd name="T19" fmla="*/ 23 h 672"/>
                <a:gd name="T20" fmla="*/ 935 w 1949"/>
                <a:gd name="T21" fmla="*/ 10 h 672"/>
                <a:gd name="T22" fmla="*/ 1029 w 1949"/>
                <a:gd name="T23" fmla="*/ 2 h 672"/>
                <a:gd name="T24" fmla="*/ 1122 w 1949"/>
                <a:gd name="T25" fmla="*/ 0 h 672"/>
                <a:gd name="T26" fmla="*/ 1216 w 1949"/>
                <a:gd name="T27" fmla="*/ 2 h 672"/>
                <a:gd name="T28" fmla="*/ 1309 w 1949"/>
                <a:gd name="T29" fmla="*/ 8 h 672"/>
                <a:gd name="T30" fmla="*/ 1403 w 1949"/>
                <a:gd name="T31" fmla="*/ 16 h 672"/>
                <a:gd name="T32" fmla="*/ 1496 w 1949"/>
                <a:gd name="T33" fmla="*/ 28 h 672"/>
                <a:gd name="T34" fmla="*/ 1590 w 1949"/>
                <a:gd name="T35" fmla="*/ 42 h 672"/>
                <a:gd name="T36" fmla="*/ 1683 w 1949"/>
                <a:gd name="T37" fmla="*/ 58 h 672"/>
                <a:gd name="T38" fmla="*/ 1777 w 1949"/>
                <a:gd name="T39" fmla="*/ 75 h 672"/>
                <a:gd name="T40" fmla="*/ 1870 w 1949"/>
                <a:gd name="T41" fmla="*/ 92 h 67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672"/>
                <a:gd name="T65" fmla="*/ 1949 w 1949"/>
                <a:gd name="T66" fmla="*/ 672 h 67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672">
                  <a:moveTo>
                    <a:pt x="0" y="672"/>
                  </a:moveTo>
                  <a:lnTo>
                    <a:pt x="97" y="532"/>
                  </a:lnTo>
                  <a:lnTo>
                    <a:pt x="195" y="414"/>
                  </a:lnTo>
                  <a:lnTo>
                    <a:pt x="292" y="316"/>
                  </a:lnTo>
                  <a:lnTo>
                    <a:pt x="390" y="236"/>
                  </a:lnTo>
                  <a:lnTo>
                    <a:pt x="487" y="170"/>
                  </a:lnTo>
                  <a:lnTo>
                    <a:pt x="585" y="118"/>
                  </a:lnTo>
                  <a:lnTo>
                    <a:pt x="682" y="77"/>
                  </a:lnTo>
                  <a:lnTo>
                    <a:pt x="780" y="46"/>
                  </a:lnTo>
                  <a:lnTo>
                    <a:pt x="877" y="24"/>
                  </a:lnTo>
                  <a:lnTo>
                    <a:pt x="975" y="10"/>
                  </a:lnTo>
                  <a:lnTo>
                    <a:pt x="1072" y="2"/>
                  </a:lnTo>
                  <a:lnTo>
                    <a:pt x="1169" y="0"/>
                  </a:lnTo>
                  <a:lnTo>
                    <a:pt x="1267" y="2"/>
                  </a:lnTo>
                  <a:lnTo>
                    <a:pt x="1364" y="8"/>
                  </a:lnTo>
                  <a:lnTo>
                    <a:pt x="1462" y="17"/>
                  </a:lnTo>
                  <a:lnTo>
                    <a:pt x="1559" y="29"/>
                  </a:lnTo>
                  <a:lnTo>
                    <a:pt x="1657" y="44"/>
                  </a:lnTo>
                  <a:lnTo>
                    <a:pt x="1754" y="60"/>
                  </a:lnTo>
                  <a:lnTo>
                    <a:pt x="1852" y="78"/>
                  </a:lnTo>
                  <a:lnTo>
                    <a:pt x="1949" y="96"/>
                  </a:lnTo>
                </a:path>
              </a:pathLst>
            </a:custGeom>
            <a:noFill/>
            <a:ln w="8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89" name="Freeform 26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00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90" name="Freeform 27"/>
            <p:cNvSpPr>
              <a:spLocks/>
            </p:cNvSpPr>
            <p:nvPr/>
          </p:nvSpPr>
          <p:spPr bwMode="auto">
            <a:xfrm>
              <a:off x="895" y="944"/>
              <a:ext cx="1870" cy="1318"/>
            </a:xfrm>
            <a:custGeom>
              <a:avLst/>
              <a:gdLst>
                <a:gd name="T0" fmla="*/ 0 w 1949"/>
                <a:gd name="T1" fmla="*/ 1318 h 1373"/>
                <a:gd name="T2" fmla="*/ 93 w 1949"/>
                <a:gd name="T3" fmla="*/ 1182 h 1373"/>
                <a:gd name="T4" fmla="*/ 187 w 1949"/>
                <a:gd name="T5" fmla="*/ 1055 h 1373"/>
                <a:gd name="T6" fmla="*/ 280 w 1949"/>
                <a:gd name="T7" fmla="*/ 939 h 1373"/>
                <a:gd name="T8" fmla="*/ 374 w 1949"/>
                <a:gd name="T9" fmla="*/ 831 h 1373"/>
                <a:gd name="T10" fmla="*/ 467 w 1949"/>
                <a:gd name="T11" fmla="*/ 732 h 1373"/>
                <a:gd name="T12" fmla="*/ 561 w 1949"/>
                <a:gd name="T13" fmla="*/ 641 h 1373"/>
                <a:gd name="T14" fmla="*/ 654 w 1949"/>
                <a:gd name="T15" fmla="*/ 559 h 1373"/>
                <a:gd name="T16" fmla="*/ 748 w 1949"/>
                <a:gd name="T17" fmla="*/ 483 h 1373"/>
                <a:gd name="T18" fmla="*/ 841 w 1949"/>
                <a:gd name="T19" fmla="*/ 414 h 1373"/>
                <a:gd name="T20" fmla="*/ 935 w 1949"/>
                <a:gd name="T21" fmla="*/ 351 h 1373"/>
                <a:gd name="T22" fmla="*/ 1029 w 1949"/>
                <a:gd name="T23" fmla="*/ 295 h 1373"/>
                <a:gd name="T24" fmla="*/ 1122 w 1949"/>
                <a:gd name="T25" fmla="*/ 244 h 1373"/>
                <a:gd name="T26" fmla="*/ 1216 w 1949"/>
                <a:gd name="T27" fmla="*/ 198 h 1373"/>
                <a:gd name="T28" fmla="*/ 1309 w 1949"/>
                <a:gd name="T29" fmla="*/ 157 h 1373"/>
                <a:gd name="T30" fmla="*/ 1403 w 1949"/>
                <a:gd name="T31" fmla="*/ 121 h 1373"/>
                <a:gd name="T32" fmla="*/ 1496 w 1949"/>
                <a:gd name="T33" fmla="*/ 89 h 1373"/>
                <a:gd name="T34" fmla="*/ 1590 w 1949"/>
                <a:gd name="T35" fmla="*/ 61 h 1373"/>
                <a:gd name="T36" fmla="*/ 1683 w 1949"/>
                <a:gd name="T37" fmla="*/ 37 h 1373"/>
                <a:gd name="T38" fmla="*/ 1777 w 1949"/>
                <a:gd name="T39" fmla="*/ 17 h 1373"/>
                <a:gd name="T40" fmla="*/ 1870 w 1949"/>
                <a:gd name="T41" fmla="*/ 0 h 13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373"/>
                <a:gd name="T65" fmla="*/ 1949 w 1949"/>
                <a:gd name="T66" fmla="*/ 1373 h 13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373">
                  <a:moveTo>
                    <a:pt x="0" y="1373"/>
                  </a:moveTo>
                  <a:lnTo>
                    <a:pt x="97" y="1231"/>
                  </a:lnTo>
                  <a:lnTo>
                    <a:pt x="195" y="1099"/>
                  </a:lnTo>
                  <a:lnTo>
                    <a:pt x="292" y="978"/>
                  </a:lnTo>
                  <a:lnTo>
                    <a:pt x="390" y="866"/>
                  </a:lnTo>
                  <a:lnTo>
                    <a:pt x="487" y="763"/>
                  </a:lnTo>
                  <a:lnTo>
                    <a:pt x="585" y="668"/>
                  </a:lnTo>
                  <a:lnTo>
                    <a:pt x="682" y="582"/>
                  </a:lnTo>
                  <a:lnTo>
                    <a:pt x="780" y="503"/>
                  </a:lnTo>
                  <a:lnTo>
                    <a:pt x="877" y="431"/>
                  </a:lnTo>
                  <a:lnTo>
                    <a:pt x="975" y="366"/>
                  </a:lnTo>
                  <a:lnTo>
                    <a:pt x="1072" y="307"/>
                  </a:lnTo>
                  <a:lnTo>
                    <a:pt x="1169" y="254"/>
                  </a:lnTo>
                  <a:lnTo>
                    <a:pt x="1267" y="206"/>
                  </a:lnTo>
                  <a:lnTo>
                    <a:pt x="1364" y="164"/>
                  </a:lnTo>
                  <a:lnTo>
                    <a:pt x="1462" y="126"/>
                  </a:lnTo>
                  <a:lnTo>
                    <a:pt x="1559" y="93"/>
                  </a:lnTo>
                  <a:lnTo>
                    <a:pt x="1657" y="64"/>
                  </a:lnTo>
                  <a:lnTo>
                    <a:pt x="1754" y="39"/>
                  </a:lnTo>
                  <a:lnTo>
                    <a:pt x="1852" y="18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8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91" name="Freeform 28"/>
            <p:cNvSpPr>
              <a:spLocks/>
            </p:cNvSpPr>
            <p:nvPr/>
          </p:nvSpPr>
          <p:spPr bwMode="auto">
            <a:xfrm>
              <a:off x="895" y="1539"/>
              <a:ext cx="1870" cy="723"/>
            </a:xfrm>
            <a:custGeom>
              <a:avLst/>
              <a:gdLst>
                <a:gd name="T0" fmla="*/ 0 w 1949"/>
                <a:gd name="T1" fmla="*/ 723 h 754"/>
                <a:gd name="T2" fmla="*/ 93 w 1949"/>
                <a:gd name="T3" fmla="*/ 568 h 754"/>
                <a:gd name="T4" fmla="*/ 187 w 1949"/>
                <a:gd name="T5" fmla="*/ 438 h 754"/>
                <a:gd name="T6" fmla="*/ 280 w 1949"/>
                <a:gd name="T7" fmla="*/ 331 h 754"/>
                <a:gd name="T8" fmla="*/ 374 w 1949"/>
                <a:gd name="T9" fmla="*/ 244 h 754"/>
                <a:gd name="T10" fmla="*/ 467 w 1949"/>
                <a:gd name="T11" fmla="*/ 173 h 754"/>
                <a:gd name="T12" fmla="*/ 561 w 1949"/>
                <a:gd name="T13" fmla="*/ 117 h 754"/>
                <a:gd name="T14" fmla="*/ 654 w 1949"/>
                <a:gd name="T15" fmla="*/ 75 h 754"/>
                <a:gd name="T16" fmla="*/ 748 w 1949"/>
                <a:gd name="T17" fmla="*/ 43 h 754"/>
                <a:gd name="T18" fmla="*/ 841 w 1949"/>
                <a:gd name="T19" fmla="*/ 21 h 754"/>
                <a:gd name="T20" fmla="*/ 935 w 1949"/>
                <a:gd name="T21" fmla="*/ 8 h 754"/>
                <a:gd name="T22" fmla="*/ 1029 w 1949"/>
                <a:gd name="T23" fmla="*/ 1 h 754"/>
                <a:gd name="T24" fmla="*/ 1122 w 1949"/>
                <a:gd name="T25" fmla="*/ 0 h 754"/>
                <a:gd name="T26" fmla="*/ 1216 w 1949"/>
                <a:gd name="T27" fmla="*/ 4 h 754"/>
                <a:gd name="T28" fmla="*/ 1309 w 1949"/>
                <a:gd name="T29" fmla="*/ 12 h 754"/>
                <a:gd name="T30" fmla="*/ 1403 w 1949"/>
                <a:gd name="T31" fmla="*/ 25 h 754"/>
                <a:gd name="T32" fmla="*/ 1496 w 1949"/>
                <a:gd name="T33" fmla="*/ 39 h 754"/>
                <a:gd name="T34" fmla="*/ 1590 w 1949"/>
                <a:gd name="T35" fmla="*/ 57 h 754"/>
                <a:gd name="T36" fmla="*/ 1683 w 1949"/>
                <a:gd name="T37" fmla="*/ 76 h 754"/>
                <a:gd name="T38" fmla="*/ 1777 w 1949"/>
                <a:gd name="T39" fmla="*/ 96 h 754"/>
                <a:gd name="T40" fmla="*/ 1870 w 1949"/>
                <a:gd name="T41" fmla="*/ 117 h 75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754"/>
                <a:gd name="T65" fmla="*/ 1949 w 1949"/>
                <a:gd name="T66" fmla="*/ 754 h 75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754">
                  <a:moveTo>
                    <a:pt x="0" y="754"/>
                  </a:moveTo>
                  <a:lnTo>
                    <a:pt x="97" y="592"/>
                  </a:lnTo>
                  <a:lnTo>
                    <a:pt x="195" y="457"/>
                  </a:lnTo>
                  <a:lnTo>
                    <a:pt x="292" y="345"/>
                  </a:lnTo>
                  <a:lnTo>
                    <a:pt x="390" y="254"/>
                  </a:lnTo>
                  <a:lnTo>
                    <a:pt x="487" y="180"/>
                  </a:lnTo>
                  <a:lnTo>
                    <a:pt x="585" y="122"/>
                  </a:lnTo>
                  <a:lnTo>
                    <a:pt x="682" y="78"/>
                  </a:lnTo>
                  <a:lnTo>
                    <a:pt x="780" y="45"/>
                  </a:lnTo>
                  <a:lnTo>
                    <a:pt x="877" y="22"/>
                  </a:lnTo>
                  <a:lnTo>
                    <a:pt x="975" y="8"/>
                  </a:lnTo>
                  <a:lnTo>
                    <a:pt x="1072" y="1"/>
                  </a:lnTo>
                  <a:lnTo>
                    <a:pt x="1169" y="0"/>
                  </a:lnTo>
                  <a:lnTo>
                    <a:pt x="1267" y="4"/>
                  </a:lnTo>
                  <a:lnTo>
                    <a:pt x="1364" y="13"/>
                  </a:lnTo>
                  <a:lnTo>
                    <a:pt x="1462" y="26"/>
                  </a:lnTo>
                  <a:lnTo>
                    <a:pt x="1559" y="41"/>
                  </a:lnTo>
                  <a:lnTo>
                    <a:pt x="1657" y="59"/>
                  </a:lnTo>
                  <a:lnTo>
                    <a:pt x="1754" y="79"/>
                  </a:lnTo>
                  <a:lnTo>
                    <a:pt x="1852" y="100"/>
                  </a:lnTo>
                  <a:lnTo>
                    <a:pt x="1949" y="122"/>
                  </a:lnTo>
                </a:path>
              </a:pathLst>
            </a:custGeom>
            <a:noFill/>
            <a:ln w="8">
              <a:solidFill>
                <a:srgbClr val="8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92" name="Freeform 29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008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93" name="Freeform 30"/>
            <p:cNvSpPr>
              <a:spLocks/>
            </p:cNvSpPr>
            <p:nvPr/>
          </p:nvSpPr>
          <p:spPr bwMode="auto">
            <a:xfrm>
              <a:off x="895" y="1676"/>
              <a:ext cx="1870" cy="586"/>
            </a:xfrm>
            <a:custGeom>
              <a:avLst/>
              <a:gdLst>
                <a:gd name="T0" fmla="*/ 0 w 1949"/>
                <a:gd name="T1" fmla="*/ 586 h 611"/>
                <a:gd name="T2" fmla="*/ 93 w 1949"/>
                <a:gd name="T3" fmla="*/ 373 h 611"/>
                <a:gd name="T4" fmla="*/ 187 w 1949"/>
                <a:gd name="T5" fmla="*/ 222 h 611"/>
                <a:gd name="T6" fmla="*/ 280 w 1949"/>
                <a:gd name="T7" fmla="*/ 118 h 611"/>
                <a:gd name="T8" fmla="*/ 374 w 1949"/>
                <a:gd name="T9" fmla="*/ 53 h 611"/>
                <a:gd name="T10" fmla="*/ 467 w 1949"/>
                <a:gd name="T11" fmla="*/ 15 h 611"/>
                <a:gd name="T12" fmla="*/ 561 w 1949"/>
                <a:gd name="T13" fmla="*/ 0 h 611"/>
                <a:gd name="T14" fmla="*/ 654 w 1949"/>
                <a:gd name="T15" fmla="*/ 1 h 611"/>
                <a:gd name="T16" fmla="*/ 748 w 1949"/>
                <a:gd name="T17" fmla="*/ 14 h 611"/>
                <a:gd name="T18" fmla="*/ 841 w 1949"/>
                <a:gd name="T19" fmla="*/ 35 h 611"/>
                <a:gd name="T20" fmla="*/ 935 w 1949"/>
                <a:gd name="T21" fmla="*/ 63 h 611"/>
                <a:gd name="T22" fmla="*/ 1029 w 1949"/>
                <a:gd name="T23" fmla="*/ 94 h 611"/>
                <a:gd name="T24" fmla="*/ 1122 w 1949"/>
                <a:gd name="T25" fmla="*/ 127 h 611"/>
                <a:gd name="T26" fmla="*/ 1216 w 1949"/>
                <a:gd name="T27" fmla="*/ 160 h 611"/>
                <a:gd name="T28" fmla="*/ 1309 w 1949"/>
                <a:gd name="T29" fmla="*/ 194 h 611"/>
                <a:gd name="T30" fmla="*/ 1403 w 1949"/>
                <a:gd name="T31" fmla="*/ 226 h 611"/>
                <a:gd name="T32" fmla="*/ 1496 w 1949"/>
                <a:gd name="T33" fmla="*/ 258 h 611"/>
                <a:gd name="T34" fmla="*/ 1590 w 1949"/>
                <a:gd name="T35" fmla="*/ 288 h 611"/>
                <a:gd name="T36" fmla="*/ 1683 w 1949"/>
                <a:gd name="T37" fmla="*/ 316 h 611"/>
                <a:gd name="T38" fmla="*/ 1777 w 1949"/>
                <a:gd name="T39" fmla="*/ 341 h 611"/>
                <a:gd name="T40" fmla="*/ 1870 w 1949"/>
                <a:gd name="T41" fmla="*/ 366 h 6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611"/>
                <a:gd name="T65" fmla="*/ 1949 w 1949"/>
                <a:gd name="T66" fmla="*/ 611 h 61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611">
                  <a:moveTo>
                    <a:pt x="0" y="611"/>
                  </a:moveTo>
                  <a:lnTo>
                    <a:pt x="97" y="389"/>
                  </a:lnTo>
                  <a:lnTo>
                    <a:pt x="195" y="231"/>
                  </a:lnTo>
                  <a:lnTo>
                    <a:pt x="292" y="123"/>
                  </a:lnTo>
                  <a:lnTo>
                    <a:pt x="390" y="55"/>
                  </a:lnTo>
                  <a:lnTo>
                    <a:pt x="487" y="16"/>
                  </a:lnTo>
                  <a:lnTo>
                    <a:pt x="585" y="0"/>
                  </a:lnTo>
                  <a:lnTo>
                    <a:pt x="682" y="1"/>
                  </a:lnTo>
                  <a:lnTo>
                    <a:pt x="780" y="15"/>
                  </a:lnTo>
                  <a:lnTo>
                    <a:pt x="877" y="37"/>
                  </a:lnTo>
                  <a:lnTo>
                    <a:pt x="975" y="66"/>
                  </a:lnTo>
                  <a:lnTo>
                    <a:pt x="1072" y="98"/>
                  </a:lnTo>
                  <a:lnTo>
                    <a:pt x="1169" y="132"/>
                  </a:lnTo>
                  <a:lnTo>
                    <a:pt x="1267" y="167"/>
                  </a:lnTo>
                  <a:lnTo>
                    <a:pt x="1364" y="202"/>
                  </a:lnTo>
                  <a:lnTo>
                    <a:pt x="1462" y="236"/>
                  </a:lnTo>
                  <a:lnTo>
                    <a:pt x="1559" y="269"/>
                  </a:lnTo>
                  <a:lnTo>
                    <a:pt x="1657" y="300"/>
                  </a:lnTo>
                  <a:lnTo>
                    <a:pt x="1754" y="329"/>
                  </a:lnTo>
                  <a:lnTo>
                    <a:pt x="1852" y="356"/>
                  </a:lnTo>
                  <a:lnTo>
                    <a:pt x="1949" y="382"/>
                  </a:lnTo>
                </a:path>
              </a:pathLst>
            </a:custGeom>
            <a:noFill/>
            <a:ln w="8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94" name="Freeform 31"/>
            <p:cNvSpPr>
              <a:spLocks/>
            </p:cNvSpPr>
            <p:nvPr/>
          </p:nvSpPr>
          <p:spPr bwMode="auto">
            <a:xfrm>
              <a:off x="895" y="1671"/>
              <a:ext cx="1870" cy="591"/>
            </a:xfrm>
            <a:custGeom>
              <a:avLst/>
              <a:gdLst>
                <a:gd name="T0" fmla="*/ 0 w 1949"/>
                <a:gd name="T1" fmla="*/ 591 h 616"/>
                <a:gd name="T2" fmla="*/ 93 w 1949"/>
                <a:gd name="T3" fmla="*/ 393 h 616"/>
                <a:gd name="T4" fmla="*/ 187 w 1949"/>
                <a:gd name="T5" fmla="*/ 248 h 616"/>
                <a:gd name="T6" fmla="*/ 280 w 1949"/>
                <a:gd name="T7" fmla="*/ 144 h 616"/>
                <a:gd name="T8" fmla="*/ 374 w 1949"/>
                <a:gd name="T9" fmla="*/ 74 h 616"/>
                <a:gd name="T10" fmla="*/ 467 w 1949"/>
                <a:gd name="T11" fmla="*/ 31 h 616"/>
                <a:gd name="T12" fmla="*/ 561 w 1949"/>
                <a:gd name="T13" fmla="*/ 8 h 616"/>
                <a:gd name="T14" fmla="*/ 654 w 1949"/>
                <a:gd name="T15" fmla="*/ 0 h 616"/>
                <a:gd name="T16" fmla="*/ 748 w 1949"/>
                <a:gd name="T17" fmla="*/ 5 h 616"/>
                <a:gd name="T18" fmla="*/ 841 w 1949"/>
                <a:gd name="T19" fmla="*/ 19 h 616"/>
                <a:gd name="T20" fmla="*/ 935 w 1949"/>
                <a:gd name="T21" fmla="*/ 40 h 616"/>
                <a:gd name="T22" fmla="*/ 1029 w 1949"/>
                <a:gd name="T23" fmla="*/ 65 h 616"/>
                <a:gd name="T24" fmla="*/ 1122 w 1949"/>
                <a:gd name="T25" fmla="*/ 93 h 616"/>
                <a:gd name="T26" fmla="*/ 1216 w 1949"/>
                <a:gd name="T27" fmla="*/ 123 h 616"/>
                <a:gd name="T28" fmla="*/ 1309 w 1949"/>
                <a:gd name="T29" fmla="*/ 154 h 616"/>
                <a:gd name="T30" fmla="*/ 1403 w 1949"/>
                <a:gd name="T31" fmla="*/ 184 h 616"/>
                <a:gd name="T32" fmla="*/ 1496 w 1949"/>
                <a:gd name="T33" fmla="*/ 215 h 616"/>
                <a:gd name="T34" fmla="*/ 1590 w 1949"/>
                <a:gd name="T35" fmla="*/ 245 h 616"/>
                <a:gd name="T36" fmla="*/ 1683 w 1949"/>
                <a:gd name="T37" fmla="*/ 272 h 616"/>
                <a:gd name="T38" fmla="*/ 1777 w 1949"/>
                <a:gd name="T39" fmla="*/ 299 h 616"/>
                <a:gd name="T40" fmla="*/ 1870 w 1949"/>
                <a:gd name="T41" fmla="*/ 324 h 6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616"/>
                <a:gd name="T65" fmla="*/ 1949 w 1949"/>
                <a:gd name="T66" fmla="*/ 616 h 61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616">
                  <a:moveTo>
                    <a:pt x="0" y="616"/>
                  </a:moveTo>
                  <a:lnTo>
                    <a:pt x="97" y="410"/>
                  </a:lnTo>
                  <a:lnTo>
                    <a:pt x="195" y="258"/>
                  </a:lnTo>
                  <a:lnTo>
                    <a:pt x="292" y="150"/>
                  </a:lnTo>
                  <a:lnTo>
                    <a:pt x="390" y="77"/>
                  </a:lnTo>
                  <a:lnTo>
                    <a:pt x="487" y="32"/>
                  </a:lnTo>
                  <a:lnTo>
                    <a:pt x="585" y="8"/>
                  </a:lnTo>
                  <a:lnTo>
                    <a:pt x="682" y="0"/>
                  </a:lnTo>
                  <a:lnTo>
                    <a:pt x="780" y="5"/>
                  </a:lnTo>
                  <a:lnTo>
                    <a:pt x="877" y="20"/>
                  </a:lnTo>
                  <a:lnTo>
                    <a:pt x="975" y="42"/>
                  </a:lnTo>
                  <a:lnTo>
                    <a:pt x="1072" y="68"/>
                  </a:lnTo>
                  <a:lnTo>
                    <a:pt x="1169" y="97"/>
                  </a:lnTo>
                  <a:lnTo>
                    <a:pt x="1267" y="128"/>
                  </a:lnTo>
                  <a:lnTo>
                    <a:pt x="1364" y="160"/>
                  </a:lnTo>
                  <a:lnTo>
                    <a:pt x="1462" y="192"/>
                  </a:lnTo>
                  <a:lnTo>
                    <a:pt x="1559" y="224"/>
                  </a:lnTo>
                  <a:lnTo>
                    <a:pt x="1657" y="255"/>
                  </a:lnTo>
                  <a:lnTo>
                    <a:pt x="1754" y="284"/>
                  </a:lnTo>
                  <a:lnTo>
                    <a:pt x="1852" y="312"/>
                  </a:lnTo>
                  <a:lnTo>
                    <a:pt x="1949" y="338"/>
                  </a:lnTo>
                </a:path>
              </a:pathLst>
            </a:custGeom>
            <a:noFill/>
            <a:ln w="8">
              <a:solidFill>
                <a:srgbClr val="00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95" name="Freeform 32"/>
            <p:cNvSpPr>
              <a:spLocks/>
            </p:cNvSpPr>
            <p:nvPr/>
          </p:nvSpPr>
          <p:spPr bwMode="auto">
            <a:xfrm>
              <a:off x="895" y="1545"/>
              <a:ext cx="1870" cy="717"/>
            </a:xfrm>
            <a:custGeom>
              <a:avLst/>
              <a:gdLst>
                <a:gd name="T0" fmla="*/ 0 w 1949"/>
                <a:gd name="T1" fmla="*/ 717 h 747"/>
                <a:gd name="T2" fmla="*/ 93 w 1949"/>
                <a:gd name="T3" fmla="*/ 575 h 747"/>
                <a:gd name="T4" fmla="*/ 187 w 1949"/>
                <a:gd name="T5" fmla="*/ 455 h 747"/>
                <a:gd name="T6" fmla="*/ 280 w 1949"/>
                <a:gd name="T7" fmla="*/ 353 h 747"/>
                <a:gd name="T8" fmla="*/ 374 w 1949"/>
                <a:gd name="T9" fmla="*/ 269 h 747"/>
                <a:gd name="T10" fmla="*/ 467 w 1949"/>
                <a:gd name="T11" fmla="*/ 199 h 747"/>
                <a:gd name="T12" fmla="*/ 561 w 1949"/>
                <a:gd name="T13" fmla="*/ 143 h 747"/>
                <a:gd name="T14" fmla="*/ 654 w 1949"/>
                <a:gd name="T15" fmla="*/ 98 h 747"/>
                <a:gd name="T16" fmla="*/ 748 w 1949"/>
                <a:gd name="T17" fmla="*/ 62 h 747"/>
                <a:gd name="T18" fmla="*/ 841 w 1949"/>
                <a:gd name="T19" fmla="*/ 36 h 747"/>
                <a:gd name="T20" fmla="*/ 935 w 1949"/>
                <a:gd name="T21" fmla="*/ 18 h 747"/>
                <a:gd name="T22" fmla="*/ 1029 w 1949"/>
                <a:gd name="T23" fmla="*/ 7 h 747"/>
                <a:gd name="T24" fmla="*/ 1122 w 1949"/>
                <a:gd name="T25" fmla="*/ 1 h 747"/>
                <a:gd name="T26" fmla="*/ 1216 w 1949"/>
                <a:gd name="T27" fmla="*/ 0 h 747"/>
                <a:gd name="T28" fmla="*/ 1309 w 1949"/>
                <a:gd name="T29" fmla="*/ 4 h 747"/>
                <a:gd name="T30" fmla="*/ 1403 w 1949"/>
                <a:gd name="T31" fmla="*/ 11 h 747"/>
                <a:gd name="T32" fmla="*/ 1496 w 1949"/>
                <a:gd name="T33" fmla="*/ 20 h 747"/>
                <a:gd name="T34" fmla="*/ 1590 w 1949"/>
                <a:gd name="T35" fmla="*/ 33 h 747"/>
                <a:gd name="T36" fmla="*/ 1683 w 1949"/>
                <a:gd name="T37" fmla="*/ 48 h 747"/>
                <a:gd name="T38" fmla="*/ 1777 w 1949"/>
                <a:gd name="T39" fmla="*/ 64 h 747"/>
                <a:gd name="T40" fmla="*/ 1870 w 1949"/>
                <a:gd name="T41" fmla="*/ 82 h 74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747"/>
                <a:gd name="T65" fmla="*/ 1949 w 1949"/>
                <a:gd name="T66" fmla="*/ 747 h 74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747">
                  <a:moveTo>
                    <a:pt x="0" y="747"/>
                  </a:moveTo>
                  <a:lnTo>
                    <a:pt x="97" y="599"/>
                  </a:lnTo>
                  <a:lnTo>
                    <a:pt x="195" y="474"/>
                  </a:lnTo>
                  <a:lnTo>
                    <a:pt x="292" y="368"/>
                  </a:lnTo>
                  <a:lnTo>
                    <a:pt x="390" y="280"/>
                  </a:lnTo>
                  <a:lnTo>
                    <a:pt x="487" y="207"/>
                  </a:lnTo>
                  <a:lnTo>
                    <a:pt x="585" y="149"/>
                  </a:lnTo>
                  <a:lnTo>
                    <a:pt x="682" y="102"/>
                  </a:lnTo>
                  <a:lnTo>
                    <a:pt x="780" y="65"/>
                  </a:lnTo>
                  <a:lnTo>
                    <a:pt x="877" y="38"/>
                  </a:lnTo>
                  <a:lnTo>
                    <a:pt x="975" y="19"/>
                  </a:lnTo>
                  <a:lnTo>
                    <a:pt x="1072" y="7"/>
                  </a:lnTo>
                  <a:lnTo>
                    <a:pt x="1169" y="1"/>
                  </a:lnTo>
                  <a:lnTo>
                    <a:pt x="1267" y="0"/>
                  </a:lnTo>
                  <a:lnTo>
                    <a:pt x="1364" y="4"/>
                  </a:lnTo>
                  <a:lnTo>
                    <a:pt x="1462" y="11"/>
                  </a:lnTo>
                  <a:lnTo>
                    <a:pt x="1559" y="21"/>
                  </a:lnTo>
                  <a:lnTo>
                    <a:pt x="1657" y="34"/>
                  </a:lnTo>
                  <a:lnTo>
                    <a:pt x="1754" y="50"/>
                  </a:lnTo>
                  <a:lnTo>
                    <a:pt x="1852" y="67"/>
                  </a:lnTo>
                  <a:lnTo>
                    <a:pt x="1949" y="85"/>
                  </a:lnTo>
                </a:path>
              </a:pathLst>
            </a:custGeom>
            <a:noFill/>
            <a:ln w="8">
              <a:solidFill>
                <a:srgbClr val="CC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96" name="Freeform 33"/>
            <p:cNvSpPr>
              <a:spLocks/>
            </p:cNvSpPr>
            <p:nvPr/>
          </p:nvSpPr>
          <p:spPr bwMode="auto">
            <a:xfrm>
              <a:off x="895" y="882"/>
              <a:ext cx="1870" cy="1380"/>
            </a:xfrm>
            <a:custGeom>
              <a:avLst/>
              <a:gdLst>
                <a:gd name="T0" fmla="*/ 0 w 1949"/>
                <a:gd name="T1" fmla="*/ 1380 h 1438"/>
                <a:gd name="T2" fmla="*/ 93 w 1949"/>
                <a:gd name="T3" fmla="*/ 1271 h 1438"/>
                <a:gd name="T4" fmla="*/ 187 w 1949"/>
                <a:gd name="T5" fmla="*/ 1167 h 1438"/>
                <a:gd name="T6" fmla="*/ 280 w 1949"/>
                <a:gd name="T7" fmla="*/ 1068 h 1438"/>
                <a:gd name="T8" fmla="*/ 374 w 1949"/>
                <a:gd name="T9" fmla="*/ 974 h 1438"/>
                <a:gd name="T10" fmla="*/ 467 w 1949"/>
                <a:gd name="T11" fmla="*/ 885 h 1438"/>
                <a:gd name="T12" fmla="*/ 561 w 1949"/>
                <a:gd name="T13" fmla="*/ 800 h 1438"/>
                <a:gd name="T14" fmla="*/ 654 w 1949"/>
                <a:gd name="T15" fmla="*/ 720 h 1438"/>
                <a:gd name="T16" fmla="*/ 748 w 1949"/>
                <a:gd name="T17" fmla="*/ 643 h 1438"/>
                <a:gd name="T18" fmla="*/ 841 w 1949"/>
                <a:gd name="T19" fmla="*/ 571 h 1438"/>
                <a:gd name="T20" fmla="*/ 935 w 1949"/>
                <a:gd name="T21" fmla="*/ 502 h 1438"/>
                <a:gd name="T22" fmla="*/ 1029 w 1949"/>
                <a:gd name="T23" fmla="*/ 438 h 1438"/>
                <a:gd name="T24" fmla="*/ 1122 w 1949"/>
                <a:gd name="T25" fmla="*/ 376 h 1438"/>
                <a:gd name="T26" fmla="*/ 1216 w 1949"/>
                <a:gd name="T27" fmla="*/ 319 h 1438"/>
                <a:gd name="T28" fmla="*/ 1309 w 1949"/>
                <a:gd name="T29" fmla="*/ 264 h 1438"/>
                <a:gd name="T30" fmla="*/ 1403 w 1949"/>
                <a:gd name="T31" fmla="*/ 213 h 1438"/>
                <a:gd name="T32" fmla="*/ 1496 w 1949"/>
                <a:gd name="T33" fmla="*/ 164 h 1438"/>
                <a:gd name="T34" fmla="*/ 1590 w 1949"/>
                <a:gd name="T35" fmla="*/ 119 h 1438"/>
                <a:gd name="T36" fmla="*/ 1683 w 1949"/>
                <a:gd name="T37" fmla="*/ 77 h 1438"/>
                <a:gd name="T38" fmla="*/ 1777 w 1949"/>
                <a:gd name="T39" fmla="*/ 37 h 1438"/>
                <a:gd name="T40" fmla="*/ 1870 w 1949"/>
                <a:gd name="T41" fmla="*/ 0 h 14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438"/>
                <a:gd name="T65" fmla="*/ 1949 w 1949"/>
                <a:gd name="T66" fmla="*/ 1438 h 143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438">
                  <a:moveTo>
                    <a:pt x="0" y="1438"/>
                  </a:moveTo>
                  <a:lnTo>
                    <a:pt x="97" y="1324"/>
                  </a:lnTo>
                  <a:lnTo>
                    <a:pt x="195" y="1216"/>
                  </a:lnTo>
                  <a:lnTo>
                    <a:pt x="292" y="1113"/>
                  </a:lnTo>
                  <a:lnTo>
                    <a:pt x="390" y="1015"/>
                  </a:lnTo>
                  <a:lnTo>
                    <a:pt x="487" y="922"/>
                  </a:lnTo>
                  <a:lnTo>
                    <a:pt x="585" y="834"/>
                  </a:lnTo>
                  <a:lnTo>
                    <a:pt x="682" y="750"/>
                  </a:lnTo>
                  <a:lnTo>
                    <a:pt x="780" y="670"/>
                  </a:lnTo>
                  <a:lnTo>
                    <a:pt x="877" y="595"/>
                  </a:lnTo>
                  <a:lnTo>
                    <a:pt x="975" y="523"/>
                  </a:lnTo>
                  <a:lnTo>
                    <a:pt x="1072" y="456"/>
                  </a:lnTo>
                  <a:lnTo>
                    <a:pt x="1169" y="392"/>
                  </a:lnTo>
                  <a:lnTo>
                    <a:pt x="1267" y="332"/>
                  </a:lnTo>
                  <a:lnTo>
                    <a:pt x="1364" y="275"/>
                  </a:lnTo>
                  <a:lnTo>
                    <a:pt x="1462" y="222"/>
                  </a:lnTo>
                  <a:lnTo>
                    <a:pt x="1559" y="171"/>
                  </a:lnTo>
                  <a:lnTo>
                    <a:pt x="1657" y="124"/>
                  </a:lnTo>
                  <a:lnTo>
                    <a:pt x="1754" y="80"/>
                  </a:lnTo>
                  <a:lnTo>
                    <a:pt x="1852" y="39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CCFFCC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97" name="Freeform 34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FFFF9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98" name="Freeform 35"/>
            <p:cNvSpPr>
              <a:spLocks/>
            </p:cNvSpPr>
            <p:nvPr/>
          </p:nvSpPr>
          <p:spPr bwMode="auto">
            <a:xfrm>
              <a:off x="895" y="809"/>
              <a:ext cx="1870" cy="1453"/>
            </a:xfrm>
            <a:custGeom>
              <a:avLst/>
              <a:gdLst>
                <a:gd name="T0" fmla="*/ 0 w 1949"/>
                <a:gd name="T1" fmla="*/ 1453 h 1514"/>
                <a:gd name="T2" fmla="*/ 93 w 1949"/>
                <a:gd name="T3" fmla="*/ 1323 h 1514"/>
                <a:gd name="T4" fmla="*/ 187 w 1949"/>
                <a:gd name="T5" fmla="*/ 1202 h 1514"/>
                <a:gd name="T6" fmla="*/ 280 w 1949"/>
                <a:gd name="T7" fmla="*/ 1086 h 1514"/>
                <a:gd name="T8" fmla="*/ 374 w 1949"/>
                <a:gd name="T9" fmla="*/ 979 h 1514"/>
                <a:gd name="T10" fmla="*/ 467 w 1949"/>
                <a:gd name="T11" fmla="*/ 879 h 1514"/>
                <a:gd name="T12" fmla="*/ 561 w 1949"/>
                <a:gd name="T13" fmla="*/ 785 h 1514"/>
                <a:gd name="T14" fmla="*/ 654 w 1949"/>
                <a:gd name="T15" fmla="*/ 697 h 1514"/>
                <a:gd name="T16" fmla="*/ 748 w 1949"/>
                <a:gd name="T17" fmla="*/ 614 h 1514"/>
                <a:gd name="T18" fmla="*/ 841 w 1949"/>
                <a:gd name="T19" fmla="*/ 538 h 1514"/>
                <a:gd name="T20" fmla="*/ 935 w 1949"/>
                <a:gd name="T21" fmla="*/ 467 h 1514"/>
                <a:gd name="T22" fmla="*/ 1029 w 1949"/>
                <a:gd name="T23" fmla="*/ 401 h 1514"/>
                <a:gd name="T24" fmla="*/ 1122 w 1949"/>
                <a:gd name="T25" fmla="*/ 340 h 1514"/>
                <a:gd name="T26" fmla="*/ 1216 w 1949"/>
                <a:gd name="T27" fmla="*/ 283 h 1514"/>
                <a:gd name="T28" fmla="*/ 1309 w 1949"/>
                <a:gd name="T29" fmla="*/ 231 h 1514"/>
                <a:gd name="T30" fmla="*/ 1403 w 1949"/>
                <a:gd name="T31" fmla="*/ 183 h 1514"/>
                <a:gd name="T32" fmla="*/ 1496 w 1949"/>
                <a:gd name="T33" fmla="*/ 139 h 1514"/>
                <a:gd name="T34" fmla="*/ 1590 w 1949"/>
                <a:gd name="T35" fmla="*/ 100 h 1514"/>
                <a:gd name="T36" fmla="*/ 1683 w 1949"/>
                <a:gd name="T37" fmla="*/ 63 h 1514"/>
                <a:gd name="T38" fmla="*/ 1777 w 1949"/>
                <a:gd name="T39" fmla="*/ 30 h 1514"/>
                <a:gd name="T40" fmla="*/ 1870 w 1949"/>
                <a:gd name="T41" fmla="*/ 0 h 15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514"/>
                <a:gd name="T65" fmla="*/ 1949 w 1949"/>
                <a:gd name="T66" fmla="*/ 1514 h 151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514">
                  <a:moveTo>
                    <a:pt x="0" y="1514"/>
                  </a:moveTo>
                  <a:lnTo>
                    <a:pt x="97" y="1379"/>
                  </a:lnTo>
                  <a:lnTo>
                    <a:pt x="195" y="1252"/>
                  </a:lnTo>
                  <a:lnTo>
                    <a:pt x="292" y="1132"/>
                  </a:lnTo>
                  <a:lnTo>
                    <a:pt x="390" y="1020"/>
                  </a:lnTo>
                  <a:lnTo>
                    <a:pt x="487" y="916"/>
                  </a:lnTo>
                  <a:lnTo>
                    <a:pt x="585" y="818"/>
                  </a:lnTo>
                  <a:lnTo>
                    <a:pt x="682" y="726"/>
                  </a:lnTo>
                  <a:lnTo>
                    <a:pt x="780" y="640"/>
                  </a:lnTo>
                  <a:lnTo>
                    <a:pt x="877" y="561"/>
                  </a:lnTo>
                  <a:lnTo>
                    <a:pt x="975" y="487"/>
                  </a:lnTo>
                  <a:lnTo>
                    <a:pt x="1072" y="418"/>
                  </a:lnTo>
                  <a:lnTo>
                    <a:pt x="1169" y="354"/>
                  </a:lnTo>
                  <a:lnTo>
                    <a:pt x="1267" y="295"/>
                  </a:lnTo>
                  <a:lnTo>
                    <a:pt x="1364" y="241"/>
                  </a:lnTo>
                  <a:lnTo>
                    <a:pt x="1462" y="191"/>
                  </a:lnTo>
                  <a:lnTo>
                    <a:pt x="1559" y="145"/>
                  </a:lnTo>
                  <a:lnTo>
                    <a:pt x="1657" y="104"/>
                  </a:lnTo>
                  <a:lnTo>
                    <a:pt x="1754" y="66"/>
                  </a:lnTo>
                  <a:lnTo>
                    <a:pt x="1852" y="31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99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99" name="Freeform 36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FF99CC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00" name="Freeform 37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CC99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01" name="Freeform 38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FFCC9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02" name="Freeform 39"/>
            <p:cNvSpPr>
              <a:spLocks/>
            </p:cNvSpPr>
            <p:nvPr/>
          </p:nvSpPr>
          <p:spPr bwMode="auto">
            <a:xfrm>
              <a:off x="895" y="1598"/>
              <a:ext cx="1870" cy="664"/>
            </a:xfrm>
            <a:custGeom>
              <a:avLst/>
              <a:gdLst>
                <a:gd name="T0" fmla="*/ 0 w 1949"/>
                <a:gd name="T1" fmla="*/ 664 h 692"/>
                <a:gd name="T2" fmla="*/ 93 w 1949"/>
                <a:gd name="T3" fmla="*/ 441 h 692"/>
                <a:gd name="T4" fmla="*/ 187 w 1949"/>
                <a:gd name="T5" fmla="*/ 278 h 692"/>
                <a:gd name="T6" fmla="*/ 280 w 1949"/>
                <a:gd name="T7" fmla="*/ 161 h 692"/>
                <a:gd name="T8" fmla="*/ 374 w 1949"/>
                <a:gd name="T9" fmla="*/ 83 h 692"/>
                <a:gd name="T10" fmla="*/ 467 w 1949"/>
                <a:gd name="T11" fmla="*/ 34 h 692"/>
                <a:gd name="T12" fmla="*/ 561 w 1949"/>
                <a:gd name="T13" fmla="*/ 8 h 692"/>
                <a:gd name="T14" fmla="*/ 654 w 1949"/>
                <a:gd name="T15" fmla="*/ 0 h 692"/>
                <a:gd name="T16" fmla="*/ 748 w 1949"/>
                <a:gd name="T17" fmla="*/ 6 h 692"/>
                <a:gd name="T18" fmla="*/ 841 w 1949"/>
                <a:gd name="T19" fmla="*/ 22 h 692"/>
                <a:gd name="T20" fmla="*/ 935 w 1949"/>
                <a:gd name="T21" fmla="*/ 45 h 692"/>
                <a:gd name="T22" fmla="*/ 1029 w 1949"/>
                <a:gd name="T23" fmla="*/ 74 h 692"/>
                <a:gd name="T24" fmla="*/ 1122 w 1949"/>
                <a:gd name="T25" fmla="*/ 106 h 692"/>
                <a:gd name="T26" fmla="*/ 1216 w 1949"/>
                <a:gd name="T27" fmla="*/ 139 h 692"/>
                <a:gd name="T28" fmla="*/ 1309 w 1949"/>
                <a:gd name="T29" fmla="*/ 174 h 692"/>
                <a:gd name="T30" fmla="*/ 1403 w 1949"/>
                <a:gd name="T31" fmla="*/ 208 h 692"/>
                <a:gd name="T32" fmla="*/ 1496 w 1949"/>
                <a:gd name="T33" fmla="*/ 242 h 692"/>
                <a:gd name="T34" fmla="*/ 1590 w 1949"/>
                <a:gd name="T35" fmla="*/ 275 h 692"/>
                <a:gd name="T36" fmla="*/ 1683 w 1949"/>
                <a:gd name="T37" fmla="*/ 307 h 692"/>
                <a:gd name="T38" fmla="*/ 1777 w 1949"/>
                <a:gd name="T39" fmla="*/ 337 h 692"/>
                <a:gd name="T40" fmla="*/ 1870 w 1949"/>
                <a:gd name="T41" fmla="*/ 366 h 6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692"/>
                <a:gd name="T65" fmla="*/ 1949 w 1949"/>
                <a:gd name="T66" fmla="*/ 692 h 6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692">
                  <a:moveTo>
                    <a:pt x="0" y="692"/>
                  </a:moveTo>
                  <a:lnTo>
                    <a:pt x="97" y="460"/>
                  </a:lnTo>
                  <a:lnTo>
                    <a:pt x="195" y="290"/>
                  </a:lnTo>
                  <a:lnTo>
                    <a:pt x="292" y="168"/>
                  </a:lnTo>
                  <a:lnTo>
                    <a:pt x="390" y="86"/>
                  </a:lnTo>
                  <a:lnTo>
                    <a:pt x="487" y="35"/>
                  </a:lnTo>
                  <a:lnTo>
                    <a:pt x="585" y="8"/>
                  </a:lnTo>
                  <a:lnTo>
                    <a:pt x="682" y="0"/>
                  </a:lnTo>
                  <a:lnTo>
                    <a:pt x="780" y="6"/>
                  </a:lnTo>
                  <a:lnTo>
                    <a:pt x="877" y="23"/>
                  </a:lnTo>
                  <a:lnTo>
                    <a:pt x="975" y="47"/>
                  </a:lnTo>
                  <a:lnTo>
                    <a:pt x="1072" y="77"/>
                  </a:lnTo>
                  <a:lnTo>
                    <a:pt x="1169" y="110"/>
                  </a:lnTo>
                  <a:lnTo>
                    <a:pt x="1267" y="145"/>
                  </a:lnTo>
                  <a:lnTo>
                    <a:pt x="1364" y="181"/>
                  </a:lnTo>
                  <a:lnTo>
                    <a:pt x="1462" y="217"/>
                  </a:lnTo>
                  <a:lnTo>
                    <a:pt x="1559" y="252"/>
                  </a:lnTo>
                  <a:lnTo>
                    <a:pt x="1657" y="287"/>
                  </a:lnTo>
                  <a:lnTo>
                    <a:pt x="1754" y="320"/>
                  </a:lnTo>
                  <a:lnTo>
                    <a:pt x="1852" y="351"/>
                  </a:lnTo>
                  <a:lnTo>
                    <a:pt x="1949" y="381"/>
                  </a:lnTo>
                </a:path>
              </a:pathLst>
            </a:custGeom>
            <a:noFill/>
            <a:ln w="8">
              <a:solidFill>
                <a:srgbClr val="3366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03" name="Freeform 40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33CCCC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04" name="Freeform 41"/>
            <p:cNvSpPr>
              <a:spLocks/>
            </p:cNvSpPr>
            <p:nvPr/>
          </p:nvSpPr>
          <p:spPr bwMode="auto">
            <a:xfrm>
              <a:off x="895" y="1587"/>
              <a:ext cx="1870" cy="675"/>
            </a:xfrm>
            <a:custGeom>
              <a:avLst/>
              <a:gdLst>
                <a:gd name="T0" fmla="*/ 0 w 1949"/>
                <a:gd name="T1" fmla="*/ 675 h 704"/>
                <a:gd name="T2" fmla="*/ 93 w 1949"/>
                <a:gd name="T3" fmla="*/ 542 h 704"/>
                <a:gd name="T4" fmla="*/ 187 w 1949"/>
                <a:gd name="T5" fmla="*/ 428 h 704"/>
                <a:gd name="T6" fmla="*/ 280 w 1949"/>
                <a:gd name="T7" fmla="*/ 333 h 704"/>
                <a:gd name="T8" fmla="*/ 374 w 1949"/>
                <a:gd name="T9" fmla="*/ 253 h 704"/>
                <a:gd name="T10" fmla="*/ 467 w 1949"/>
                <a:gd name="T11" fmla="*/ 187 h 704"/>
                <a:gd name="T12" fmla="*/ 561 w 1949"/>
                <a:gd name="T13" fmla="*/ 134 h 704"/>
                <a:gd name="T14" fmla="*/ 654 w 1949"/>
                <a:gd name="T15" fmla="*/ 92 h 704"/>
                <a:gd name="T16" fmla="*/ 748 w 1949"/>
                <a:gd name="T17" fmla="*/ 59 h 704"/>
                <a:gd name="T18" fmla="*/ 841 w 1949"/>
                <a:gd name="T19" fmla="*/ 35 h 704"/>
                <a:gd name="T20" fmla="*/ 935 w 1949"/>
                <a:gd name="T21" fmla="*/ 17 h 704"/>
                <a:gd name="T22" fmla="*/ 1029 w 1949"/>
                <a:gd name="T23" fmla="*/ 7 h 704"/>
                <a:gd name="T24" fmla="*/ 1122 w 1949"/>
                <a:gd name="T25" fmla="*/ 1 h 704"/>
                <a:gd name="T26" fmla="*/ 1216 w 1949"/>
                <a:gd name="T27" fmla="*/ 0 h 704"/>
                <a:gd name="T28" fmla="*/ 1309 w 1949"/>
                <a:gd name="T29" fmla="*/ 3 h 704"/>
                <a:gd name="T30" fmla="*/ 1403 w 1949"/>
                <a:gd name="T31" fmla="*/ 10 h 704"/>
                <a:gd name="T32" fmla="*/ 1496 w 1949"/>
                <a:gd name="T33" fmla="*/ 19 h 704"/>
                <a:gd name="T34" fmla="*/ 1590 w 1949"/>
                <a:gd name="T35" fmla="*/ 31 h 704"/>
                <a:gd name="T36" fmla="*/ 1683 w 1949"/>
                <a:gd name="T37" fmla="*/ 45 h 704"/>
                <a:gd name="T38" fmla="*/ 1777 w 1949"/>
                <a:gd name="T39" fmla="*/ 60 h 704"/>
                <a:gd name="T40" fmla="*/ 1870 w 1949"/>
                <a:gd name="T41" fmla="*/ 77 h 7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704"/>
                <a:gd name="T65" fmla="*/ 1949 w 1949"/>
                <a:gd name="T66" fmla="*/ 704 h 7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704">
                  <a:moveTo>
                    <a:pt x="0" y="704"/>
                  </a:moveTo>
                  <a:lnTo>
                    <a:pt x="97" y="565"/>
                  </a:lnTo>
                  <a:lnTo>
                    <a:pt x="195" y="446"/>
                  </a:lnTo>
                  <a:lnTo>
                    <a:pt x="292" y="347"/>
                  </a:lnTo>
                  <a:lnTo>
                    <a:pt x="390" y="264"/>
                  </a:lnTo>
                  <a:lnTo>
                    <a:pt x="487" y="195"/>
                  </a:lnTo>
                  <a:lnTo>
                    <a:pt x="585" y="140"/>
                  </a:lnTo>
                  <a:lnTo>
                    <a:pt x="682" y="96"/>
                  </a:lnTo>
                  <a:lnTo>
                    <a:pt x="780" y="62"/>
                  </a:lnTo>
                  <a:lnTo>
                    <a:pt x="877" y="36"/>
                  </a:lnTo>
                  <a:lnTo>
                    <a:pt x="975" y="18"/>
                  </a:lnTo>
                  <a:lnTo>
                    <a:pt x="1072" y="7"/>
                  </a:lnTo>
                  <a:lnTo>
                    <a:pt x="1169" y="1"/>
                  </a:lnTo>
                  <a:lnTo>
                    <a:pt x="1267" y="0"/>
                  </a:lnTo>
                  <a:lnTo>
                    <a:pt x="1364" y="3"/>
                  </a:lnTo>
                  <a:lnTo>
                    <a:pt x="1462" y="10"/>
                  </a:lnTo>
                  <a:lnTo>
                    <a:pt x="1559" y="20"/>
                  </a:lnTo>
                  <a:lnTo>
                    <a:pt x="1657" y="32"/>
                  </a:lnTo>
                  <a:lnTo>
                    <a:pt x="1754" y="47"/>
                  </a:lnTo>
                  <a:lnTo>
                    <a:pt x="1852" y="63"/>
                  </a:lnTo>
                  <a:lnTo>
                    <a:pt x="1949" y="80"/>
                  </a:lnTo>
                </a:path>
              </a:pathLst>
            </a:custGeom>
            <a:noFill/>
            <a:ln w="8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05" name="Freeform 42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06" name="Freeform 43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FF99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07" name="Freeform 44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08" name="Freeform 45"/>
            <p:cNvSpPr>
              <a:spLocks/>
            </p:cNvSpPr>
            <p:nvPr/>
          </p:nvSpPr>
          <p:spPr bwMode="auto">
            <a:xfrm>
              <a:off x="895" y="1433"/>
              <a:ext cx="1870" cy="829"/>
            </a:xfrm>
            <a:custGeom>
              <a:avLst/>
              <a:gdLst>
                <a:gd name="T0" fmla="*/ 0 w 1949"/>
                <a:gd name="T1" fmla="*/ 829 h 864"/>
                <a:gd name="T2" fmla="*/ 93 w 1949"/>
                <a:gd name="T3" fmla="*/ 663 h 864"/>
                <a:gd name="T4" fmla="*/ 187 w 1949"/>
                <a:gd name="T5" fmla="*/ 523 h 864"/>
                <a:gd name="T6" fmla="*/ 280 w 1949"/>
                <a:gd name="T7" fmla="*/ 405 h 864"/>
                <a:gd name="T8" fmla="*/ 374 w 1949"/>
                <a:gd name="T9" fmla="*/ 307 h 864"/>
                <a:gd name="T10" fmla="*/ 467 w 1949"/>
                <a:gd name="T11" fmla="*/ 226 h 864"/>
                <a:gd name="T12" fmla="*/ 561 w 1949"/>
                <a:gd name="T13" fmla="*/ 161 h 864"/>
                <a:gd name="T14" fmla="*/ 654 w 1949"/>
                <a:gd name="T15" fmla="*/ 109 h 864"/>
                <a:gd name="T16" fmla="*/ 748 w 1949"/>
                <a:gd name="T17" fmla="*/ 70 h 864"/>
                <a:gd name="T18" fmla="*/ 841 w 1949"/>
                <a:gd name="T19" fmla="*/ 40 h 864"/>
                <a:gd name="T20" fmla="*/ 935 w 1949"/>
                <a:gd name="T21" fmla="*/ 19 h 864"/>
                <a:gd name="T22" fmla="*/ 1029 w 1949"/>
                <a:gd name="T23" fmla="*/ 7 h 864"/>
                <a:gd name="T24" fmla="*/ 1122 w 1949"/>
                <a:gd name="T25" fmla="*/ 0 h 864"/>
                <a:gd name="T26" fmla="*/ 1216 w 1949"/>
                <a:gd name="T27" fmla="*/ 0 h 864"/>
                <a:gd name="T28" fmla="*/ 1309 w 1949"/>
                <a:gd name="T29" fmla="*/ 4 h 864"/>
                <a:gd name="T30" fmla="*/ 1403 w 1949"/>
                <a:gd name="T31" fmla="*/ 12 h 864"/>
                <a:gd name="T32" fmla="*/ 1496 w 1949"/>
                <a:gd name="T33" fmla="*/ 25 h 864"/>
                <a:gd name="T34" fmla="*/ 1590 w 1949"/>
                <a:gd name="T35" fmla="*/ 40 h 864"/>
                <a:gd name="T36" fmla="*/ 1683 w 1949"/>
                <a:gd name="T37" fmla="*/ 58 h 864"/>
                <a:gd name="T38" fmla="*/ 1777 w 1949"/>
                <a:gd name="T39" fmla="*/ 77 h 864"/>
                <a:gd name="T40" fmla="*/ 1870 w 1949"/>
                <a:gd name="T41" fmla="*/ 98 h 8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864"/>
                <a:gd name="T65" fmla="*/ 1949 w 1949"/>
                <a:gd name="T66" fmla="*/ 864 h 8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864">
                  <a:moveTo>
                    <a:pt x="0" y="864"/>
                  </a:moveTo>
                  <a:lnTo>
                    <a:pt x="97" y="691"/>
                  </a:lnTo>
                  <a:lnTo>
                    <a:pt x="195" y="545"/>
                  </a:lnTo>
                  <a:lnTo>
                    <a:pt x="292" y="422"/>
                  </a:lnTo>
                  <a:lnTo>
                    <a:pt x="390" y="320"/>
                  </a:lnTo>
                  <a:lnTo>
                    <a:pt x="487" y="236"/>
                  </a:lnTo>
                  <a:lnTo>
                    <a:pt x="585" y="168"/>
                  </a:lnTo>
                  <a:lnTo>
                    <a:pt x="682" y="114"/>
                  </a:lnTo>
                  <a:lnTo>
                    <a:pt x="780" y="73"/>
                  </a:lnTo>
                  <a:lnTo>
                    <a:pt x="877" y="42"/>
                  </a:lnTo>
                  <a:lnTo>
                    <a:pt x="975" y="20"/>
                  </a:lnTo>
                  <a:lnTo>
                    <a:pt x="1072" y="7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4"/>
                  </a:lnTo>
                  <a:lnTo>
                    <a:pt x="1462" y="13"/>
                  </a:lnTo>
                  <a:lnTo>
                    <a:pt x="1559" y="26"/>
                  </a:lnTo>
                  <a:lnTo>
                    <a:pt x="1657" y="42"/>
                  </a:lnTo>
                  <a:lnTo>
                    <a:pt x="1754" y="60"/>
                  </a:lnTo>
                  <a:lnTo>
                    <a:pt x="1852" y="80"/>
                  </a:lnTo>
                  <a:lnTo>
                    <a:pt x="1949" y="102"/>
                  </a:lnTo>
                </a:path>
              </a:pathLst>
            </a:custGeom>
            <a:noFill/>
            <a:ln w="8">
              <a:solidFill>
                <a:srgbClr val="66669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09" name="Freeform 46"/>
            <p:cNvSpPr>
              <a:spLocks/>
            </p:cNvSpPr>
            <p:nvPr/>
          </p:nvSpPr>
          <p:spPr bwMode="auto">
            <a:xfrm>
              <a:off x="895" y="1695"/>
              <a:ext cx="1870" cy="567"/>
            </a:xfrm>
            <a:custGeom>
              <a:avLst/>
              <a:gdLst>
                <a:gd name="T0" fmla="*/ 0 w 1949"/>
                <a:gd name="T1" fmla="*/ 567 h 591"/>
                <a:gd name="T2" fmla="*/ 93 w 1949"/>
                <a:gd name="T3" fmla="*/ 318 h 591"/>
                <a:gd name="T4" fmla="*/ 187 w 1949"/>
                <a:gd name="T5" fmla="*/ 157 h 591"/>
                <a:gd name="T6" fmla="*/ 280 w 1949"/>
                <a:gd name="T7" fmla="*/ 62 h 591"/>
                <a:gd name="T8" fmla="*/ 374 w 1949"/>
                <a:gd name="T9" fmla="*/ 14 h 591"/>
                <a:gd name="T10" fmla="*/ 467 w 1949"/>
                <a:gd name="T11" fmla="*/ 0 h 591"/>
                <a:gd name="T12" fmla="*/ 561 w 1949"/>
                <a:gd name="T13" fmla="*/ 8 h 591"/>
                <a:gd name="T14" fmla="*/ 654 w 1949"/>
                <a:gd name="T15" fmla="*/ 32 h 591"/>
                <a:gd name="T16" fmla="*/ 748 w 1949"/>
                <a:gd name="T17" fmla="*/ 64 h 591"/>
                <a:gd name="T18" fmla="*/ 841 w 1949"/>
                <a:gd name="T19" fmla="*/ 103 h 591"/>
                <a:gd name="T20" fmla="*/ 935 w 1949"/>
                <a:gd name="T21" fmla="*/ 143 h 591"/>
                <a:gd name="T22" fmla="*/ 1029 w 1949"/>
                <a:gd name="T23" fmla="*/ 184 h 591"/>
                <a:gd name="T24" fmla="*/ 1122 w 1949"/>
                <a:gd name="T25" fmla="*/ 224 h 591"/>
                <a:gd name="T26" fmla="*/ 1216 w 1949"/>
                <a:gd name="T27" fmla="*/ 262 h 591"/>
                <a:gd name="T28" fmla="*/ 1309 w 1949"/>
                <a:gd name="T29" fmla="*/ 297 h 591"/>
                <a:gd name="T30" fmla="*/ 1403 w 1949"/>
                <a:gd name="T31" fmla="*/ 330 h 591"/>
                <a:gd name="T32" fmla="*/ 1496 w 1949"/>
                <a:gd name="T33" fmla="*/ 359 h 591"/>
                <a:gd name="T34" fmla="*/ 1590 w 1949"/>
                <a:gd name="T35" fmla="*/ 386 h 591"/>
                <a:gd name="T36" fmla="*/ 1683 w 1949"/>
                <a:gd name="T37" fmla="*/ 410 h 591"/>
                <a:gd name="T38" fmla="*/ 1777 w 1949"/>
                <a:gd name="T39" fmla="*/ 430 h 591"/>
                <a:gd name="T40" fmla="*/ 1870 w 1949"/>
                <a:gd name="T41" fmla="*/ 449 h 5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591"/>
                <a:gd name="T65" fmla="*/ 1949 w 1949"/>
                <a:gd name="T66" fmla="*/ 591 h 5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591">
                  <a:moveTo>
                    <a:pt x="0" y="591"/>
                  </a:moveTo>
                  <a:lnTo>
                    <a:pt x="97" y="331"/>
                  </a:lnTo>
                  <a:lnTo>
                    <a:pt x="195" y="164"/>
                  </a:lnTo>
                  <a:lnTo>
                    <a:pt x="292" y="65"/>
                  </a:lnTo>
                  <a:lnTo>
                    <a:pt x="390" y="15"/>
                  </a:lnTo>
                  <a:lnTo>
                    <a:pt x="487" y="0"/>
                  </a:lnTo>
                  <a:lnTo>
                    <a:pt x="585" y="8"/>
                  </a:lnTo>
                  <a:lnTo>
                    <a:pt x="682" y="33"/>
                  </a:lnTo>
                  <a:lnTo>
                    <a:pt x="780" y="67"/>
                  </a:lnTo>
                  <a:lnTo>
                    <a:pt x="877" y="107"/>
                  </a:lnTo>
                  <a:lnTo>
                    <a:pt x="975" y="149"/>
                  </a:lnTo>
                  <a:lnTo>
                    <a:pt x="1072" y="192"/>
                  </a:lnTo>
                  <a:lnTo>
                    <a:pt x="1169" y="234"/>
                  </a:lnTo>
                  <a:lnTo>
                    <a:pt x="1267" y="273"/>
                  </a:lnTo>
                  <a:lnTo>
                    <a:pt x="1364" y="310"/>
                  </a:lnTo>
                  <a:lnTo>
                    <a:pt x="1462" y="344"/>
                  </a:lnTo>
                  <a:lnTo>
                    <a:pt x="1559" y="374"/>
                  </a:lnTo>
                  <a:lnTo>
                    <a:pt x="1657" y="402"/>
                  </a:lnTo>
                  <a:lnTo>
                    <a:pt x="1754" y="427"/>
                  </a:lnTo>
                  <a:lnTo>
                    <a:pt x="1852" y="448"/>
                  </a:lnTo>
                  <a:lnTo>
                    <a:pt x="1949" y="468"/>
                  </a:lnTo>
                </a:path>
              </a:pathLst>
            </a:custGeom>
            <a:noFill/>
            <a:ln w="8">
              <a:solidFill>
                <a:srgbClr val="96969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10" name="Freeform 47"/>
            <p:cNvSpPr>
              <a:spLocks/>
            </p:cNvSpPr>
            <p:nvPr/>
          </p:nvSpPr>
          <p:spPr bwMode="auto">
            <a:xfrm>
              <a:off x="895" y="1599"/>
              <a:ext cx="1870" cy="663"/>
            </a:xfrm>
            <a:custGeom>
              <a:avLst/>
              <a:gdLst>
                <a:gd name="T0" fmla="*/ 0 w 1949"/>
                <a:gd name="T1" fmla="*/ 663 h 691"/>
                <a:gd name="T2" fmla="*/ 93 w 1949"/>
                <a:gd name="T3" fmla="*/ 452 h 691"/>
                <a:gd name="T4" fmla="*/ 187 w 1949"/>
                <a:gd name="T5" fmla="*/ 294 h 691"/>
                <a:gd name="T6" fmla="*/ 280 w 1949"/>
                <a:gd name="T7" fmla="*/ 178 h 691"/>
                <a:gd name="T8" fmla="*/ 374 w 1949"/>
                <a:gd name="T9" fmla="*/ 98 h 691"/>
                <a:gd name="T10" fmla="*/ 467 w 1949"/>
                <a:gd name="T11" fmla="*/ 45 h 691"/>
                <a:gd name="T12" fmla="*/ 561 w 1949"/>
                <a:gd name="T13" fmla="*/ 13 h 691"/>
                <a:gd name="T14" fmla="*/ 654 w 1949"/>
                <a:gd name="T15" fmla="*/ 0 h 691"/>
                <a:gd name="T16" fmla="*/ 748 w 1949"/>
                <a:gd name="T17" fmla="*/ 0 h 691"/>
                <a:gd name="T18" fmla="*/ 841 w 1949"/>
                <a:gd name="T19" fmla="*/ 11 h 691"/>
                <a:gd name="T20" fmla="*/ 935 w 1949"/>
                <a:gd name="T21" fmla="*/ 29 h 691"/>
                <a:gd name="T22" fmla="*/ 1029 w 1949"/>
                <a:gd name="T23" fmla="*/ 53 h 691"/>
                <a:gd name="T24" fmla="*/ 1122 w 1949"/>
                <a:gd name="T25" fmla="*/ 81 h 691"/>
                <a:gd name="T26" fmla="*/ 1216 w 1949"/>
                <a:gd name="T27" fmla="*/ 111 h 691"/>
                <a:gd name="T28" fmla="*/ 1309 w 1949"/>
                <a:gd name="T29" fmla="*/ 143 h 691"/>
                <a:gd name="T30" fmla="*/ 1403 w 1949"/>
                <a:gd name="T31" fmla="*/ 176 h 691"/>
                <a:gd name="T32" fmla="*/ 1496 w 1949"/>
                <a:gd name="T33" fmla="*/ 208 h 691"/>
                <a:gd name="T34" fmla="*/ 1590 w 1949"/>
                <a:gd name="T35" fmla="*/ 240 h 691"/>
                <a:gd name="T36" fmla="*/ 1683 w 1949"/>
                <a:gd name="T37" fmla="*/ 272 h 691"/>
                <a:gd name="T38" fmla="*/ 1777 w 1949"/>
                <a:gd name="T39" fmla="*/ 301 h 691"/>
                <a:gd name="T40" fmla="*/ 1870 w 1949"/>
                <a:gd name="T41" fmla="*/ 330 h 6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691"/>
                <a:gd name="T65" fmla="*/ 1949 w 1949"/>
                <a:gd name="T66" fmla="*/ 691 h 6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691">
                  <a:moveTo>
                    <a:pt x="0" y="691"/>
                  </a:moveTo>
                  <a:lnTo>
                    <a:pt x="97" y="471"/>
                  </a:lnTo>
                  <a:lnTo>
                    <a:pt x="195" y="306"/>
                  </a:lnTo>
                  <a:lnTo>
                    <a:pt x="292" y="186"/>
                  </a:lnTo>
                  <a:lnTo>
                    <a:pt x="390" y="102"/>
                  </a:lnTo>
                  <a:lnTo>
                    <a:pt x="487" y="47"/>
                  </a:lnTo>
                  <a:lnTo>
                    <a:pt x="585" y="14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11"/>
                  </a:lnTo>
                  <a:lnTo>
                    <a:pt x="975" y="30"/>
                  </a:lnTo>
                  <a:lnTo>
                    <a:pt x="1072" y="55"/>
                  </a:lnTo>
                  <a:lnTo>
                    <a:pt x="1169" y="84"/>
                  </a:lnTo>
                  <a:lnTo>
                    <a:pt x="1267" y="116"/>
                  </a:lnTo>
                  <a:lnTo>
                    <a:pt x="1364" y="149"/>
                  </a:lnTo>
                  <a:lnTo>
                    <a:pt x="1462" y="183"/>
                  </a:lnTo>
                  <a:lnTo>
                    <a:pt x="1559" y="217"/>
                  </a:lnTo>
                  <a:lnTo>
                    <a:pt x="1657" y="250"/>
                  </a:lnTo>
                  <a:lnTo>
                    <a:pt x="1754" y="283"/>
                  </a:lnTo>
                  <a:lnTo>
                    <a:pt x="1852" y="314"/>
                  </a:lnTo>
                  <a:lnTo>
                    <a:pt x="1949" y="344"/>
                  </a:lnTo>
                </a:path>
              </a:pathLst>
            </a:custGeom>
            <a:noFill/>
            <a:ln w="8">
              <a:solidFill>
                <a:srgbClr val="0033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11" name="Freeform 48"/>
            <p:cNvSpPr>
              <a:spLocks/>
            </p:cNvSpPr>
            <p:nvPr/>
          </p:nvSpPr>
          <p:spPr bwMode="auto">
            <a:xfrm>
              <a:off x="895" y="1431"/>
              <a:ext cx="1870" cy="831"/>
            </a:xfrm>
            <a:custGeom>
              <a:avLst/>
              <a:gdLst>
                <a:gd name="T0" fmla="*/ 0 w 1949"/>
                <a:gd name="T1" fmla="*/ 831 h 866"/>
                <a:gd name="T2" fmla="*/ 93 w 1949"/>
                <a:gd name="T3" fmla="*/ 715 h 866"/>
                <a:gd name="T4" fmla="*/ 187 w 1949"/>
                <a:gd name="T5" fmla="*/ 611 h 866"/>
                <a:gd name="T6" fmla="*/ 280 w 1949"/>
                <a:gd name="T7" fmla="*/ 519 h 866"/>
                <a:gd name="T8" fmla="*/ 374 w 1949"/>
                <a:gd name="T9" fmla="*/ 437 h 866"/>
                <a:gd name="T10" fmla="*/ 467 w 1949"/>
                <a:gd name="T11" fmla="*/ 365 h 866"/>
                <a:gd name="T12" fmla="*/ 561 w 1949"/>
                <a:gd name="T13" fmla="*/ 300 h 866"/>
                <a:gd name="T14" fmla="*/ 654 w 1949"/>
                <a:gd name="T15" fmla="*/ 245 h 866"/>
                <a:gd name="T16" fmla="*/ 748 w 1949"/>
                <a:gd name="T17" fmla="*/ 197 h 866"/>
                <a:gd name="T18" fmla="*/ 841 w 1949"/>
                <a:gd name="T19" fmla="*/ 154 h 866"/>
                <a:gd name="T20" fmla="*/ 935 w 1949"/>
                <a:gd name="T21" fmla="*/ 119 h 866"/>
                <a:gd name="T22" fmla="*/ 1029 w 1949"/>
                <a:gd name="T23" fmla="*/ 89 h 866"/>
                <a:gd name="T24" fmla="*/ 1122 w 1949"/>
                <a:gd name="T25" fmla="*/ 64 h 866"/>
                <a:gd name="T26" fmla="*/ 1216 w 1949"/>
                <a:gd name="T27" fmla="*/ 44 h 866"/>
                <a:gd name="T28" fmla="*/ 1309 w 1949"/>
                <a:gd name="T29" fmla="*/ 29 h 866"/>
                <a:gd name="T30" fmla="*/ 1403 w 1949"/>
                <a:gd name="T31" fmla="*/ 16 h 866"/>
                <a:gd name="T32" fmla="*/ 1496 w 1949"/>
                <a:gd name="T33" fmla="*/ 8 h 866"/>
                <a:gd name="T34" fmla="*/ 1590 w 1949"/>
                <a:gd name="T35" fmla="*/ 3 h 866"/>
                <a:gd name="T36" fmla="*/ 1683 w 1949"/>
                <a:gd name="T37" fmla="*/ 0 h 866"/>
                <a:gd name="T38" fmla="*/ 1777 w 1949"/>
                <a:gd name="T39" fmla="*/ 0 h 866"/>
                <a:gd name="T40" fmla="*/ 1870 w 1949"/>
                <a:gd name="T41" fmla="*/ 3 h 86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866"/>
                <a:gd name="T65" fmla="*/ 1949 w 1949"/>
                <a:gd name="T66" fmla="*/ 866 h 86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866">
                  <a:moveTo>
                    <a:pt x="0" y="866"/>
                  </a:moveTo>
                  <a:lnTo>
                    <a:pt x="97" y="745"/>
                  </a:lnTo>
                  <a:lnTo>
                    <a:pt x="195" y="637"/>
                  </a:lnTo>
                  <a:lnTo>
                    <a:pt x="292" y="541"/>
                  </a:lnTo>
                  <a:lnTo>
                    <a:pt x="390" y="455"/>
                  </a:lnTo>
                  <a:lnTo>
                    <a:pt x="487" y="380"/>
                  </a:lnTo>
                  <a:lnTo>
                    <a:pt x="585" y="313"/>
                  </a:lnTo>
                  <a:lnTo>
                    <a:pt x="682" y="255"/>
                  </a:lnTo>
                  <a:lnTo>
                    <a:pt x="780" y="205"/>
                  </a:lnTo>
                  <a:lnTo>
                    <a:pt x="877" y="161"/>
                  </a:lnTo>
                  <a:lnTo>
                    <a:pt x="975" y="124"/>
                  </a:lnTo>
                  <a:lnTo>
                    <a:pt x="1072" y="93"/>
                  </a:lnTo>
                  <a:lnTo>
                    <a:pt x="1169" y="67"/>
                  </a:lnTo>
                  <a:lnTo>
                    <a:pt x="1267" y="46"/>
                  </a:lnTo>
                  <a:lnTo>
                    <a:pt x="1364" y="30"/>
                  </a:lnTo>
                  <a:lnTo>
                    <a:pt x="1462" y="17"/>
                  </a:lnTo>
                  <a:lnTo>
                    <a:pt x="1559" y="8"/>
                  </a:lnTo>
                  <a:lnTo>
                    <a:pt x="1657" y="3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3"/>
                  </a:lnTo>
                </a:path>
              </a:pathLst>
            </a:custGeom>
            <a:noFill/>
            <a:ln w="8">
              <a:solidFill>
                <a:srgbClr val="3399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12" name="Freeform 49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0033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13" name="Freeform 50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3333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14" name="Freeform 51"/>
            <p:cNvSpPr>
              <a:spLocks/>
            </p:cNvSpPr>
            <p:nvPr/>
          </p:nvSpPr>
          <p:spPr bwMode="auto">
            <a:xfrm>
              <a:off x="895" y="291"/>
              <a:ext cx="1870" cy="1971"/>
            </a:xfrm>
            <a:custGeom>
              <a:avLst/>
              <a:gdLst>
                <a:gd name="T0" fmla="*/ 0 w 1949"/>
                <a:gd name="T1" fmla="*/ 1971 h 2054"/>
                <a:gd name="T2" fmla="*/ 93 w 1949"/>
                <a:gd name="T3" fmla="*/ 1853 h 2054"/>
                <a:gd name="T4" fmla="*/ 187 w 1949"/>
                <a:gd name="T5" fmla="*/ 1737 h 2054"/>
                <a:gd name="T6" fmla="*/ 280 w 1949"/>
                <a:gd name="T7" fmla="*/ 1624 h 2054"/>
                <a:gd name="T8" fmla="*/ 374 w 1949"/>
                <a:gd name="T9" fmla="*/ 1512 h 2054"/>
                <a:gd name="T10" fmla="*/ 467 w 1949"/>
                <a:gd name="T11" fmla="*/ 1403 h 2054"/>
                <a:gd name="T12" fmla="*/ 561 w 1949"/>
                <a:gd name="T13" fmla="*/ 1296 h 2054"/>
                <a:gd name="T14" fmla="*/ 654 w 1949"/>
                <a:gd name="T15" fmla="*/ 1191 h 2054"/>
                <a:gd name="T16" fmla="*/ 748 w 1949"/>
                <a:gd name="T17" fmla="*/ 1088 h 2054"/>
                <a:gd name="T18" fmla="*/ 841 w 1949"/>
                <a:gd name="T19" fmla="*/ 986 h 2054"/>
                <a:gd name="T20" fmla="*/ 935 w 1949"/>
                <a:gd name="T21" fmla="*/ 888 h 2054"/>
                <a:gd name="T22" fmla="*/ 1029 w 1949"/>
                <a:gd name="T23" fmla="*/ 791 h 2054"/>
                <a:gd name="T24" fmla="*/ 1122 w 1949"/>
                <a:gd name="T25" fmla="*/ 696 h 2054"/>
                <a:gd name="T26" fmla="*/ 1216 w 1949"/>
                <a:gd name="T27" fmla="*/ 603 h 2054"/>
                <a:gd name="T28" fmla="*/ 1309 w 1949"/>
                <a:gd name="T29" fmla="*/ 511 h 2054"/>
                <a:gd name="T30" fmla="*/ 1403 w 1949"/>
                <a:gd name="T31" fmla="*/ 421 h 2054"/>
                <a:gd name="T32" fmla="*/ 1496 w 1949"/>
                <a:gd name="T33" fmla="*/ 334 h 2054"/>
                <a:gd name="T34" fmla="*/ 1590 w 1949"/>
                <a:gd name="T35" fmla="*/ 248 h 2054"/>
                <a:gd name="T36" fmla="*/ 1683 w 1949"/>
                <a:gd name="T37" fmla="*/ 163 h 2054"/>
                <a:gd name="T38" fmla="*/ 1777 w 1949"/>
                <a:gd name="T39" fmla="*/ 82 h 2054"/>
                <a:gd name="T40" fmla="*/ 1870 w 1949"/>
                <a:gd name="T41" fmla="*/ 0 h 205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2054"/>
                <a:gd name="T65" fmla="*/ 1949 w 1949"/>
                <a:gd name="T66" fmla="*/ 2054 h 205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2054">
                  <a:moveTo>
                    <a:pt x="0" y="2054"/>
                  </a:moveTo>
                  <a:lnTo>
                    <a:pt x="97" y="1931"/>
                  </a:lnTo>
                  <a:lnTo>
                    <a:pt x="195" y="1810"/>
                  </a:lnTo>
                  <a:lnTo>
                    <a:pt x="292" y="1692"/>
                  </a:lnTo>
                  <a:lnTo>
                    <a:pt x="390" y="1576"/>
                  </a:lnTo>
                  <a:lnTo>
                    <a:pt x="487" y="1462"/>
                  </a:lnTo>
                  <a:lnTo>
                    <a:pt x="585" y="1351"/>
                  </a:lnTo>
                  <a:lnTo>
                    <a:pt x="682" y="1241"/>
                  </a:lnTo>
                  <a:lnTo>
                    <a:pt x="780" y="1134"/>
                  </a:lnTo>
                  <a:lnTo>
                    <a:pt x="877" y="1028"/>
                  </a:lnTo>
                  <a:lnTo>
                    <a:pt x="975" y="925"/>
                  </a:lnTo>
                  <a:lnTo>
                    <a:pt x="1072" y="824"/>
                  </a:lnTo>
                  <a:lnTo>
                    <a:pt x="1169" y="725"/>
                  </a:lnTo>
                  <a:lnTo>
                    <a:pt x="1267" y="628"/>
                  </a:lnTo>
                  <a:lnTo>
                    <a:pt x="1364" y="532"/>
                  </a:lnTo>
                  <a:lnTo>
                    <a:pt x="1462" y="439"/>
                  </a:lnTo>
                  <a:lnTo>
                    <a:pt x="1559" y="348"/>
                  </a:lnTo>
                  <a:lnTo>
                    <a:pt x="1657" y="258"/>
                  </a:lnTo>
                  <a:lnTo>
                    <a:pt x="1754" y="170"/>
                  </a:lnTo>
                  <a:lnTo>
                    <a:pt x="1852" y="85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9933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15" name="Freeform 52"/>
            <p:cNvSpPr>
              <a:spLocks/>
            </p:cNvSpPr>
            <p:nvPr/>
          </p:nvSpPr>
          <p:spPr bwMode="auto">
            <a:xfrm>
              <a:off x="895" y="1491"/>
              <a:ext cx="1870" cy="771"/>
            </a:xfrm>
            <a:custGeom>
              <a:avLst/>
              <a:gdLst>
                <a:gd name="T0" fmla="*/ 0 w 1949"/>
                <a:gd name="T1" fmla="*/ 771 h 804"/>
                <a:gd name="T2" fmla="*/ 93 w 1949"/>
                <a:gd name="T3" fmla="*/ 611 h 804"/>
                <a:gd name="T4" fmla="*/ 187 w 1949"/>
                <a:gd name="T5" fmla="*/ 476 h 804"/>
                <a:gd name="T6" fmla="*/ 280 w 1949"/>
                <a:gd name="T7" fmla="*/ 363 h 804"/>
                <a:gd name="T8" fmla="*/ 374 w 1949"/>
                <a:gd name="T9" fmla="*/ 270 h 804"/>
                <a:gd name="T10" fmla="*/ 467 w 1949"/>
                <a:gd name="T11" fmla="*/ 196 h 804"/>
                <a:gd name="T12" fmla="*/ 561 w 1949"/>
                <a:gd name="T13" fmla="*/ 135 h 804"/>
                <a:gd name="T14" fmla="*/ 654 w 1949"/>
                <a:gd name="T15" fmla="*/ 89 h 804"/>
                <a:gd name="T16" fmla="*/ 748 w 1949"/>
                <a:gd name="T17" fmla="*/ 54 h 804"/>
                <a:gd name="T18" fmla="*/ 841 w 1949"/>
                <a:gd name="T19" fmla="*/ 29 h 804"/>
                <a:gd name="T20" fmla="*/ 935 w 1949"/>
                <a:gd name="T21" fmla="*/ 12 h 804"/>
                <a:gd name="T22" fmla="*/ 1029 w 1949"/>
                <a:gd name="T23" fmla="*/ 3 h 804"/>
                <a:gd name="T24" fmla="*/ 1122 w 1949"/>
                <a:gd name="T25" fmla="*/ 0 h 804"/>
                <a:gd name="T26" fmla="*/ 1216 w 1949"/>
                <a:gd name="T27" fmla="*/ 2 h 804"/>
                <a:gd name="T28" fmla="*/ 1309 w 1949"/>
                <a:gd name="T29" fmla="*/ 10 h 804"/>
                <a:gd name="T30" fmla="*/ 1403 w 1949"/>
                <a:gd name="T31" fmla="*/ 20 h 804"/>
                <a:gd name="T32" fmla="*/ 1496 w 1949"/>
                <a:gd name="T33" fmla="*/ 34 h 804"/>
                <a:gd name="T34" fmla="*/ 1590 w 1949"/>
                <a:gd name="T35" fmla="*/ 51 h 804"/>
                <a:gd name="T36" fmla="*/ 1683 w 1949"/>
                <a:gd name="T37" fmla="*/ 69 h 804"/>
                <a:gd name="T38" fmla="*/ 1777 w 1949"/>
                <a:gd name="T39" fmla="*/ 89 h 804"/>
                <a:gd name="T40" fmla="*/ 1870 w 1949"/>
                <a:gd name="T41" fmla="*/ 110 h 8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804"/>
                <a:gd name="T65" fmla="*/ 1949 w 1949"/>
                <a:gd name="T66" fmla="*/ 804 h 8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804">
                  <a:moveTo>
                    <a:pt x="0" y="804"/>
                  </a:moveTo>
                  <a:lnTo>
                    <a:pt x="97" y="637"/>
                  </a:lnTo>
                  <a:lnTo>
                    <a:pt x="195" y="496"/>
                  </a:lnTo>
                  <a:lnTo>
                    <a:pt x="292" y="379"/>
                  </a:lnTo>
                  <a:lnTo>
                    <a:pt x="390" y="282"/>
                  </a:lnTo>
                  <a:lnTo>
                    <a:pt x="487" y="204"/>
                  </a:lnTo>
                  <a:lnTo>
                    <a:pt x="585" y="141"/>
                  </a:lnTo>
                  <a:lnTo>
                    <a:pt x="682" y="93"/>
                  </a:lnTo>
                  <a:lnTo>
                    <a:pt x="780" y="56"/>
                  </a:lnTo>
                  <a:lnTo>
                    <a:pt x="877" y="30"/>
                  </a:lnTo>
                  <a:lnTo>
                    <a:pt x="975" y="12"/>
                  </a:lnTo>
                  <a:lnTo>
                    <a:pt x="1072" y="3"/>
                  </a:lnTo>
                  <a:lnTo>
                    <a:pt x="1169" y="0"/>
                  </a:lnTo>
                  <a:lnTo>
                    <a:pt x="1267" y="2"/>
                  </a:lnTo>
                  <a:lnTo>
                    <a:pt x="1364" y="10"/>
                  </a:lnTo>
                  <a:lnTo>
                    <a:pt x="1462" y="21"/>
                  </a:lnTo>
                  <a:lnTo>
                    <a:pt x="1559" y="35"/>
                  </a:lnTo>
                  <a:lnTo>
                    <a:pt x="1657" y="53"/>
                  </a:lnTo>
                  <a:lnTo>
                    <a:pt x="1754" y="72"/>
                  </a:lnTo>
                  <a:lnTo>
                    <a:pt x="1852" y="93"/>
                  </a:lnTo>
                  <a:lnTo>
                    <a:pt x="1949" y="115"/>
                  </a:lnTo>
                </a:path>
              </a:pathLst>
            </a:custGeom>
            <a:noFill/>
            <a:ln w="8">
              <a:solidFill>
                <a:srgbClr val="9933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16" name="Freeform 53"/>
            <p:cNvSpPr>
              <a:spLocks/>
            </p:cNvSpPr>
            <p:nvPr/>
          </p:nvSpPr>
          <p:spPr bwMode="auto">
            <a:xfrm>
              <a:off x="895" y="1457"/>
              <a:ext cx="1870" cy="805"/>
            </a:xfrm>
            <a:custGeom>
              <a:avLst/>
              <a:gdLst>
                <a:gd name="T0" fmla="*/ 0 w 1949"/>
                <a:gd name="T1" fmla="*/ 805 h 839"/>
                <a:gd name="T2" fmla="*/ 93 w 1949"/>
                <a:gd name="T3" fmla="*/ 653 h 839"/>
                <a:gd name="T4" fmla="*/ 187 w 1949"/>
                <a:gd name="T5" fmla="*/ 525 h 839"/>
                <a:gd name="T6" fmla="*/ 280 w 1949"/>
                <a:gd name="T7" fmla="*/ 414 h 839"/>
                <a:gd name="T8" fmla="*/ 374 w 1949"/>
                <a:gd name="T9" fmla="*/ 321 h 839"/>
                <a:gd name="T10" fmla="*/ 467 w 1949"/>
                <a:gd name="T11" fmla="*/ 244 h 839"/>
                <a:gd name="T12" fmla="*/ 561 w 1949"/>
                <a:gd name="T13" fmla="*/ 179 h 839"/>
                <a:gd name="T14" fmla="*/ 654 w 1949"/>
                <a:gd name="T15" fmla="*/ 128 h 839"/>
                <a:gd name="T16" fmla="*/ 748 w 1949"/>
                <a:gd name="T17" fmla="*/ 86 h 839"/>
                <a:gd name="T18" fmla="*/ 841 w 1949"/>
                <a:gd name="T19" fmla="*/ 55 h 839"/>
                <a:gd name="T20" fmla="*/ 935 w 1949"/>
                <a:gd name="T21" fmla="*/ 31 h 839"/>
                <a:gd name="T22" fmla="*/ 1029 w 1949"/>
                <a:gd name="T23" fmla="*/ 14 h 839"/>
                <a:gd name="T24" fmla="*/ 1122 w 1949"/>
                <a:gd name="T25" fmla="*/ 5 h 839"/>
                <a:gd name="T26" fmla="*/ 1216 w 1949"/>
                <a:gd name="T27" fmla="*/ 0 h 839"/>
                <a:gd name="T28" fmla="*/ 1309 w 1949"/>
                <a:gd name="T29" fmla="*/ 0 h 839"/>
                <a:gd name="T30" fmla="*/ 1403 w 1949"/>
                <a:gd name="T31" fmla="*/ 5 h 839"/>
                <a:gd name="T32" fmla="*/ 1496 w 1949"/>
                <a:gd name="T33" fmla="*/ 12 h 839"/>
                <a:gd name="T34" fmla="*/ 1590 w 1949"/>
                <a:gd name="T35" fmla="*/ 23 h 839"/>
                <a:gd name="T36" fmla="*/ 1683 w 1949"/>
                <a:gd name="T37" fmla="*/ 36 h 839"/>
                <a:gd name="T38" fmla="*/ 1777 w 1949"/>
                <a:gd name="T39" fmla="*/ 52 h 839"/>
                <a:gd name="T40" fmla="*/ 1870 w 1949"/>
                <a:gd name="T41" fmla="*/ 69 h 8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839"/>
                <a:gd name="T65" fmla="*/ 1949 w 1949"/>
                <a:gd name="T66" fmla="*/ 839 h 83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839">
                  <a:moveTo>
                    <a:pt x="0" y="839"/>
                  </a:moveTo>
                  <a:lnTo>
                    <a:pt x="97" y="681"/>
                  </a:lnTo>
                  <a:lnTo>
                    <a:pt x="195" y="547"/>
                  </a:lnTo>
                  <a:lnTo>
                    <a:pt x="292" y="432"/>
                  </a:lnTo>
                  <a:lnTo>
                    <a:pt x="390" y="335"/>
                  </a:lnTo>
                  <a:lnTo>
                    <a:pt x="487" y="254"/>
                  </a:lnTo>
                  <a:lnTo>
                    <a:pt x="585" y="187"/>
                  </a:lnTo>
                  <a:lnTo>
                    <a:pt x="682" y="133"/>
                  </a:lnTo>
                  <a:lnTo>
                    <a:pt x="780" y="90"/>
                  </a:lnTo>
                  <a:lnTo>
                    <a:pt x="877" y="57"/>
                  </a:lnTo>
                  <a:lnTo>
                    <a:pt x="975" y="32"/>
                  </a:lnTo>
                  <a:lnTo>
                    <a:pt x="1072" y="15"/>
                  </a:lnTo>
                  <a:lnTo>
                    <a:pt x="1169" y="5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5"/>
                  </a:lnTo>
                  <a:lnTo>
                    <a:pt x="1559" y="13"/>
                  </a:lnTo>
                  <a:lnTo>
                    <a:pt x="1657" y="24"/>
                  </a:lnTo>
                  <a:lnTo>
                    <a:pt x="1754" y="38"/>
                  </a:lnTo>
                  <a:lnTo>
                    <a:pt x="1852" y="54"/>
                  </a:lnTo>
                  <a:lnTo>
                    <a:pt x="1949" y="72"/>
                  </a:lnTo>
                </a:path>
              </a:pathLst>
            </a:custGeom>
            <a:noFill/>
            <a:ln w="8">
              <a:solidFill>
                <a:srgbClr val="33339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17" name="Freeform 54"/>
            <p:cNvSpPr>
              <a:spLocks/>
            </p:cNvSpPr>
            <p:nvPr/>
          </p:nvSpPr>
          <p:spPr bwMode="auto">
            <a:xfrm>
              <a:off x="895" y="1654"/>
              <a:ext cx="1870" cy="608"/>
            </a:xfrm>
            <a:custGeom>
              <a:avLst/>
              <a:gdLst>
                <a:gd name="T0" fmla="*/ 0 w 1949"/>
                <a:gd name="T1" fmla="*/ 608 h 634"/>
                <a:gd name="T2" fmla="*/ 93 w 1949"/>
                <a:gd name="T3" fmla="*/ 433 h 634"/>
                <a:gd name="T4" fmla="*/ 187 w 1949"/>
                <a:gd name="T5" fmla="*/ 297 h 634"/>
                <a:gd name="T6" fmla="*/ 280 w 1949"/>
                <a:gd name="T7" fmla="*/ 195 h 634"/>
                <a:gd name="T8" fmla="*/ 374 w 1949"/>
                <a:gd name="T9" fmla="*/ 119 h 634"/>
                <a:gd name="T10" fmla="*/ 467 w 1949"/>
                <a:gd name="T11" fmla="*/ 65 h 634"/>
                <a:gd name="T12" fmla="*/ 561 w 1949"/>
                <a:gd name="T13" fmla="*/ 30 h 634"/>
                <a:gd name="T14" fmla="*/ 654 w 1949"/>
                <a:gd name="T15" fmla="*/ 10 h 634"/>
                <a:gd name="T16" fmla="*/ 748 w 1949"/>
                <a:gd name="T17" fmla="*/ 0 h 634"/>
                <a:gd name="T18" fmla="*/ 841 w 1949"/>
                <a:gd name="T19" fmla="*/ 1 h 634"/>
                <a:gd name="T20" fmla="*/ 935 w 1949"/>
                <a:gd name="T21" fmla="*/ 10 h 634"/>
                <a:gd name="T22" fmla="*/ 1029 w 1949"/>
                <a:gd name="T23" fmla="*/ 24 h 634"/>
                <a:gd name="T24" fmla="*/ 1122 w 1949"/>
                <a:gd name="T25" fmla="*/ 42 h 634"/>
                <a:gd name="T26" fmla="*/ 1216 w 1949"/>
                <a:gd name="T27" fmla="*/ 64 h 634"/>
                <a:gd name="T28" fmla="*/ 1309 w 1949"/>
                <a:gd name="T29" fmla="*/ 88 h 634"/>
                <a:gd name="T30" fmla="*/ 1403 w 1949"/>
                <a:gd name="T31" fmla="*/ 113 h 634"/>
                <a:gd name="T32" fmla="*/ 1496 w 1949"/>
                <a:gd name="T33" fmla="*/ 140 h 634"/>
                <a:gd name="T34" fmla="*/ 1590 w 1949"/>
                <a:gd name="T35" fmla="*/ 166 h 634"/>
                <a:gd name="T36" fmla="*/ 1683 w 1949"/>
                <a:gd name="T37" fmla="*/ 193 h 634"/>
                <a:gd name="T38" fmla="*/ 1777 w 1949"/>
                <a:gd name="T39" fmla="*/ 219 h 634"/>
                <a:gd name="T40" fmla="*/ 1870 w 1949"/>
                <a:gd name="T41" fmla="*/ 245 h 6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634"/>
                <a:gd name="T65" fmla="*/ 1949 w 1949"/>
                <a:gd name="T66" fmla="*/ 634 h 6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634">
                  <a:moveTo>
                    <a:pt x="0" y="634"/>
                  </a:moveTo>
                  <a:lnTo>
                    <a:pt x="97" y="452"/>
                  </a:lnTo>
                  <a:lnTo>
                    <a:pt x="195" y="310"/>
                  </a:lnTo>
                  <a:lnTo>
                    <a:pt x="292" y="203"/>
                  </a:lnTo>
                  <a:lnTo>
                    <a:pt x="390" y="124"/>
                  </a:lnTo>
                  <a:lnTo>
                    <a:pt x="487" y="68"/>
                  </a:lnTo>
                  <a:lnTo>
                    <a:pt x="585" y="31"/>
                  </a:lnTo>
                  <a:lnTo>
                    <a:pt x="682" y="10"/>
                  </a:lnTo>
                  <a:lnTo>
                    <a:pt x="780" y="0"/>
                  </a:lnTo>
                  <a:lnTo>
                    <a:pt x="877" y="1"/>
                  </a:lnTo>
                  <a:lnTo>
                    <a:pt x="975" y="10"/>
                  </a:lnTo>
                  <a:lnTo>
                    <a:pt x="1072" y="25"/>
                  </a:lnTo>
                  <a:lnTo>
                    <a:pt x="1169" y="44"/>
                  </a:lnTo>
                  <a:lnTo>
                    <a:pt x="1267" y="67"/>
                  </a:lnTo>
                  <a:lnTo>
                    <a:pt x="1364" y="92"/>
                  </a:lnTo>
                  <a:lnTo>
                    <a:pt x="1462" y="118"/>
                  </a:lnTo>
                  <a:lnTo>
                    <a:pt x="1559" y="146"/>
                  </a:lnTo>
                  <a:lnTo>
                    <a:pt x="1657" y="173"/>
                  </a:lnTo>
                  <a:lnTo>
                    <a:pt x="1754" y="201"/>
                  </a:lnTo>
                  <a:lnTo>
                    <a:pt x="1852" y="228"/>
                  </a:lnTo>
                  <a:lnTo>
                    <a:pt x="1949" y="255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18" name="Freeform 55"/>
            <p:cNvSpPr>
              <a:spLocks/>
            </p:cNvSpPr>
            <p:nvPr/>
          </p:nvSpPr>
          <p:spPr bwMode="auto">
            <a:xfrm>
              <a:off x="895" y="753"/>
              <a:ext cx="1870" cy="1509"/>
            </a:xfrm>
            <a:custGeom>
              <a:avLst/>
              <a:gdLst>
                <a:gd name="T0" fmla="*/ 0 w 1949"/>
                <a:gd name="T1" fmla="*/ 1509 h 1573"/>
                <a:gd name="T2" fmla="*/ 93 w 1949"/>
                <a:gd name="T3" fmla="*/ 1404 h 1573"/>
                <a:gd name="T4" fmla="*/ 187 w 1949"/>
                <a:gd name="T5" fmla="*/ 1303 h 1573"/>
                <a:gd name="T6" fmla="*/ 280 w 1949"/>
                <a:gd name="T7" fmla="*/ 1205 h 1573"/>
                <a:gd name="T8" fmla="*/ 374 w 1949"/>
                <a:gd name="T9" fmla="*/ 1110 h 1573"/>
                <a:gd name="T10" fmla="*/ 467 w 1949"/>
                <a:gd name="T11" fmla="*/ 1020 h 1573"/>
                <a:gd name="T12" fmla="*/ 561 w 1949"/>
                <a:gd name="T13" fmla="*/ 931 h 1573"/>
                <a:gd name="T14" fmla="*/ 654 w 1949"/>
                <a:gd name="T15" fmla="*/ 847 h 1573"/>
                <a:gd name="T16" fmla="*/ 748 w 1949"/>
                <a:gd name="T17" fmla="*/ 766 h 1573"/>
                <a:gd name="T18" fmla="*/ 841 w 1949"/>
                <a:gd name="T19" fmla="*/ 687 h 1573"/>
                <a:gd name="T20" fmla="*/ 935 w 1949"/>
                <a:gd name="T21" fmla="*/ 611 h 1573"/>
                <a:gd name="T22" fmla="*/ 1029 w 1949"/>
                <a:gd name="T23" fmla="*/ 538 h 1573"/>
                <a:gd name="T24" fmla="*/ 1122 w 1949"/>
                <a:gd name="T25" fmla="*/ 468 h 1573"/>
                <a:gd name="T26" fmla="*/ 1216 w 1949"/>
                <a:gd name="T27" fmla="*/ 401 h 1573"/>
                <a:gd name="T28" fmla="*/ 1309 w 1949"/>
                <a:gd name="T29" fmla="*/ 337 h 1573"/>
                <a:gd name="T30" fmla="*/ 1403 w 1949"/>
                <a:gd name="T31" fmla="*/ 274 h 1573"/>
                <a:gd name="T32" fmla="*/ 1496 w 1949"/>
                <a:gd name="T33" fmla="*/ 215 h 1573"/>
                <a:gd name="T34" fmla="*/ 1590 w 1949"/>
                <a:gd name="T35" fmla="*/ 157 h 1573"/>
                <a:gd name="T36" fmla="*/ 1683 w 1949"/>
                <a:gd name="T37" fmla="*/ 103 h 1573"/>
                <a:gd name="T38" fmla="*/ 1777 w 1949"/>
                <a:gd name="T39" fmla="*/ 50 h 1573"/>
                <a:gd name="T40" fmla="*/ 1870 w 1949"/>
                <a:gd name="T41" fmla="*/ 0 h 15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573"/>
                <a:gd name="T65" fmla="*/ 1949 w 1949"/>
                <a:gd name="T66" fmla="*/ 1573 h 15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573">
                  <a:moveTo>
                    <a:pt x="0" y="1573"/>
                  </a:moveTo>
                  <a:lnTo>
                    <a:pt x="97" y="1464"/>
                  </a:lnTo>
                  <a:lnTo>
                    <a:pt x="195" y="1358"/>
                  </a:lnTo>
                  <a:lnTo>
                    <a:pt x="292" y="1256"/>
                  </a:lnTo>
                  <a:lnTo>
                    <a:pt x="390" y="1157"/>
                  </a:lnTo>
                  <a:lnTo>
                    <a:pt x="487" y="1063"/>
                  </a:lnTo>
                  <a:lnTo>
                    <a:pt x="585" y="971"/>
                  </a:lnTo>
                  <a:lnTo>
                    <a:pt x="682" y="883"/>
                  </a:lnTo>
                  <a:lnTo>
                    <a:pt x="780" y="798"/>
                  </a:lnTo>
                  <a:lnTo>
                    <a:pt x="877" y="716"/>
                  </a:lnTo>
                  <a:lnTo>
                    <a:pt x="975" y="637"/>
                  </a:lnTo>
                  <a:lnTo>
                    <a:pt x="1072" y="561"/>
                  </a:lnTo>
                  <a:lnTo>
                    <a:pt x="1169" y="488"/>
                  </a:lnTo>
                  <a:lnTo>
                    <a:pt x="1267" y="418"/>
                  </a:lnTo>
                  <a:lnTo>
                    <a:pt x="1364" y="351"/>
                  </a:lnTo>
                  <a:lnTo>
                    <a:pt x="1462" y="286"/>
                  </a:lnTo>
                  <a:lnTo>
                    <a:pt x="1559" y="224"/>
                  </a:lnTo>
                  <a:lnTo>
                    <a:pt x="1657" y="164"/>
                  </a:lnTo>
                  <a:lnTo>
                    <a:pt x="1754" y="107"/>
                  </a:lnTo>
                  <a:lnTo>
                    <a:pt x="1852" y="52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19" name="Freeform 56"/>
            <p:cNvSpPr>
              <a:spLocks/>
            </p:cNvSpPr>
            <p:nvPr/>
          </p:nvSpPr>
          <p:spPr bwMode="auto">
            <a:xfrm>
              <a:off x="895" y="1031"/>
              <a:ext cx="1870" cy="1231"/>
            </a:xfrm>
            <a:custGeom>
              <a:avLst/>
              <a:gdLst>
                <a:gd name="T0" fmla="*/ 0 w 1949"/>
                <a:gd name="T1" fmla="*/ 1231 h 1283"/>
                <a:gd name="T2" fmla="*/ 93 w 1949"/>
                <a:gd name="T3" fmla="*/ 1120 h 1283"/>
                <a:gd name="T4" fmla="*/ 187 w 1949"/>
                <a:gd name="T5" fmla="*/ 1015 h 1283"/>
                <a:gd name="T6" fmla="*/ 280 w 1949"/>
                <a:gd name="T7" fmla="*/ 916 h 1283"/>
                <a:gd name="T8" fmla="*/ 374 w 1949"/>
                <a:gd name="T9" fmla="*/ 825 h 1283"/>
                <a:gd name="T10" fmla="*/ 467 w 1949"/>
                <a:gd name="T11" fmla="*/ 739 h 1283"/>
                <a:gd name="T12" fmla="*/ 561 w 1949"/>
                <a:gd name="T13" fmla="*/ 658 h 1283"/>
                <a:gd name="T14" fmla="*/ 654 w 1949"/>
                <a:gd name="T15" fmla="*/ 583 h 1283"/>
                <a:gd name="T16" fmla="*/ 748 w 1949"/>
                <a:gd name="T17" fmla="*/ 514 h 1283"/>
                <a:gd name="T18" fmla="*/ 841 w 1949"/>
                <a:gd name="T19" fmla="*/ 449 h 1283"/>
                <a:gd name="T20" fmla="*/ 935 w 1949"/>
                <a:gd name="T21" fmla="*/ 390 h 1283"/>
                <a:gd name="T22" fmla="*/ 1029 w 1949"/>
                <a:gd name="T23" fmla="*/ 334 h 1283"/>
                <a:gd name="T24" fmla="*/ 1122 w 1949"/>
                <a:gd name="T25" fmla="*/ 282 h 1283"/>
                <a:gd name="T26" fmla="*/ 1216 w 1949"/>
                <a:gd name="T27" fmla="*/ 235 h 1283"/>
                <a:gd name="T28" fmla="*/ 1309 w 1949"/>
                <a:gd name="T29" fmla="*/ 192 h 1283"/>
                <a:gd name="T30" fmla="*/ 1403 w 1949"/>
                <a:gd name="T31" fmla="*/ 152 h 1283"/>
                <a:gd name="T32" fmla="*/ 1496 w 1949"/>
                <a:gd name="T33" fmla="*/ 115 h 1283"/>
                <a:gd name="T34" fmla="*/ 1590 w 1949"/>
                <a:gd name="T35" fmla="*/ 82 h 1283"/>
                <a:gd name="T36" fmla="*/ 1683 w 1949"/>
                <a:gd name="T37" fmla="*/ 52 h 1283"/>
                <a:gd name="T38" fmla="*/ 1777 w 1949"/>
                <a:gd name="T39" fmla="*/ 25 h 1283"/>
                <a:gd name="T40" fmla="*/ 1870 w 1949"/>
                <a:gd name="T41" fmla="*/ 0 h 12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283"/>
                <a:gd name="T65" fmla="*/ 1949 w 1949"/>
                <a:gd name="T66" fmla="*/ 1283 h 128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283">
                  <a:moveTo>
                    <a:pt x="0" y="1283"/>
                  </a:moveTo>
                  <a:lnTo>
                    <a:pt x="97" y="1167"/>
                  </a:lnTo>
                  <a:lnTo>
                    <a:pt x="195" y="1058"/>
                  </a:lnTo>
                  <a:lnTo>
                    <a:pt x="292" y="955"/>
                  </a:lnTo>
                  <a:lnTo>
                    <a:pt x="390" y="860"/>
                  </a:lnTo>
                  <a:lnTo>
                    <a:pt x="487" y="770"/>
                  </a:lnTo>
                  <a:lnTo>
                    <a:pt x="585" y="686"/>
                  </a:lnTo>
                  <a:lnTo>
                    <a:pt x="682" y="608"/>
                  </a:lnTo>
                  <a:lnTo>
                    <a:pt x="780" y="536"/>
                  </a:lnTo>
                  <a:lnTo>
                    <a:pt x="877" y="468"/>
                  </a:lnTo>
                  <a:lnTo>
                    <a:pt x="975" y="406"/>
                  </a:lnTo>
                  <a:lnTo>
                    <a:pt x="1072" y="348"/>
                  </a:lnTo>
                  <a:lnTo>
                    <a:pt x="1169" y="294"/>
                  </a:lnTo>
                  <a:lnTo>
                    <a:pt x="1267" y="245"/>
                  </a:lnTo>
                  <a:lnTo>
                    <a:pt x="1364" y="200"/>
                  </a:lnTo>
                  <a:lnTo>
                    <a:pt x="1462" y="158"/>
                  </a:lnTo>
                  <a:lnTo>
                    <a:pt x="1559" y="120"/>
                  </a:lnTo>
                  <a:lnTo>
                    <a:pt x="1657" y="85"/>
                  </a:lnTo>
                  <a:lnTo>
                    <a:pt x="1754" y="54"/>
                  </a:lnTo>
                  <a:lnTo>
                    <a:pt x="1852" y="26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20" name="Freeform 57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00FF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21" name="Freeform 58"/>
            <p:cNvSpPr>
              <a:spLocks/>
            </p:cNvSpPr>
            <p:nvPr/>
          </p:nvSpPr>
          <p:spPr bwMode="auto">
            <a:xfrm>
              <a:off x="895" y="1351"/>
              <a:ext cx="1870" cy="911"/>
            </a:xfrm>
            <a:custGeom>
              <a:avLst/>
              <a:gdLst>
                <a:gd name="T0" fmla="*/ 0 w 1949"/>
                <a:gd name="T1" fmla="*/ 911 h 949"/>
                <a:gd name="T2" fmla="*/ 93 w 1949"/>
                <a:gd name="T3" fmla="*/ 784 h 949"/>
                <a:gd name="T4" fmla="*/ 187 w 1949"/>
                <a:gd name="T5" fmla="*/ 671 h 949"/>
                <a:gd name="T6" fmla="*/ 280 w 1949"/>
                <a:gd name="T7" fmla="*/ 569 h 949"/>
                <a:gd name="T8" fmla="*/ 374 w 1949"/>
                <a:gd name="T9" fmla="*/ 479 h 949"/>
                <a:gd name="T10" fmla="*/ 467 w 1949"/>
                <a:gd name="T11" fmla="*/ 400 h 949"/>
                <a:gd name="T12" fmla="*/ 561 w 1949"/>
                <a:gd name="T13" fmla="*/ 330 h 949"/>
                <a:gd name="T14" fmla="*/ 654 w 1949"/>
                <a:gd name="T15" fmla="*/ 269 h 949"/>
                <a:gd name="T16" fmla="*/ 748 w 1949"/>
                <a:gd name="T17" fmla="*/ 216 h 949"/>
                <a:gd name="T18" fmla="*/ 841 w 1949"/>
                <a:gd name="T19" fmla="*/ 170 h 949"/>
                <a:gd name="T20" fmla="*/ 935 w 1949"/>
                <a:gd name="T21" fmla="*/ 131 h 949"/>
                <a:gd name="T22" fmla="*/ 1029 w 1949"/>
                <a:gd name="T23" fmla="*/ 98 h 949"/>
                <a:gd name="T24" fmla="*/ 1122 w 1949"/>
                <a:gd name="T25" fmla="*/ 71 h 949"/>
                <a:gd name="T26" fmla="*/ 1216 w 1949"/>
                <a:gd name="T27" fmla="*/ 49 h 949"/>
                <a:gd name="T28" fmla="*/ 1309 w 1949"/>
                <a:gd name="T29" fmla="*/ 32 h 949"/>
                <a:gd name="T30" fmla="*/ 1403 w 1949"/>
                <a:gd name="T31" fmla="*/ 18 h 949"/>
                <a:gd name="T32" fmla="*/ 1496 w 1949"/>
                <a:gd name="T33" fmla="*/ 9 h 949"/>
                <a:gd name="T34" fmla="*/ 1590 w 1949"/>
                <a:gd name="T35" fmla="*/ 3 h 949"/>
                <a:gd name="T36" fmla="*/ 1683 w 1949"/>
                <a:gd name="T37" fmla="*/ 0 h 949"/>
                <a:gd name="T38" fmla="*/ 1777 w 1949"/>
                <a:gd name="T39" fmla="*/ 0 h 949"/>
                <a:gd name="T40" fmla="*/ 1870 w 1949"/>
                <a:gd name="T41" fmla="*/ 3 h 9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949"/>
                <a:gd name="T65" fmla="*/ 1949 w 1949"/>
                <a:gd name="T66" fmla="*/ 949 h 9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949">
                  <a:moveTo>
                    <a:pt x="0" y="949"/>
                  </a:moveTo>
                  <a:lnTo>
                    <a:pt x="97" y="817"/>
                  </a:lnTo>
                  <a:lnTo>
                    <a:pt x="195" y="699"/>
                  </a:lnTo>
                  <a:lnTo>
                    <a:pt x="292" y="593"/>
                  </a:lnTo>
                  <a:lnTo>
                    <a:pt x="390" y="499"/>
                  </a:lnTo>
                  <a:lnTo>
                    <a:pt x="487" y="417"/>
                  </a:lnTo>
                  <a:lnTo>
                    <a:pt x="585" y="344"/>
                  </a:lnTo>
                  <a:lnTo>
                    <a:pt x="682" y="280"/>
                  </a:lnTo>
                  <a:lnTo>
                    <a:pt x="780" y="225"/>
                  </a:lnTo>
                  <a:lnTo>
                    <a:pt x="877" y="177"/>
                  </a:lnTo>
                  <a:lnTo>
                    <a:pt x="975" y="136"/>
                  </a:lnTo>
                  <a:lnTo>
                    <a:pt x="1072" y="102"/>
                  </a:lnTo>
                  <a:lnTo>
                    <a:pt x="1169" y="74"/>
                  </a:lnTo>
                  <a:lnTo>
                    <a:pt x="1267" y="51"/>
                  </a:lnTo>
                  <a:lnTo>
                    <a:pt x="1364" y="33"/>
                  </a:lnTo>
                  <a:lnTo>
                    <a:pt x="1462" y="19"/>
                  </a:lnTo>
                  <a:lnTo>
                    <a:pt x="1559" y="9"/>
                  </a:lnTo>
                  <a:lnTo>
                    <a:pt x="1657" y="3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3"/>
                  </a:lnTo>
                </a:path>
              </a:pathLst>
            </a:custGeom>
            <a:noFill/>
            <a:ln w="8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22" name="Freeform 59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23" name="Freeform 60"/>
            <p:cNvSpPr>
              <a:spLocks/>
            </p:cNvSpPr>
            <p:nvPr/>
          </p:nvSpPr>
          <p:spPr bwMode="auto">
            <a:xfrm>
              <a:off x="895" y="1634"/>
              <a:ext cx="1870" cy="628"/>
            </a:xfrm>
            <a:custGeom>
              <a:avLst/>
              <a:gdLst>
                <a:gd name="T0" fmla="*/ 0 w 1949"/>
                <a:gd name="T1" fmla="*/ 628 h 655"/>
                <a:gd name="T2" fmla="*/ 93 w 1949"/>
                <a:gd name="T3" fmla="*/ 446 h 655"/>
                <a:gd name="T4" fmla="*/ 187 w 1949"/>
                <a:gd name="T5" fmla="*/ 305 h 655"/>
                <a:gd name="T6" fmla="*/ 280 w 1949"/>
                <a:gd name="T7" fmla="*/ 198 h 655"/>
                <a:gd name="T8" fmla="*/ 374 w 1949"/>
                <a:gd name="T9" fmla="*/ 120 h 655"/>
                <a:gd name="T10" fmla="*/ 467 w 1949"/>
                <a:gd name="T11" fmla="*/ 65 h 655"/>
                <a:gd name="T12" fmla="*/ 561 w 1949"/>
                <a:gd name="T13" fmla="*/ 29 h 655"/>
                <a:gd name="T14" fmla="*/ 654 w 1949"/>
                <a:gd name="T15" fmla="*/ 9 h 655"/>
                <a:gd name="T16" fmla="*/ 748 w 1949"/>
                <a:gd name="T17" fmla="*/ 0 h 655"/>
                <a:gd name="T18" fmla="*/ 841 w 1949"/>
                <a:gd name="T19" fmla="*/ 2 h 655"/>
                <a:gd name="T20" fmla="*/ 935 w 1949"/>
                <a:gd name="T21" fmla="*/ 11 h 655"/>
                <a:gd name="T22" fmla="*/ 1029 w 1949"/>
                <a:gd name="T23" fmla="*/ 26 h 655"/>
                <a:gd name="T24" fmla="*/ 1122 w 1949"/>
                <a:gd name="T25" fmla="*/ 46 h 655"/>
                <a:gd name="T26" fmla="*/ 1216 w 1949"/>
                <a:gd name="T27" fmla="*/ 69 h 655"/>
                <a:gd name="T28" fmla="*/ 1309 w 1949"/>
                <a:gd name="T29" fmla="*/ 94 h 655"/>
                <a:gd name="T30" fmla="*/ 1403 w 1949"/>
                <a:gd name="T31" fmla="*/ 121 h 655"/>
                <a:gd name="T32" fmla="*/ 1496 w 1949"/>
                <a:gd name="T33" fmla="*/ 149 h 655"/>
                <a:gd name="T34" fmla="*/ 1590 w 1949"/>
                <a:gd name="T35" fmla="*/ 176 h 655"/>
                <a:gd name="T36" fmla="*/ 1683 w 1949"/>
                <a:gd name="T37" fmla="*/ 204 h 655"/>
                <a:gd name="T38" fmla="*/ 1777 w 1949"/>
                <a:gd name="T39" fmla="*/ 231 h 655"/>
                <a:gd name="T40" fmla="*/ 1870 w 1949"/>
                <a:gd name="T41" fmla="*/ 258 h 65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655"/>
                <a:gd name="T65" fmla="*/ 1949 w 1949"/>
                <a:gd name="T66" fmla="*/ 655 h 65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655">
                  <a:moveTo>
                    <a:pt x="0" y="655"/>
                  </a:moveTo>
                  <a:lnTo>
                    <a:pt x="97" y="465"/>
                  </a:lnTo>
                  <a:lnTo>
                    <a:pt x="195" y="318"/>
                  </a:lnTo>
                  <a:lnTo>
                    <a:pt x="292" y="207"/>
                  </a:lnTo>
                  <a:lnTo>
                    <a:pt x="390" y="125"/>
                  </a:lnTo>
                  <a:lnTo>
                    <a:pt x="487" y="68"/>
                  </a:lnTo>
                  <a:lnTo>
                    <a:pt x="585" y="30"/>
                  </a:lnTo>
                  <a:lnTo>
                    <a:pt x="682" y="9"/>
                  </a:lnTo>
                  <a:lnTo>
                    <a:pt x="780" y="0"/>
                  </a:lnTo>
                  <a:lnTo>
                    <a:pt x="877" y="2"/>
                  </a:lnTo>
                  <a:lnTo>
                    <a:pt x="975" y="11"/>
                  </a:lnTo>
                  <a:lnTo>
                    <a:pt x="1072" y="27"/>
                  </a:lnTo>
                  <a:lnTo>
                    <a:pt x="1169" y="48"/>
                  </a:lnTo>
                  <a:lnTo>
                    <a:pt x="1267" y="72"/>
                  </a:lnTo>
                  <a:lnTo>
                    <a:pt x="1364" y="98"/>
                  </a:lnTo>
                  <a:lnTo>
                    <a:pt x="1462" y="126"/>
                  </a:lnTo>
                  <a:lnTo>
                    <a:pt x="1559" y="155"/>
                  </a:lnTo>
                  <a:lnTo>
                    <a:pt x="1657" y="184"/>
                  </a:lnTo>
                  <a:lnTo>
                    <a:pt x="1754" y="213"/>
                  </a:lnTo>
                  <a:lnTo>
                    <a:pt x="1852" y="241"/>
                  </a:lnTo>
                  <a:lnTo>
                    <a:pt x="1949" y="269"/>
                  </a:lnTo>
                </a:path>
              </a:pathLst>
            </a:custGeom>
            <a:noFill/>
            <a:ln w="8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24" name="Freeform 61"/>
            <p:cNvSpPr>
              <a:spLocks/>
            </p:cNvSpPr>
            <p:nvPr/>
          </p:nvSpPr>
          <p:spPr bwMode="auto">
            <a:xfrm>
              <a:off x="895" y="1564"/>
              <a:ext cx="1870" cy="698"/>
            </a:xfrm>
            <a:custGeom>
              <a:avLst/>
              <a:gdLst>
                <a:gd name="T0" fmla="*/ 0 w 1949"/>
                <a:gd name="T1" fmla="*/ 698 h 728"/>
                <a:gd name="T2" fmla="*/ 93 w 1949"/>
                <a:gd name="T3" fmla="*/ 512 h 728"/>
                <a:gd name="T4" fmla="*/ 187 w 1949"/>
                <a:gd name="T5" fmla="*/ 364 h 728"/>
                <a:gd name="T6" fmla="*/ 280 w 1949"/>
                <a:gd name="T7" fmla="*/ 249 h 728"/>
                <a:gd name="T8" fmla="*/ 374 w 1949"/>
                <a:gd name="T9" fmla="*/ 162 h 728"/>
                <a:gd name="T10" fmla="*/ 467 w 1949"/>
                <a:gd name="T11" fmla="*/ 98 h 728"/>
                <a:gd name="T12" fmla="*/ 561 w 1949"/>
                <a:gd name="T13" fmla="*/ 52 h 728"/>
                <a:gd name="T14" fmla="*/ 654 w 1949"/>
                <a:gd name="T15" fmla="*/ 22 h 728"/>
                <a:gd name="T16" fmla="*/ 748 w 1949"/>
                <a:gd name="T17" fmla="*/ 6 h 728"/>
                <a:gd name="T18" fmla="*/ 841 w 1949"/>
                <a:gd name="T19" fmla="*/ 0 h 728"/>
                <a:gd name="T20" fmla="*/ 935 w 1949"/>
                <a:gd name="T21" fmla="*/ 3 h 728"/>
                <a:gd name="T22" fmla="*/ 1029 w 1949"/>
                <a:gd name="T23" fmla="*/ 12 h 728"/>
                <a:gd name="T24" fmla="*/ 1122 w 1949"/>
                <a:gd name="T25" fmla="*/ 28 h 728"/>
                <a:gd name="T26" fmla="*/ 1216 w 1949"/>
                <a:gd name="T27" fmla="*/ 47 h 728"/>
                <a:gd name="T28" fmla="*/ 1309 w 1949"/>
                <a:gd name="T29" fmla="*/ 69 h 728"/>
                <a:gd name="T30" fmla="*/ 1403 w 1949"/>
                <a:gd name="T31" fmla="*/ 94 h 728"/>
                <a:gd name="T32" fmla="*/ 1496 w 1949"/>
                <a:gd name="T33" fmla="*/ 121 h 728"/>
                <a:gd name="T34" fmla="*/ 1590 w 1949"/>
                <a:gd name="T35" fmla="*/ 149 h 728"/>
                <a:gd name="T36" fmla="*/ 1683 w 1949"/>
                <a:gd name="T37" fmla="*/ 176 h 728"/>
                <a:gd name="T38" fmla="*/ 1777 w 1949"/>
                <a:gd name="T39" fmla="*/ 204 h 728"/>
                <a:gd name="T40" fmla="*/ 1870 w 1949"/>
                <a:gd name="T41" fmla="*/ 232 h 7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728"/>
                <a:gd name="T65" fmla="*/ 1949 w 1949"/>
                <a:gd name="T66" fmla="*/ 728 h 7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728">
                  <a:moveTo>
                    <a:pt x="0" y="728"/>
                  </a:moveTo>
                  <a:lnTo>
                    <a:pt x="97" y="534"/>
                  </a:lnTo>
                  <a:lnTo>
                    <a:pt x="195" y="380"/>
                  </a:lnTo>
                  <a:lnTo>
                    <a:pt x="292" y="260"/>
                  </a:lnTo>
                  <a:lnTo>
                    <a:pt x="390" y="169"/>
                  </a:lnTo>
                  <a:lnTo>
                    <a:pt x="487" y="102"/>
                  </a:lnTo>
                  <a:lnTo>
                    <a:pt x="585" y="54"/>
                  </a:lnTo>
                  <a:lnTo>
                    <a:pt x="682" y="23"/>
                  </a:lnTo>
                  <a:lnTo>
                    <a:pt x="780" y="6"/>
                  </a:lnTo>
                  <a:lnTo>
                    <a:pt x="877" y="0"/>
                  </a:lnTo>
                  <a:lnTo>
                    <a:pt x="975" y="3"/>
                  </a:lnTo>
                  <a:lnTo>
                    <a:pt x="1072" y="13"/>
                  </a:lnTo>
                  <a:lnTo>
                    <a:pt x="1169" y="29"/>
                  </a:lnTo>
                  <a:lnTo>
                    <a:pt x="1267" y="49"/>
                  </a:lnTo>
                  <a:lnTo>
                    <a:pt x="1364" y="72"/>
                  </a:lnTo>
                  <a:lnTo>
                    <a:pt x="1462" y="98"/>
                  </a:lnTo>
                  <a:lnTo>
                    <a:pt x="1559" y="126"/>
                  </a:lnTo>
                  <a:lnTo>
                    <a:pt x="1657" y="155"/>
                  </a:lnTo>
                  <a:lnTo>
                    <a:pt x="1754" y="184"/>
                  </a:lnTo>
                  <a:lnTo>
                    <a:pt x="1852" y="213"/>
                  </a:lnTo>
                  <a:lnTo>
                    <a:pt x="1949" y="242"/>
                  </a:lnTo>
                </a:path>
              </a:pathLst>
            </a:custGeom>
            <a:noFill/>
            <a:ln w="8">
              <a:solidFill>
                <a:srgbClr val="00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25" name="Freeform 62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8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26" name="Freeform 63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27" name="Freeform 64"/>
            <p:cNvSpPr>
              <a:spLocks/>
            </p:cNvSpPr>
            <p:nvPr/>
          </p:nvSpPr>
          <p:spPr bwMode="auto">
            <a:xfrm>
              <a:off x="895" y="1492"/>
              <a:ext cx="1870" cy="770"/>
            </a:xfrm>
            <a:custGeom>
              <a:avLst/>
              <a:gdLst>
                <a:gd name="T0" fmla="*/ 0 w 1949"/>
                <a:gd name="T1" fmla="*/ 770 h 802"/>
                <a:gd name="T2" fmla="*/ 93 w 1949"/>
                <a:gd name="T3" fmla="*/ 629 h 802"/>
                <a:gd name="T4" fmla="*/ 187 w 1949"/>
                <a:gd name="T5" fmla="*/ 507 h 802"/>
                <a:gd name="T6" fmla="*/ 280 w 1949"/>
                <a:gd name="T7" fmla="*/ 403 h 802"/>
                <a:gd name="T8" fmla="*/ 374 w 1949"/>
                <a:gd name="T9" fmla="*/ 316 h 802"/>
                <a:gd name="T10" fmla="*/ 467 w 1949"/>
                <a:gd name="T11" fmla="*/ 242 h 802"/>
                <a:gd name="T12" fmla="*/ 561 w 1949"/>
                <a:gd name="T13" fmla="*/ 180 h 802"/>
                <a:gd name="T14" fmla="*/ 654 w 1949"/>
                <a:gd name="T15" fmla="*/ 131 h 802"/>
                <a:gd name="T16" fmla="*/ 748 w 1949"/>
                <a:gd name="T17" fmla="*/ 90 h 802"/>
                <a:gd name="T18" fmla="*/ 841 w 1949"/>
                <a:gd name="T19" fmla="*/ 59 h 802"/>
                <a:gd name="T20" fmla="*/ 935 w 1949"/>
                <a:gd name="T21" fmla="*/ 35 h 802"/>
                <a:gd name="T22" fmla="*/ 1029 w 1949"/>
                <a:gd name="T23" fmla="*/ 18 h 802"/>
                <a:gd name="T24" fmla="*/ 1122 w 1949"/>
                <a:gd name="T25" fmla="*/ 7 h 802"/>
                <a:gd name="T26" fmla="*/ 1216 w 1949"/>
                <a:gd name="T27" fmla="*/ 1 h 802"/>
                <a:gd name="T28" fmla="*/ 1309 w 1949"/>
                <a:gd name="T29" fmla="*/ 0 h 802"/>
                <a:gd name="T30" fmla="*/ 1403 w 1949"/>
                <a:gd name="T31" fmla="*/ 3 h 802"/>
                <a:gd name="T32" fmla="*/ 1496 w 1949"/>
                <a:gd name="T33" fmla="*/ 9 h 802"/>
                <a:gd name="T34" fmla="*/ 1590 w 1949"/>
                <a:gd name="T35" fmla="*/ 18 h 802"/>
                <a:gd name="T36" fmla="*/ 1683 w 1949"/>
                <a:gd name="T37" fmla="*/ 30 h 802"/>
                <a:gd name="T38" fmla="*/ 1777 w 1949"/>
                <a:gd name="T39" fmla="*/ 43 h 802"/>
                <a:gd name="T40" fmla="*/ 1870 w 1949"/>
                <a:gd name="T41" fmla="*/ 59 h 80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802"/>
                <a:gd name="T65" fmla="*/ 1949 w 1949"/>
                <a:gd name="T66" fmla="*/ 802 h 80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802">
                  <a:moveTo>
                    <a:pt x="0" y="802"/>
                  </a:moveTo>
                  <a:lnTo>
                    <a:pt x="97" y="655"/>
                  </a:lnTo>
                  <a:lnTo>
                    <a:pt x="195" y="528"/>
                  </a:lnTo>
                  <a:lnTo>
                    <a:pt x="292" y="420"/>
                  </a:lnTo>
                  <a:lnTo>
                    <a:pt x="390" y="329"/>
                  </a:lnTo>
                  <a:lnTo>
                    <a:pt x="487" y="252"/>
                  </a:lnTo>
                  <a:lnTo>
                    <a:pt x="585" y="188"/>
                  </a:lnTo>
                  <a:lnTo>
                    <a:pt x="682" y="136"/>
                  </a:lnTo>
                  <a:lnTo>
                    <a:pt x="780" y="94"/>
                  </a:lnTo>
                  <a:lnTo>
                    <a:pt x="877" y="61"/>
                  </a:lnTo>
                  <a:lnTo>
                    <a:pt x="975" y="36"/>
                  </a:lnTo>
                  <a:lnTo>
                    <a:pt x="1072" y="19"/>
                  </a:lnTo>
                  <a:lnTo>
                    <a:pt x="1169" y="7"/>
                  </a:lnTo>
                  <a:lnTo>
                    <a:pt x="1267" y="1"/>
                  </a:lnTo>
                  <a:lnTo>
                    <a:pt x="1364" y="0"/>
                  </a:lnTo>
                  <a:lnTo>
                    <a:pt x="1462" y="3"/>
                  </a:lnTo>
                  <a:lnTo>
                    <a:pt x="1559" y="9"/>
                  </a:lnTo>
                  <a:lnTo>
                    <a:pt x="1657" y="19"/>
                  </a:lnTo>
                  <a:lnTo>
                    <a:pt x="1754" y="31"/>
                  </a:lnTo>
                  <a:lnTo>
                    <a:pt x="1852" y="45"/>
                  </a:lnTo>
                  <a:lnTo>
                    <a:pt x="1949" y="61"/>
                  </a:lnTo>
                </a:path>
              </a:pathLst>
            </a:custGeom>
            <a:noFill/>
            <a:ln w="8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28" name="Freeform 65"/>
            <p:cNvSpPr>
              <a:spLocks/>
            </p:cNvSpPr>
            <p:nvPr/>
          </p:nvSpPr>
          <p:spPr bwMode="auto">
            <a:xfrm>
              <a:off x="895" y="1093"/>
              <a:ext cx="1870" cy="1169"/>
            </a:xfrm>
            <a:custGeom>
              <a:avLst/>
              <a:gdLst>
                <a:gd name="T0" fmla="*/ 0 w 1949"/>
                <a:gd name="T1" fmla="*/ 1169 h 1218"/>
                <a:gd name="T2" fmla="*/ 93 w 1949"/>
                <a:gd name="T3" fmla="*/ 1033 h 1218"/>
                <a:gd name="T4" fmla="*/ 187 w 1949"/>
                <a:gd name="T5" fmla="*/ 909 h 1218"/>
                <a:gd name="T6" fmla="*/ 280 w 1949"/>
                <a:gd name="T7" fmla="*/ 796 h 1218"/>
                <a:gd name="T8" fmla="*/ 374 w 1949"/>
                <a:gd name="T9" fmla="*/ 693 h 1218"/>
                <a:gd name="T10" fmla="*/ 467 w 1949"/>
                <a:gd name="T11" fmla="*/ 600 h 1218"/>
                <a:gd name="T12" fmla="*/ 561 w 1949"/>
                <a:gd name="T13" fmla="*/ 516 h 1218"/>
                <a:gd name="T14" fmla="*/ 654 w 1949"/>
                <a:gd name="T15" fmla="*/ 441 h 1218"/>
                <a:gd name="T16" fmla="*/ 748 w 1949"/>
                <a:gd name="T17" fmla="*/ 372 h 1218"/>
                <a:gd name="T18" fmla="*/ 841 w 1949"/>
                <a:gd name="T19" fmla="*/ 312 h 1218"/>
                <a:gd name="T20" fmla="*/ 935 w 1949"/>
                <a:gd name="T21" fmla="*/ 258 h 1218"/>
                <a:gd name="T22" fmla="*/ 1029 w 1949"/>
                <a:gd name="T23" fmla="*/ 210 h 1218"/>
                <a:gd name="T24" fmla="*/ 1122 w 1949"/>
                <a:gd name="T25" fmla="*/ 169 h 1218"/>
                <a:gd name="T26" fmla="*/ 1216 w 1949"/>
                <a:gd name="T27" fmla="*/ 132 h 1218"/>
                <a:gd name="T28" fmla="*/ 1309 w 1949"/>
                <a:gd name="T29" fmla="*/ 101 h 1218"/>
                <a:gd name="T30" fmla="*/ 1403 w 1949"/>
                <a:gd name="T31" fmla="*/ 75 h 1218"/>
                <a:gd name="T32" fmla="*/ 1496 w 1949"/>
                <a:gd name="T33" fmla="*/ 52 h 1218"/>
                <a:gd name="T34" fmla="*/ 1590 w 1949"/>
                <a:gd name="T35" fmla="*/ 34 h 1218"/>
                <a:gd name="T36" fmla="*/ 1683 w 1949"/>
                <a:gd name="T37" fmla="*/ 19 h 1218"/>
                <a:gd name="T38" fmla="*/ 1777 w 1949"/>
                <a:gd name="T39" fmla="*/ 9 h 1218"/>
                <a:gd name="T40" fmla="*/ 1870 w 1949"/>
                <a:gd name="T41" fmla="*/ 0 h 12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218"/>
                <a:gd name="T65" fmla="*/ 1949 w 1949"/>
                <a:gd name="T66" fmla="*/ 1218 h 121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218">
                  <a:moveTo>
                    <a:pt x="0" y="1218"/>
                  </a:moveTo>
                  <a:lnTo>
                    <a:pt x="97" y="1076"/>
                  </a:lnTo>
                  <a:lnTo>
                    <a:pt x="195" y="947"/>
                  </a:lnTo>
                  <a:lnTo>
                    <a:pt x="292" y="829"/>
                  </a:lnTo>
                  <a:lnTo>
                    <a:pt x="390" y="722"/>
                  </a:lnTo>
                  <a:lnTo>
                    <a:pt x="487" y="625"/>
                  </a:lnTo>
                  <a:lnTo>
                    <a:pt x="585" y="538"/>
                  </a:lnTo>
                  <a:lnTo>
                    <a:pt x="682" y="459"/>
                  </a:lnTo>
                  <a:lnTo>
                    <a:pt x="780" y="388"/>
                  </a:lnTo>
                  <a:lnTo>
                    <a:pt x="877" y="325"/>
                  </a:lnTo>
                  <a:lnTo>
                    <a:pt x="975" y="269"/>
                  </a:lnTo>
                  <a:lnTo>
                    <a:pt x="1072" y="219"/>
                  </a:lnTo>
                  <a:lnTo>
                    <a:pt x="1169" y="176"/>
                  </a:lnTo>
                  <a:lnTo>
                    <a:pt x="1267" y="138"/>
                  </a:lnTo>
                  <a:lnTo>
                    <a:pt x="1364" y="105"/>
                  </a:lnTo>
                  <a:lnTo>
                    <a:pt x="1462" y="78"/>
                  </a:lnTo>
                  <a:lnTo>
                    <a:pt x="1559" y="54"/>
                  </a:lnTo>
                  <a:lnTo>
                    <a:pt x="1657" y="35"/>
                  </a:lnTo>
                  <a:lnTo>
                    <a:pt x="1754" y="20"/>
                  </a:lnTo>
                  <a:lnTo>
                    <a:pt x="1852" y="9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808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29" name="Freeform 66"/>
            <p:cNvSpPr>
              <a:spLocks/>
            </p:cNvSpPr>
            <p:nvPr/>
          </p:nvSpPr>
          <p:spPr bwMode="auto">
            <a:xfrm>
              <a:off x="895" y="1674"/>
              <a:ext cx="1870" cy="588"/>
            </a:xfrm>
            <a:custGeom>
              <a:avLst/>
              <a:gdLst>
                <a:gd name="T0" fmla="*/ 0 w 1949"/>
                <a:gd name="T1" fmla="*/ 588 h 613"/>
                <a:gd name="T2" fmla="*/ 93 w 1949"/>
                <a:gd name="T3" fmla="*/ 436 h 613"/>
                <a:gd name="T4" fmla="*/ 187 w 1949"/>
                <a:gd name="T5" fmla="*/ 316 h 613"/>
                <a:gd name="T6" fmla="*/ 280 w 1949"/>
                <a:gd name="T7" fmla="*/ 220 h 613"/>
                <a:gd name="T8" fmla="*/ 374 w 1949"/>
                <a:gd name="T9" fmla="*/ 146 h 613"/>
                <a:gd name="T10" fmla="*/ 467 w 1949"/>
                <a:gd name="T11" fmla="*/ 91 h 613"/>
                <a:gd name="T12" fmla="*/ 561 w 1949"/>
                <a:gd name="T13" fmla="*/ 51 h 613"/>
                <a:gd name="T14" fmla="*/ 654 w 1949"/>
                <a:gd name="T15" fmla="*/ 24 h 613"/>
                <a:gd name="T16" fmla="*/ 748 w 1949"/>
                <a:gd name="T17" fmla="*/ 8 h 613"/>
                <a:gd name="T18" fmla="*/ 841 w 1949"/>
                <a:gd name="T19" fmla="*/ 0 h 613"/>
                <a:gd name="T20" fmla="*/ 935 w 1949"/>
                <a:gd name="T21" fmla="*/ 0 h 613"/>
                <a:gd name="T22" fmla="*/ 1029 w 1949"/>
                <a:gd name="T23" fmla="*/ 5 h 613"/>
                <a:gd name="T24" fmla="*/ 1122 w 1949"/>
                <a:gd name="T25" fmla="*/ 15 h 613"/>
                <a:gd name="T26" fmla="*/ 1216 w 1949"/>
                <a:gd name="T27" fmla="*/ 30 h 613"/>
                <a:gd name="T28" fmla="*/ 1309 w 1949"/>
                <a:gd name="T29" fmla="*/ 47 h 613"/>
                <a:gd name="T30" fmla="*/ 1403 w 1949"/>
                <a:gd name="T31" fmla="*/ 66 h 613"/>
                <a:gd name="T32" fmla="*/ 1496 w 1949"/>
                <a:gd name="T33" fmla="*/ 86 h 613"/>
                <a:gd name="T34" fmla="*/ 1590 w 1949"/>
                <a:gd name="T35" fmla="*/ 108 h 613"/>
                <a:gd name="T36" fmla="*/ 1683 w 1949"/>
                <a:gd name="T37" fmla="*/ 130 h 613"/>
                <a:gd name="T38" fmla="*/ 1777 w 1949"/>
                <a:gd name="T39" fmla="*/ 153 h 613"/>
                <a:gd name="T40" fmla="*/ 1870 w 1949"/>
                <a:gd name="T41" fmla="*/ 176 h 61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613"/>
                <a:gd name="T65" fmla="*/ 1949 w 1949"/>
                <a:gd name="T66" fmla="*/ 613 h 61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613">
                  <a:moveTo>
                    <a:pt x="0" y="613"/>
                  </a:moveTo>
                  <a:lnTo>
                    <a:pt x="97" y="455"/>
                  </a:lnTo>
                  <a:lnTo>
                    <a:pt x="195" y="329"/>
                  </a:lnTo>
                  <a:lnTo>
                    <a:pt x="292" y="229"/>
                  </a:lnTo>
                  <a:lnTo>
                    <a:pt x="390" y="152"/>
                  </a:lnTo>
                  <a:lnTo>
                    <a:pt x="487" y="95"/>
                  </a:lnTo>
                  <a:lnTo>
                    <a:pt x="585" y="53"/>
                  </a:lnTo>
                  <a:lnTo>
                    <a:pt x="682" y="25"/>
                  </a:lnTo>
                  <a:lnTo>
                    <a:pt x="780" y="8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5"/>
                  </a:lnTo>
                  <a:lnTo>
                    <a:pt x="1169" y="16"/>
                  </a:lnTo>
                  <a:lnTo>
                    <a:pt x="1267" y="31"/>
                  </a:lnTo>
                  <a:lnTo>
                    <a:pt x="1364" y="49"/>
                  </a:lnTo>
                  <a:lnTo>
                    <a:pt x="1462" y="69"/>
                  </a:lnTo>
                  <a:lnTo>
                    <a:pt x="1559" y="90"/>
                  </a:lnTo>
                  <a:lnTo>
                    <a:pt x="1657" y="113"/>
                  </a:lnTo>
                  <a:lnTo>
                    <a:pt x="1754" y="136"/>
                  </a:lnTo>
                  <a:lnTo>
                    <a:pt x="1852" y="160"/>
                  </a:lnTo>
                  <a:lnTo>
                    <a:pt x="1949" y="183"/>
                  </a:lnTo>
                </a:path>
              </a:pathLst>
            </a:custGeom>
            <a:noFill/>
            <a:ln w="8">
              <a:solidFill>
                <a:srgbClr val="8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30" name="Freeform 67"/>
            <p:cNvSpPr>
              <a:spLocks/>
            </p:cNvSpPr>
            <p:nvPr/>
          </p:nvSpPr>
          <p:spPr bwMode="auto">
            <a:xfrm>
              <a:off x="895" y="2262"/>
              <a:ext cx="1870" cy="1"/>
            </a:xfrm>
            <a:custGeom>
              <a:avLst/>
              <a:gdLst>
                <a:gd name="T0" fmla="*/ 0 w 1949"/>
                <a:gd name="T1" fmla="*/ 0 h 1"/>
                <a:gd name="T2" fmla="*/ 93 w 1949"/>
                <a:gd name="T3" fmla="*/ 0 h 1"/>
                <a:gd name="T4" fmla="*/ 187 w 1949"/>
                <a:gd name="T5" fmla="*/ 0 h 1"/>
                <a:gd name="T6" fmla="*/ 280 w 1949"/>
                <a:gd name="T7" fmla="*/ 0 h 1"/>
                <a:gd name="T8" fmla="*/ 374 w 1949"/>
                <a:gd name="T9" fmla="*/ 0 h 1"/>
                <a:gd name="T10" fmla="*/ 467 w 1949"/>
                <a:gd name="T11" fmla="*/ 0 h 1"/>
                <a:gd name="T12" fmla="*/ 561 w 1949"/>
                <a:gd name="T13" fmla="*/ 0 h 1"/>
                <a:gd name="T14" fmla="*/ 654 w 1949"/>
                <a:gd name="T15" fmla="*/ 0 h 1"/>
                <a:gd name="T16" fmla="*/ 748 w 1949"/>
                <a:gd name="T17" fmla="*/ 0 h 1"/>
                <a:gd name="T18" fmla="*/ 841 w 1949"/>
                <a:gd name="T19" fmla="*/ 0 h 1"/>
                <a:gd name="T20" fmla="*/ 935 w 1949"/>
                <a:gd name="T21" fmla="*/ 0 h 1"/>
                <a:gd name="T22" fmla="*/ 1029 w 1949"/>
                <a:gd name="T23" fmla="*/ 0 h 1"/>
                <a:gd name="T24" fmla="*/ 1122 w 1949"/>
                <a:gd name="T25" fmla="*/ 0 h 1"/>
                <a:gd name="T26" fmla="*/ 1216 w 1949"/>
                <a:gd name="T27" fmla="*/ 0 h 1"/>
                <a:gd name="T28" fmla="*/ 1309 w 1949"/>
                <a:gd name="T29" fmla="*/ 0 h 1"/>
                <a:gd name="T30" fmla="*/ 1403 w 1949"/>
                <a:gd name="T31" fmla="*/ 0 h 1"/>
                <a:gd name="T32" fmla="*/ 1496 w 1949"/>
                <a:gd name="T33" fmla="*/ 0 h 1"/>
                <a:gd name="T34" fmla="*/ 1590 w 1949"/>
                <a:gd name="T35" fmla="*/ 0 h 1"/>
                <a:gd name="T36" fmla="*/ 1683 w 1949"/>
                <a:gd name="T37" fmla="*/ 0 h 1"/>
                <a:gd name="T38" fmla="*/ 1777 w 1949"/>
                <a:gd name="T39" fmla="*/ 0 h 1"/>
                <a:gd name="T40" fmla="*/ 1870 w 1949"/>
                <a:gd name="T41" fmla="*/ 0 h 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"/>
                <a:gd name="T65" fmla="*/ 1949 w 1949"/>
                <a:gd name="T66" fmla="*/ 1 h 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">
                  <a:moveTo>
                    <a:pt x="0" y="0"/>
                  </a:moveTo>
                  <a:lnTo>
                    <a:pt x="97" y="0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82" y="0"/>
                  </a:lnTo>
                  <a:lnTo>
                    <a:pt x="780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72" y="0"/>
                  </a:lnTo>
                  <a:lnTo>
                    <a:pt x="1169" y="0"/>
                  </a:lnTo>
                  <a:lnTo>
                    <a:pt x="1267" y="0"/>
                  </a:lnTo>
                  <a:lnTo>
                    <a:pt x="1364" y="0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0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008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31" name="Freeform 68"/>
            <p:cNvSpPr>
              <a:spLocks/>
            </p:cNvSpPr>
            <p:nvPr/>
          </p:nvSpPr>
          <p:spPr bwMode="auto">
            <a:xfrm>
              <a:off x="895" y="1050"/>
              <a:ext cx="1870" cy="1212"/>
            </a:xfrm>
            <a:custGeom>
              <a:avLst/>
              <a:gdLst>
                <a:gd name="T0" fmla="*/ 0 w 1949"/>
                <a:gd name="T1" fmla="*/ 1212 h 1263"/>
                <a:gd name="T2" fmla="*/ 93 w 1949"/>
                <a:gd name="T3" fmla="*/ 1088 h 1263"/>
                <a:gd name="T4" fmla="*/ 187 w 1949"/>
                <a:gd name="T5" fmla="*/ 974 h 1263"/>
                <a:gd name="T6" fmla="*/ 280 w 1949"/>
                <a:gd name="T7" fmla="*/ 868 h 1263"/>
                <a:gd name="T8" fmla="*/ 374 w 1949"/>
                <a:gd name="T9" fmla="*/ 771 h 1263"/>
                <a:gd name="T10" fmla="*/ 467 w 1949"/>
                <a:gd name="T11" fmla="*/ 680 h 1263"/>
                <a:gd name="T12" fmla="*/ 561 w 1949"/>
                <a:gd name="T13" fmla="*/ 598 h 1263"/>
                <a:gd name="T14" fmla="*/ 654 w 1949"/>
                <a:gd name="T15" fmla="*/ 522 h 1263"/>
                <a:gd name="T16" fmla="*/ 748 w 1949"/>
                <a:gd name="T17" fmla="*/ 452 h 1263"/>
                <a:gd name="T18" fmla="*/ 841 w 1949"/>
                <a:gd name="T19" fmla="*/ 389 h 1263"/>
                <a:gd name="T20" fmla="*/ 935 w 1949"/>
                <a:gd name="T21" fmla="*/ 331 h 1263"/>
                <a:gd name="T22" fmla="*/ 1029 w 1949"/>
                <a:gd name="T23" fmla="*/ 278 h 1263"/>
                <a:gd name="T24" fmla="*/ 1122 w 1949"/>
                <a:gd name="T25" fmla="*/ 231 h 1263"/>
                <a:gd name="T26" fmla="*/ 1216 w 1949"/>
                <a:gd name="T27" fmla="*/ 188 h 1263"/>
                <a:gd name="T28" fmla="*/ 1309 w 1949"/>
                <a:gd name="T29" fmla="*/ 151 h 1263"/>
                <a:gd name="T30" fmla="*/ 1403 w 1949"/>
                <a:gd name="T31" fmla="*/ 116 h 1263"/>
                <a:gd name="T32" fmla="*/ 1496 w 1949"/>
                <a:gd name="T33" fmla="*/ 86 h 1263"/>
                <a:gd name="T34" fmla="*/ 1590 w 1949"/>
                <a:gd name="T35" fmla="*/ 59 h 1263"/>
                <a:gd name="T36" fmla="*/ 1683 w 1949"/>
                <a:gd name="T37" fmla="*/ 36 h 1263"/>
                <a:gd name="T38" fmla="*/ 1777 w 1949"/>
                <a:gd name="T39" fmla="*/ 17 h 1263"/>
                <a:gd name="T40" fmla="*/ 1870 w 1949"/>
                <a:gd name="T41" fmla="*/ 0 h 126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263"/>
                <a:gd name="T65" fmla="*/ 1949 w 1949"/>
                <a:gd name="T66" fmla="*/ 1263 h 126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263">
                  <a:moveTo>
                    <a:pt x="0" y="1263"/>
                  </a:moveTo>
                  <a:lnTo>
                    <a:pt x="97" y="1134"/>
                  </a:lnTo>
                  <a:lnTo>
                    <a:pt x="195" y="1015"/>
                  </a:lnTo>
                  <a:lnTo>
                    <a:pt x="292" y="905"/>
                  </a:lnTo>
                  <a:lnTo>
                    <a:pt x="390" y="803"/>
                  </a:lnTo>
                  <a:lnTo>
                    <a:pt x="487" y="709"/>
                  </a:lnTo>
                  <a:lnTo>
                    <a:pt x="585" y="623"/>
                  </a:lnTo>
                  <a:lnTo>
                    <a:pt x="682" y="544"/>
                  </a:lnTo>
                  <a:lnTo>
                    <a:pt x="780" y="471"/>
                  </a:lnTo>
                  <a:lnTo>
                    <a:pt x="877" y="405"/>
                  </a:lnTo>
                  <a:lnTo>
                    <a:pt x="975" y="345"/>
                  </a:lnTo>
                  <a:lnTo>
                    <a:pt x="1072" y="290"/>
                  </a:lnTo>
                  <a:lnTo>
                    <a:pt x="1169" y="241"/>
                  </a:lnTo>
                  <a:lnTo>
                    <a:pt x="1267" y="196"/>
                  </a:lnTo>
                  <a:lnTo>
                    <a:pt x="1364" y="157"/>
                  </a:lnTo>
                  <a:lnTo>
                    <a:pt x="1462" y="121"/>
                  </a:lnTo>
                  <a:lnTo>
                    <a:pt x="1559" y="90"/>
                  </a:lnTo>
                  <a:lnTo>
                    <a:pt x="1657" y="62"/>
                  </a:lnTo>
                  <a:lnTo>
                    <a:pt x="1754" y="38"/>
                  </a:lnTo>
                  <a:lnTo>
                    <a:pt x="1852" y="18"/>
                  </a:lnTo>
                  <a:lnTo>
                    <a:pt x="1949" y="0"/>
                  </a:lnTo>
                </a:path>
              </a:pathLst>
            </a:custGeom>
            <a:noFill/>
            <a:ln w="8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32" name="Freeform 69"/>
            <p:cNvSpPr>
              <a:spLocks/>
            </p:cNvSpPr>
            <p:nvPr/>
          </p:nvSpPr>
          <p:spPr bwMode="auto">
            <a:xfrm>
              <a:off x="895" y="1419"/>
              <a:ext cx="1870" cy="843"/>
            </a:xfrm>
            <a:custGeom>
              <a:avLst/>
              <a:gdLst>
                <a:gd name="T0" fmla="*/ 0 w 1949"/>
                <a:gd name="T1" fmla="*/ 843 h 879"/>
                <a:gd name="T2" fmla="*/ 93 w 1949"/>
                <a:gd name="T3" fmla="*/ 704 h 879"/>
                <a:gd name="T4" fmla="*/ 187 w 1949"/>
                <a:gd name="T5" fmla="*/ 583 h 879"/>
                <a:gd name="T6" fmla="*/ 280 w 1949"/>
                <a:gd name="T7" fmla="*/ 477 h 879"/>
                <a:gd name="T8" fmla="*/ 374 w 1949"/>
                <a:gd name="T9" fmla="*/ 386 h 879"/>
                <a:gd name="T10" fmla="*/ 467 w 1949"/>
                <a:gd name="T11" fmla="*/ 307 h 879"/>
                <a:gd name="T12" fmla="*/ 561 w 1949"/>
                <a:gd name="T13" fmla="*/ 240 h 879"/>
                <a:gd name="T14" fmla="*/ 654 w 1949"/>
                <a:gd name="T15" fmla="*/ 183 h 879"/>
                <a:gd name="T16" fmla="*/ 748 w 1949"/>
                <a:gd name="T17" fmla="*/ 136 h 879"/>
                <a:gd name="T18" fmla="*/ 841 w 1949"/>
                <a:gd name="T19" fmla="*/ 98 h 879"/>
                <a:gd name="T20" fmla="*/ 935 w 1949"/>
                <a:gd name="T21" fmla="*/ 67 h 879"/>
                <a:gd name="T22" fmla="*/ 1029 w 1949"/>
                <a:gd name="T23" fmla="*/ 43 h 879"/>
                <a:gd name="T24" fmla="*/ 1122 w 1949"/>
                <a:gd name="T25" fmla="*/ 25 h 879"/>
                <a:gd name="T26" fmla="*/ 1216 w 1949"/>
                <a:gd name="T27" fmla="*/ 12 h 879"/>
                <a:gd name="T28" fmla="*/ 1309 w 1949"/>
                <a:gd name="T29" fmla="*/ 4 h 879"/>
                <a:gd name="T30" fmla="*/ 1403 w 1949"/>
                <a:gd name="T31" fmla="*/ 0 h 879"/>
                <a:gd name="T32" fmla="*/ 1496 w 1949"/>
                <a:gd name="T33" fmla="*/ 0 h 879"/>
                <a:gd name="T34" fmla="*/ 1590 w 1949"/>
                <a:gd name="T35" fmla="*/ 4 h 879"/>
                <a:gd name="T36" fmla="*/ 1683 w 1949"/>
                <a:gd name="T37" fmla="*/ 10 h 879"/>
                <a:gd name="T38" fmla="*/ 1777 w 1949"/>
                <a:gd name="T39" fmla="*/ 19 h 879"/>
                <a:gd name="T40" fmla="*/ 1870 w 1949"/>
                <a:gd name="T41" fmla="*/ 30 h 8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879"/>
                <a:gd name="T65" fmla="*/ 1949 w 1949"/>
                <a:gd name="T66" fmla="*/ 879 h 8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879">
                  <a:moveTo>
                    <a:pt x="0" y="879"/>
                  </a:moveTo>
                  <a:lnTo>
                    <a:pt x="97" y="734"/>
                  </a:lnTo>
                  <a:lnTo>
                    <a:pt x="195" y="608"/>
                  </a:lnTo>
                  <a:lnTo>
                    <a:pt x="292" y="497"/>
                  </a:lnTo>
                  <a:lnTo>
                    <a:pt x="390" y="402"/>
                  </a:lnTo>
                  <a:lnTo>
                    <a:pt x="487" y="320"/>
                  </a:lnTo>
                  <a:lnTo>
                    <a:pt x="585" y="250"/>
                  </a:lnTo>
                  <a:lnTo>
                    <a:pt x="682" y="191"/>
                  </a:lnTo>
                  <a:lnTo>
                    <a:pt x="780" y="142"/>
                  </a:lnTo>
                  <a:lnTo>
                    <a:pt x="877" y="102"/>
                  </a:lnTo>
                  <a:lnTo>
                    <a:pt x="975" y="70"/>
                  </a:lnTo>
                  <a:lnTo>
                    <a:pt x="1072" y="45"/>
                  </a:lnTo>
                  <a:lnTo>
                    <a:pt x="1169" y="26"/>
                  </a:lnTo>
                  <a:lnTo>
                    <a:pt x="1267" y="12"/>
                  </a:lnTo>
                  <a:lnTo>
                    <a:pt x="1364" y="4"/>
                  </a:lnTo>
                  <a:lnTo>
                    <a:pt x="1462" y="0"/>
                  </a:lnTo>
                  <a:lnTo>
                    <a:pt x="1559" y="0"/>
                  </a:lnTo>
                  <a:lnTo>
                    <a:pt x="1657" y="4"/>
                  </a:lnTo>
                  <a:lnTo>
                    <a:pt x="1754" y="10"/>
                  </a:lnTo>
                  <a:lnTo>
                    <a:pt x="1852" y="20"/>
                  </a:lnTo>
                  <a:lnTo>
                    <a:pt x="1949" y="31"/>
                  </a:lnTo>
                </a:path>
              </a:pathLst>
            </a:custGeom>
            <a:noFill/>
            <a:ln w="8">
              <a:solidFill>
                <a:srgbClr val="808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33" name="Freeform 70"/>
            <p:cNvSpPr>
              <a:spLocks/>
            </p:cNvSpPr>
            <p:nvPr/>
          </p:nvSpPr>
          <p:spPr bwMode="auto">
            <a:xfrm>
              <a:off x="895" y="1418"/>
              <a:ext cx="1870" cy="844"/>
            </a:xfrm>
            <a:custGeom>
              <a:avLst/>
              <a:gdLst>
                <a:gd name="T0" fmla="*/ 0 w 1949"/>
                <a:gd name="T1" fmla="*/ 844 h 880"/>
                <a:gd name="T2" fmla="*/ 93 w 1949"/>
                <a:gd name="T3" fmla="*/ 717 h 880"/>
                <a:gd name="T4" fmla="*/ 187 w 1949"/>
                <a:gd name="T5" fmla="*/ 606 h 880"/>
                <a:gd name="T6" fmla="*/ 280 w 1949"/>
                <a:gd name="T7" fmla="*/ 506 h 880"/>
                <a:gd name="T8" fmla="*/ 374 w 1949"/>
                <a:gd name="T9" fmla="*/ 420 h 880"/>
                <a:gd name="T10" fmla="*/ 467 w 1949"/>
                <a:gd name="T11" fmla="*/ 344 h 880"/>
                <a:gd name="T12" fmla="*/ 561 w 1949"/>
                <a:gd name="T13" fmla="*/ 278 h 880"/>
                <a:gd name="T14" fmla="*/ 654 w 1949"/>
                <a:gd name="T15" fmla="*/ 222 h 880"/>
                <a:gd name="T16" fmla="*/ 748 w 1949"/>
                <a:gd name="T17" fmla="*/ 173 h 880"/>
                <a:gd name="T18" fmla="*/ 841 w 1949"/>
                <a:gd name="T19" fmla="*/ 131 h 880"/>
                <a:gd name="T20" fmla="*/ 935 w 1949"/>
                <a:gd name="T21" fmla="*/ 97 h 880"/>
                <a:gd name="T22" fmla="*/ 1029 w 1949"/>
                <a:gd name="T23" fmla="*/ 69 h 880"/>
                <a:gd name="T24" fmla="*/ 1122 w 1949"/>
                <a:gd name="T25" fmla="*/ 46 h 880"/>
                <a:gd name="T26" fmla="*/ 1216 w 1949"/>
                <a:gd name="T27" fmla="*/ 29 h 880"/>
                <a:gd name="T28" fmla="*/ 1309 w 1949"/>
                <a:gd name="T29" fmla="*/ 16 h 880"/>
                <a:gd name="T30" fmla="*/ 1403 w 1949"/>
                <a:gd name="T31" fmla="*/ 8 h 880"/>
                <a:gd name="T32" fmla="*/ 1496 w 1949"/>
                <a:gd name="T33" fmla="*/ 2 h 880"/>
                <a:gd name="T34" fmla="*/ 1590 w 1949"/>
                <a:gd name="T35" fmla="*/ 0 h 880"/>
                <a:gd name="T36" fmla="*/ 1683 w 1949"/>
                <a:gd name="T37" fmla="*/ 1 h 880"/>
                <a:gd name="T38" fmla="*/ 1777 w 1949"/>
                <a:gd name="T39" fmla="*/ 5 h 880"/>
                <a:gd name="T40" fmla="*/ 1870 w 1949"/>
                <a:gd name="T41" fmla="*/ 11 h 88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880"/>
                <a:gd name="T65" fmla="*/ 1949 w 1949"/>
                <a:gd name="T66" fmla="*/ 880 h 88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880">
                  <a:moveTo>
                    <a:pt x="0" y="880"/>
                  </a:moveTo>
                  <a:lnTo>
                    <a:pt x="97" y="748"/>
                  </a:lnTo>
                  <a:lnTo>
                    <a:pt x="195" y="632"/>
                  </a:lnTo>
                  <a:lnTo>
                    <a:pt x="292" y="528"/>
                  </a:lnTo>
                  <a:lnTo>
                    <a:pt x="390" y="438"/>
                  </a:lnTo>
                  <a:lnTo>
                    <a:pt x="487" y="359"/>
                  </a:lnTo>
                  <a:lnTo>
                    <a:pt x="585" y="290"/>
                  </a:lnTo>
                  <a:lnTo>
                    <a:pt x="682" y="231"/>
                  </a:lnTo>
                  <a:lnTo>
                    <a:pt x="780" y="180"/>
                  </a:lnTo>
                  <a:lnTo>
                    <a:pt x="877" y="137"/>
                  </a:lnTo>
                  <a:lnTo>
                    <a:pt x="975" y="101"/>
                  </a:lnTo>
                  <a:lnTo>
                    <a:pt x="1072" y="72"/>
                  </a:lnTo>
                  <a:lnTo>
                    <a:pt x="1169" y="48"/>
                  </a:lnTo>
                  <a:lnTo>
                    <a:pt x="1267" y="30"/>
                  </a:lnTo>
                  <a:lnTo>
                    <a:pt x="1364" y="17"/>
                  </a:lnTo>
                  <a:lnTo>
                    <a:pt x="1462" y="8"/>
                  </a:lnTo>
                  <a:lnTo>
                    <a:pt x="1559" y="2"/>
                  </a:lnTo>
                  <a:lnTo>
                    <a:pt x="1657" y="0"/>
                  </a:lnTo>
                  <a:lnTo>
                    <a:pt x="1754" y="1"/>
                  </a:lnTo>
                  <a:lnTo>
                    <a:pt x="1852" y="5"/>
                  </a:lnTo>
                  <a:lnTo>
                    <a:pt x="1949" y="11"/>
                  </a:lnTo>
                </a:path>
              </a:pathLst>
            </a:custGeom>
            <a:noFill/>
            <a:ln w="8">
              <a:solidFill>
                <a:srgbClr val="9999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34" name="Freeform 71"/>
            <p:cNvSpPr>
              <a:spLocks/>
            </p:cNvSpPr>
            <p:nvPr/>
          </p:nvSpPr>
          <p:spPr bwMode="auto">
            <a:xfrm>
              <a:off x="895" y="1256"/>
              <a:ext cx="1870" cy="1006"/>
            </a:xfrm>
            <a:custGeom>
              <a:avLst/>
              <a:gdLst>
                <a:gd name="T0" fmla="*/ 0 w 1949"/>
                <a:gd name="T1" fmla="*/ 1006 h 1048"/>
                <a:gd name="T2" fmla="*/ 93 w 1949"/>
                <a:gd name="T3" fmla="*/ 866 h 1048"/>
                <a:gd name="T4" fmla="*/ 187 w 1949"/>
                <a:gd name="T5" fmla="*/ 740 h 1048"/>
                <a:gd name="T6" fmla="*/ 280 w 1949"/>
                <a:gd name="T7" fmla="*/ 629 h 1048"/>
                <a:gd name="T8" fmla="*/ 374 w 1949"/>
                <a:gd name="T9" fmla="*/ 529 h 1048"/>
                <a:gd name="T10" fmla="*/ 467 w 1949"/>
                <a:gd name="T11" fmla="*/ 442 h 1048"/>
                <a:gd name="T12" fmla="*/ 561 w 1949"/>
                <a:gd name="T13" fmla="*/ 364 h 1048"/>
                <a:gd name="T14" fmla="*/ 654 w 1949"/>
                <a:gd name="T15" fmla="*/ 297 h 1048"/>
                <a:gd name="T16" fmla="*/ 748 w 1949"/>
                <a:gd name="T17" fmla="*/ 238 h 1048"/>
                <a:gd name="T18" fmla="*/ 841 w 1949"/>
                <a:gd name="T19" fmla="*/ 187 h 1048"/>
                <a:gd name="T20" fmla="*/ 935 w 1949"/>
                <a:gd name="T21" fmla="*/ 145 h 1048"/>
                <a:gd name="T22" fmla="*/ 1029 w 1949"/>
                <a:gd name="T23" fmla="*/ 108 h 1048"/>
                <a:gd name="T24" fmla="*/ 1122 w 1949"/>
                <a:gd name="T25" fmla="*/ 79 h 1048"/>
                <a:gd name="T26" fmla="*/ 1216 w 1949"/>
                <a:gd name="T27" fmla="*/ 54 h 1048"/>
                <a:gd name="T28" fmla="*/ 1309 w 1949"/>
                <a:gd name="T29" fmla="*/ 35 h 1048"/>
                <a:gd name="T30" fmla="*/ 1403 w 1949"/>
                <a:gd name="T31" fmla="*/ 20 h 1048"/>
                <a:gd name="T32" fmla="*/ 1496 w 1949"/>
                <a:gd name="T33" fmla="*/ 10 h 1048"/>
                <a:gd name="T34" fmla="*/ 1590 w 1949"/>
                <a:gd name="T35" fmla="*/ 3 h 1048"/>
                <a:gd name="T36" fmla="*/ 1683 w 1949"/>
                <a:gd name="T37" fmla="*/ 0 h 1048"/>
                <a:gd name="T38" fmla="*/ 1777 w 1949"/>
                <a:gd name="T39" fmla="*/ 0 h 1048"/>
                <a:gd name="T40" fmla="*/ 1870 w 1949"/>
                <a:gd name="T41" fmla="*/ 3 h 104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1048"/>
                <a:gd name="T65" fmla="*/ 1949 w 1949"/>
                <a:gd name="T66" fmla="*/ 1048 h 104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1048">
                  <a:moveTo>
                    <a:pt x="0" y="1048"/>
                  </a:moveTo>
                  <a:lnTo>
                    <a:pt x="97" y="902"/>
                  </a:lnTo>
                  <a:lnTo>
                    <a:pt x="195" y="771"/>
                  </a:lnTo>
                  <a:lnTo>
                    <a:pt x="292" y="655"/>
                  </a:lnTo>
                  <a:lnTo>
                    <a:pt x="390" y="551"/>
                  </a:lnTo>
                  <a:lnTo>
                    <a:pt x="487" y="460"/>
                  </a:lnTo>
                  <a:lnTo>
                    <a:pt x="585" y="379"/>
                  </a:lnTo>
                  <a:lnTo>
                    <a:pt x="682" y="309"/>
                  </a:lnTo>
                  <a:lnTo>
                    <a:pt x="780" y="248"/>
                  </a:lnTo>
                  <a:lnTo>
                    <a:pt x="877" y="195"/>
                  </a:lnTo>
                  <a:lnTo>
                    <a:pt x="975" y="151"/>
                  </a:lnTo>
                  <a:lnTo>
                    <a:pt x="1072" y="113"/>
                  </a:lnTo>
                  <a:lnTo>
                    <a:pt x="1169" y="82"/>
                  </a:lnTo>
                  <a:lnTo>
                    <a:pt x="1267" y="56"/>
                  </a:lnTo>
                  <a:lnTo>
                    <a:pt x="1364" y="36"/>
                  </a:lnTo>
                  <a:lnTo>
                    <a:pt x="1462" y="21"/>
                  </a:lnTo>
                  <a:lnTo>
                    <a:pt x="1559" y="10"/>
                  </a:lnTo>
                  <a:lnTo>
                    <a:pt x="1657" y="3"/>
                  </a:lnTo>
                  <a:lnTo>
                    <a:pt x="1754" y="0"/>
                  </a:lnTo>
                  <a:lnTo>
                    <a:pt x="1852" y="0"/>
                  </a:lnTo>
                  <a:lnTo>
                    <a:pt x="1949" y="3"/>
                  </a:lnTo>
                </a:path>
              </a:pathLst>
            </a:custGeom>
            <a:noFill/>
            <a:ln w="8">
              <a:solidFill>
                <a:srgbClr val="9933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35" name="Freeform 72"/>
            <p:cNvSpPr>
              <a:spLocks/>
            </p:cNvSpPr>
            <p:nvPr/>
          </p:nvSpPr>
          <p:spPr bwMode="auto">
            <a:xfrm>
              <a:off x="895" y="1475"/>
              <a:ext cx="1870" cy="787"/>
            </a:xfrm>
            <a:custGeom>
              <a:avLst/>
              <a:gdLst>
                <a:gd name="T0" fmla="*/ 0 w 1949"/>
                <a:gd name="T1" fmla="*/ 787 h 820"/>
                <a:gd name="T2" fmla="*/ 93 w 1949"/>
                <a:gd name="T3" fmla="*/ 592 h 820"/>
                <a:gd name="T4" fmla="*/ 187 w 1949"/>
                <a:gd name="T5" fmla="*/ 435 h 820"/>
                <a:gd name="T6" fmla="*/ 280 w 1949"/>
                <a:gd name="T7" fmla="*/ 309 h 820"/>
                <a:gd name="T8" fmla="*/ 374 w 1949"/>
                <a:gd name="T9" fmla="*/ 211 h 820"/>
                <a:gd name="T10" fmla="*/ 467 w 1949"/>
                <a:gd name="T11" fmla="*/ 136 h 820"/>
                <a:gd name="T12" fmla="*/ 561 w 1949"/>
                <a:gd name="T13" fmla="*/ 81 h 820"/>
                <a:gd name="T14" fmla="*/ 654 w 1949"/>
                <a:gd name="T15" fmla="*/ 42 h 820"/>
                <a:gd name="T16" fmla="*/ 748 w 1949"/>
                <a:gd name="T17" fmla="*/ 17 h 820"/>
                <a:gd name="T18" fmla="*/ 841 w 1949"/>
                <a:gd name="T19" fmla="*/ 4 h 820"/>
                <a:gd name="T20" fmla="*/ 935 w 1949"/>
                <a:gd name="T21" fmla="*/ 0 h 820"/>
                <a:gd name="T22" fmla="*/ 1029 w 1949"/>
                <a:gd name="T23" fmla="*/ 4 h 820"/>
                <a:gd name="T24" fmla="*/ 1122 w 1949"/>
                <a:gd name="T25" fmla="*/ 15 h 820"/>
                <a:gd name="T26" fmla="*/ 1216 w 1949"/>
                <a:gd name="T27" fmla="*/ 31 h 820"/>
                <a:gd name="T28" fmla="*/ 1309 w 1949"/>
                <a:gd name="T29" fmla="*/ 51 h 820"/>
                <a:gd name="T30" fmla="*/ 1403 w 1949"/>
                <a:gd name="T31" fmla="*/ 73 h 820"/>
                <a:gd name="T32" fmla="*/ 1496 w 1949"/>
                <a:gd name="T33" fmla="*/ 99 h 820"/>
                <a:gd name="T34" fmla="*/ 1590 w 1949"/>
                <a:gd name="T35" fmla="*/ 126 h 820"/>
                <a:gd name="T36" fmla="*/ 1683 w 1949"/>
                <a:gd name="T37" fmla="*/ 154 h 820"/>
                <a:gd name="T38" fmla="*/ 1777 w 1949"/>
                <a:gd name="T39" fmla="*/ 182 h 820"/>
                <a:gd name="T40" fmla="*/ 1870 w 1949"/>
                <a:gd name="T41" fmla="*/ 212 h 8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49"/>
                <a:gd name="T64" fmla="*/ 0 h 820"/>
                <a:gd name="T65" fmla="*/ 1949 w 1949"/>
                <a:gd name="T66" fmla="*/ 820 h 82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49" h="820">
                  <a:moveTo>
                    <a:pt x="0" y="820"/>
                  </a:moveTo>
                  <a:lnTo>
                    <a:pt x="97" y="617"/>
                  </a:lnTo>
                  <a:lnTo>
                    <a:pt x="195" y="453"/>
                  </a:lnTo>
                  <a:lnTo>
                    <a:pt x="292" y="322"/>
                  </a:lnTo>
                  <a:lnTo>
                    <a:pt x="390" y="220"/>
                  </a:lnTo>
                  <a:lnTo>
                    <a:pt x="487" y="142"/>
                  </a:lnTo>
                  <a:lnTo>
                    <a:pt x="585" y="84"/>
                  </a:lnTo>
                  <a:lnTo>
                    <a:pt x="682" y="44"/>
                  </a:lnTo>
                  <a:lnTo>
                    <a:pt x="780" y="18"/>
                  </a:lnTo>
                  <a:lnTo>
                    <a:pt x="877" y="4"/>
                  </a:lnTo>
                  <a:lnTo>
                    <a:pt x="975" y="0"/>
                  </a:lnTo>
                  <a:lnTo>
                    <a:pt x="1072" y="4"/>
                  </a:lnTo>
                  <a:lnTo>
                    <a:pt x="1169" y="16"/>
                  </a:lnTo>
                  <a:lnTo>
                    <a:pt x="1267" y="32"/>
                  </a:lnTo>
                  <a:lnTo>
                    <a:pt x="1364" y="53"/>
                  </a:lnTo>
                  <a:lnTo>
                    <a:pt x="1462" y="76"/>
                  </a:lnTo>
                  <a:lnTo>
                    <a:pt x="1559" y="103"/>
                  </a:lnTo>
                  <a:lnTo>
                    <a:pt x="1657" y="131"/>
                  </a:lnTo>
                  <a:lnTo>
                    <a:pt x="1754" y="160"/>
                  </a:lnTo>
                  <a:lnTo>
                    <a:pt x="1852" y="190"/>
                  </a:lnTo>
                  <a:lnTo>
                    <a:pt x="1949" y="221"/>
                  </a:lnTo>
                </a:path>
              </a:pathLst>
            </a:custGeom>
            <a:noFill/>
            <a:ln w="8">
              <a:solidFill>
                <a:srgbClr val="FFFFCC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36" name="Freeform 73"/>
            <p:cNvSpPr>
              <a:spLocks/>
            </p:cNvSpPr>
            <p:nvPr/>
          </p:nvSpPr>
          <p:spPr bwMode="auto">
            <a:xfrm>
              <a:off x="893" y="2250"/>
              <a:ext cx="17" cy="15"/>
            </a:xfrm>
            <a:custGeom>
              <a:avLst/>
              <a:gdLst>
                <a:gd name="T0" fmla="*/ 0 w 35"/>
                <a:gd name="T1" fmla="*/ 9 h 31"/>
                <a:gd name="T2" fmla="*/ 13 w 35"/>
                <a:gd name="T3" fmla="*/ 0 h 31"/>
                <a:gd name="T4" fmla="*/ 17 w 35"/>
                <a:gd name="T5" fmla="*/ 7 h 31"/>
                <a:gd name="T6" fmla="*/ 4 w 35"/>
                <a:gd name="T7" fmla="*/ 15 h 31"/>
                <a:gd name="T8" fmla="*/ 0 w 35"/>
                <a:gd name="T9" fmla="*/ 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1"/>
                <a:gd name="T17" fmla="*/ 35 w 35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1">
                  <a:moveTo>
                    <a:pt x="0" y="18"/>
                  </a:moveTo>
                  <a:lnTo>
                    <a:pt x="27" y="0"/>
                  </a:lnTo>
                  <a:lnTo>
                    <a:pt x="35" y="14"/>
                  </a:lnTo>
                  <a:lnTo>
                    <a:pt x="8" y="3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37" name="Freeform 74"/>
            <p:cNvSpPr>
              <a:spLocks/>
            </p:cNvSpPr>
            <p:nvPr/>
          </p:nvSpPr>
          <p:spPr bwMode="auto">
            <a:xfrm>
              <a:off x="932" y="2226"/>
              <a:ext cx="16" cy="14"/>
            </a:xfrm>
            <a:custGeom>
              <a:avLst/>
              <a:gdLst>
                <a:gd name="T0" fmla="*/ 0 w 33"/>
                <a:gd name="T1" fmla="*/ 8 h 29"/>
                <a:gd name="T2" fmla="*/ 12 w 33"/>
                <a:gd name="T3" fmla="*/ 0 h 29"/>
                <a:gd name="T4" fmla="*/ 16 w 33"/>
                <a:gd name="T5" fmla="*/ 7 h 29"/>
                <a:gd name="T6" fmla="*/ 4 w 33"/>
                <a:gd name="T7" fmla="*/ 14 h 29"/>
                <a:gd name="T8" fmla="*/ 0 w 33"/>
                <a:gd name="T9" fmla="*/ 8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29"/>
                <a:gd name="T17" fmla="*/ 33 w 33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29">
                  <a:moveTo>
                    <a:pt x="0" y="16"/>
                  </a:moveTo>
                  <a:lnTo>
                    <a:pt x="25" y="0"/>
                  </a:lnTo>
                  <a:lnTo>
                    <a:pt x="33" y="14"/>
                  </a:lnTo>
                  <a:lnTo>
                    <a:pt x="8" y="2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38" name="Freeform 75"/>
            <p:cNvSpPr>
              <a:spLocks/>
            </p:cNvSpPr>
            <p:nvPr/>
          </p:nvSpPr>
          <p:spPr bwMode="auto">
            <a:xfrm>
              <a:off x="970" y="2201"/>
              <a:ext cx="18" cy="15"/>
            </a:xfrm>
            <a:custGeom>
              <a:avLst/>
              <a:gdLst>
                <a:gd name="T0" fmla="*/ 0 w 34"/>
                <a:gd name="T1" fmla="*/ 9 h 30"/>
                <a:gd name="T2" fmla="*/ 14 w 34"/>
                <a:gd name="T3" fmla="*/ 0 h 30"/>
                <a:gd name="T4" fmla="*/ 18 w 34"/>
                <a:gd name="T5" fmla="*/ 7 h 30"/>
                <a:gd name="T6" fmla="*/ 4 w 34"/>
                <a:gd name="T7" fmla="*/ 15 h 30"/>
                <a:gd name="T8" fmla="*/ 0 w 34"/>
                <a:gd name="T9" fmla="*/ 9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30"/>
                <a:gd name="T17" fmla="*/ 34 w 34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30">
                  <a:moveTo>
                    <a:pt x="0" y="17"/>
                  </a:moveTo>
                  <a:lnTo>
                    <a:pt x="27" y="0"/>
                  </a:lnTo>
                  <a:lnTo>
                    <a:pt x="34" y="13"/>
                  </a:lnTo>
                  <a:lnTo>
                    <a:pt x="7" y="3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39" name="Freeform 76"/>
            <p:cNvSpPr>
              <a:spLocks/>
            </p:cNvSpPr>
            <p:nvPr/>
          </p:nvSpPr>
          <p:spPr bwMode="auto">
            <a:xfrm>
              <a:off x="1010" y="2177"/>
              <a:ext cx="16" cy="14"/>
            </a:xfrm>
            <a:custGeom>
              <a:avLst/>
              <a:gdLst>
                <a:gd name="T0" fmla="*/ 0 w 32"/>
                <a:gd name="T1" fmla="*/ 7 h 28"/>
                <a:gd name="T2" fmla="*/ 12 w 32"/>
                <a:gd name="T3" fmla="*/ 0 h 28"/>
                <a:gd name="T4" fmla="*/ 16 w 32"/>
                <a:gd name="T5" fmla="*/ 7 h 28"/>
                <a:gd name="T6" fmla="*/ 3 w 32"/>
                <a:gd name="T7" fmla="*/ 14 h 28"/>
                <a:gd name="T8" fmla="*/ 0 w 32"/>
                <a:gd name="T9" fmla="*/ 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28"/>
                <a:gd name="T17" fmla="*/ 32 w 32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28">
                  <a:moveTo>
                    <a:pt x="0" y="15"/>
                  </a:moveTo>
                  <a:lnTo>
                    <a:pt x="24" y="0"/>
                  </a:lnTo>
                  <a:lnTo>
                    <a:pt x="32" y="13"/>
                  </a:lnTo>
                  <a:lnTo>
                    <a:pt x="7" y="28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40" name="Freeform 77"/>
            <p:cNvSpPr>
              <a:spLocks/>
            </p:cNvSpPr>
            <p:nvPr/>
          </p:nvSpPr>
          <p:spPr bwMode="auto">
            <a:xfrm>
              <a:off x="1048" y="2152"/>
              <a:ext cx="17" cy="14"/>
            </a:xfrm>
            <a:custGeom>
              <a:avLst/>
              <a:gdLst>
                <a:gd name="T0" fmla="*/ 0 w 35"/>
                <a:gd name="T1" fmla="*/ 7 h 28"/>
                <a:gd name="T2" fmla="*/ 13 w 35"/>
                <a:gd name="T3" fmla="*/ 0 h 28"/>
                <a:gd name="T4" fmla="*/ 17 w 35"/>
                <a:gd name="T5" fmla="*/ 7 h 28"/>
                <a:gd name="T6" fmla="*/ 4 w 35"/>
                <a:gd name="T7" fmla="*/ 14 h 28"/>
                <a:gd name="T8" fmla="*/ 0 w 35"/>
                <a:gd name="T9" fmla="*/ 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28"/>
                <a:gd name="T17" fmla="*/ 35 w 35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28">
                  <a:moveTo>
                    <a:pt x="0" y="15"/>
                  </a:moveTo>
                  <a:lnTo>
                    <a:pt x="27" y="0"/>
                  </a:lnTo>
                  <a:lnTo>
                    <a:pt x="35" y="13"/>
                  </a:lnTo>
                  <a:lnTo>
                    <a:pt x="8" y="28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41" name="Freeform 78"/>
            <p:cNvSpPr>
              <a:spLocks/>
            </p:cNvSpPr>
            <p:nvPr/>
          </p:nvSpPr>
          <p:spPr bwMode="auto">
            <a:xfrm>
              <a:off x="1087" y="2127"/>
              <a:ext cx="17" cy="15"/>
            </a:xfrm>
            <a:custGeom>
              <a:avLst/>
              <a:gdLst>
                <a:gd name="T0" fmla="*/ 0 w 35"/>
                <a:gd name="T1" fmla="*/ 9 h 30"/>
                <a:gd name="T2" fmla="*/ 12 w 35"/>
                <a:gd name="T3" fmla="*/ 0 h 30"/>
                <a:gd name="T4" fmla="*/ 17 w 35"/>
                <a:gd name="T5" fmla="*/ 7 h 30"/>
                <a:gd name="T6" fmla="*/ 5 w 35"/>
                <a:gd name="T7" fmla="*/ 15 h 30"/>
                <a:gd name="T8" fmla="*/ 0 w 35"/>
                <a:gd name="T9" fmla="*/ 9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0"/>
                <a:gd name="T17" fmla="*/ 35 w 35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0">
                  <a:moveTo>
                    <a:pt x="0" y="17"/>
                  </a:moveTo>
                  <a:lnTo>
                    <a:pt x="25" y="0"/>
                  </a:lnTo>
                  <a:lnTo>
                    <a:pt x="35" y="13"/>
                  </a:lnTo>
                  <a:lnTo>
                    <a:pt x="10" y="3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42" name="Freeform 79"/>
            <p:cNvSpPr>
              <a:spLocks/>
            </p:cNvSpPr>
            <p:nvPr/>
          </p:nvSpPr>
          <p:spPr bwMode="auto">
            <a:xfrm>
              <a:off x="1127" y="2103"/>
              <a:ext cx="16" cy="14"/>
            </a:xfrm>
            <a:custGeom>
              <a:avLst/>
              <a:gdLst>
                <a:gd name="T0" fmla="*/ 0 w 32"/>
                <a:gd name="T1" fmla="*/ 7 h 29"/>
                <a:gd name="T2" fmla="*/ 12 w 32"/>
                <a:gd name="T3" fmla="*/ 0 h 29"/>
                <a:gd name="T4" fmla="*/ 16 w 32"/>
                <a:gd name="T5" fmla="*/ 6 h 29"/>
                <a:gd name="T6" fmla="*/ 3 w 32"/>
                <a:gd name="T7" fmla="*/ 14 h 29"/>
                <a:gd name="T8" fmla="*/ 0 w 32"/>
                <a:gd name="T9" fmla="*/ 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29"/>
                <a:gd name="T17" fmla="*/ 32 w 32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29">
                  <a:moveTo>
                    <a:pt x="0" y="15"/>
                  </a:moveTo>
                  <a:lnTo>
                    <a:pt x="25" y="0"/>
                  </a:lnTo>
                  <a:lnTo>
                    <a:pt x="32" y="13"/>
                  </a:lnTo>
                  <a:lnTo>
                    <a:pt x="7" y="2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43" name="Freeform 80"/>
            <p:cNvSpPr>
              <a:spLocks/>
            </p:cNvSpPr>
            <p:nvPr/>
          </p:nvSpPr>
          <p:spPr bwMode="auto">
            <a:xfrm>
              <a:off x="1165" y="2078"/>
              <a:ext cx="18" cy="15"/>
            </a:xfrm>
            <a:custGeom>
              <a:avLst/>
              <a:gdLst>
                <a:gd name="T0" fmla="*/ 0 w 35"/>
                <a:gd name="T1" fmla="*/ 8 h 31"/>
                <a:gd name="T2" fmla="*/ 14 w 35"/>
                <a:gd name="T3" fmla="*/ 0 h 31"/>
                <a:gd name="T4" fmla="*/ 18 w 35"/>
                <a:gd name="T5" fmla="*/ 6 h 31"/>
                <a:gd name="T6" fmla="*/ 4 w 35"/>
                <a:gd name="T7" fmla="*/ 15 h 31"/>
                <a:gd name="T8" fmla="*/ 0 w 35"/>
                <a:gd name="T9" fmla="*/ 8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1"/>
                <a:gd name="T17" fmla="*/ 35 w 35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1">
                  <a:moveTo>
                    <a:pt x="0" y="17"/>
                  </a:moveTo>
                  <a:lnTo>
                    <a:pt x="27" y="0"/>
                  </a:lnTo>
                  <a:lnTo>
                    <a:pt x="35" y="13"/>
                  </a:lnTo>
                  <a:lnTo>
                    <a:pt x="8" y="3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44" name="Freeform 81"/>
            <p:cNvSpPr>
              <a:spLocks/>
            </p:cNvSpPr>
            <p:nvPr/>
          </p:nvSpPr>
          <p:spPr bwMode="auto">
            <a:xfrm>
              <a:off x="1204" y="2053"/>
              <a:ext cx="17" cy="15"/>
            </a:xfrm>
            <a:custGeom>
              <a:avLst/>
              <a:gdLst>
                <a:gd name="T0" fmla="*/ 0 w 35"/>
                <a:gd name="T1" fmla="*/ 8 h 31"/>
                <a:gd name="T2" fmla="*/ 12 w 35"/>
                <a:gd name="T3" fmla="*/ 0 h 31"/>
                <a:gd name="T4" fmla="*/ 17 w 35"/>
                <a:gd name="T5" fmla="*/ 6 h 31"/>
                <a:gd name="T6" fmla="*/ 5 w 35"/>
                <a:gd name="T7" fmla="*/ 15 h 31"/>
                <a:gd name="T8" fmla="*/ 0 w 35"/>
                <a:gd name="T9" fmla="*/ 8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1"/>
                <a:gd name="T17" fmla="*/ 35 w 35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1">
                  <a:moveTo>
                    <a:pt x="0" y="17"/>
                  </a:moveTo>
                  <a:lnTo>
                    <a:pt x="25" y="0"/>
                  </a:lnTo>
                  <a:lnTo>
                    <a:pt x="35" y="13"/>
                  </a:lnTo>
                  <a:lnTo>
                    <a:pt x="10" y="3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45" name="Freeform 82"/>
            <p:cNvSpPr>
              <a:spLocks/>
            </p:cNvSpPr>
            <p:nvPr/>
          </p:nvSpPr>
          <p:spPr bwMode="auto">
            <a:xfrm>
              <a:off x="1243" y="2029"/>
              <a:ext cx="17" cy="14"/>
            </a:xfrm>
            <a:custGeom>
              <a:avLst/>
              <a:gdLst>
                <a:gd name="T0" fmla="*/ 0 w 34"/>
                <a:gd name="T1" fmla="*/ 7 h 29"/>
                <a:gd name="T2" fmla="*/ 13 w 34"/>
                <a:gd name="T3" fmla="*/ 0 h 29"/>
                <a:gd name="T4" fmla="*/ 17 w 34"/>
                <a:gd name="T5" fmla="*/ 6 h 29"/>
                <a:gd name="T6" fmla="*/ 4 w 34"/>
                <a:gd name="T7" fmla="*/ 14 h 29"/>
                <a:gd name="T8" fmla="*/ 0 w 34"/>
                <a:gd name="T9" fmla="*/ 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29"/>
                <a:gd name="T17" fmla="*/ 34 w 34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29">
                  <a:moveTo>
                    <a:pt x="0" y="15"/>
                  </a:moveTo>
                  <a:lnTo>
                    <a:pt x="27" y="0"/>
                  </a:lnTo>
                  <a:lnTo>
                    <a:pt x="34" y="13"/>
                  </a:lnTo>
                  <a:lnTo>
                    <a:pt x="8" y="2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46" name="Freeform 83"/>
            <p:cNvSpPr>
              <a:spLocks/>
            </p:cNvSpPr>
            <p:nvPr/>
          </p:nvSpPr>
          <p:spPr bwMode="auto">
            <a:xfrm>
              <a:off x="1281" y="2004"/>
              <a:ext cx="18" cy="15"/>
            </a:xfrm>
            <a:custGeom>
              <a:avLst/>
              <a:gdLst>
                <a:gd name="T0" fmla="*/ 0 w 34"/>
                <a:gd name="T1" fmla="*/ 8 h 31"/>
                <a:gd name="T2" fmla="*/ 13 w 34"/>
                <a:gd name="T3" fmla="*/ 0 h 31"/>
                <a:gd name="T4" fmla="*/ 18 w 34"/>
                <a:gd name="T5" fmla="*/ 7 h 31"/>
                <a:gd name="T6" fmla="*/ 5 w 34"/>
                <a:gd name="T7" fmla="*/ 15 h 31"/>
                <a:gd name="T8" fmla="*/ 0 w 34"/>
                <a:gd name="T9" fmla="*/ 8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31"/>
                <a:gd name="T17" fmla="*/ 34 w 34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31">
                  <a:moveTo>
                    <a:pt x="0" y="17"/>
                  </a:moveTo>
                  <a:lnTo>
                    <a:pt x="25" y="0"/>
                  </a:lnTo>
                  <a:lnTo>
                    <a:pt x="34" y="14"/>
                  </a:lnTo>
                  <a:lnTo>
                    <a:pt x="9" y="3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47" name="Freeform 84"/>
            <p:cNvSpPr>
              <a:spLocks/>
            </p:cNvSpPr>
            <p:nvPr/>
          </p:nvSpPr>
          <p:spPr bwMode="auto">
            <a:xfrm>
              <a:off x="1321" y="1979"/>
              <a:ext cx="17" cy="15"/>
            </a:xfrm>
            <a:custGeom>
              <a:avLst/>
              <a:gdLst>
                <a:gd name="T0" fmla="*/ 0 w 35"/>
                <a:gd name="T1" fmla="*/ 8 h 31"/>
                <a:gd name="T2" fmla="*/ 13 w 35"/>
                <a:gd name="T3" fmla="*/ 0 h 31"/>
                <a:gd name="T4" fmla="*/ 17 w 35"/>
                <a:gd name="T5" fmla="*/ 7 h 31"/>
                <a:gd name="T6" fmla="*/ 4 w 35"/>
                <a:gd name="T7" fmla="*/ 15 h 31"/>
                <a:gd name="T8" fmla="*/ 0 w 35"/>
                <a:gd name="T9" fmla="*/ 8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1"/>
                <a:gd name="T17" fmla="*/ 35 w 35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1">
                  <a:moveTo>
                    <a:pt x="0" y="17"/>
                  </a:moveTo>
                  <a:lnTo>
                    <a:pt x="27" y="0"/>
                  </a:lnTo>
                  <a:lnTo>
                    <a:pt x="35" y="14"/>
                  </a:lnTo>
                  <a:lnTo>
                    <a:pt x="8" y="3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48" name="Freeform 85"/>
            <p:cNvSpPr>
              <a:spLocks/>
            </p:cNvSpPr>
            <p:nvPr/>
          </p:nvSpPr>
          <p:spPr bwMode="auto">
            <a:xfrm>
              <a:off x="1360" y="1955"/>
              <a:ext cx="17" cy="14"/>
            </a:xfrm>
            <a:custGeom>
              <a:avLst/>
              <a:gdLst>
                <a:gd name="T0" fmla="*/ 0 w 35"/>
                <a:gd name="T1" fmla="*/ 8 h 29"/>
                <a:gd name="T2" fmla="*/ 13 w 35"/>
                <a:gd name="T3" fmla="*/ 0 h 29"/>
                <a:gd name="T4" fmla="*/ 17 w 35"/>
                <a:gd name="T5" fmla="*/ 7 h 29"/>
                <a:gd name="T6" fmla="*/ 4 w 35"/>
                <a:gd name="T7" fmla="*/ 14 h 29"/>
                <a:gd name="T8" fmla="*/ 0 w 35"/>
                <a:gd name="T9" fmla="*/ 8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29"/>
                <a:gd name="T17" fmla="*/ 35 w 35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29">
                  <a:moveTo>
                    <a:pt x="0" y="16"/>
                  </a:moveTo>
                  <a:lnTo>
                    <a:pt x="27" y="0"/>
                  </a:lnTo>
                  <a:lnTo>
                    <a:pt x="35" y="14"/>
                  </a:lnTo>
                  <a:lnTo>
                    <a:pt x="8" y="2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49" name="Freeform 86"/>
            <p:cNvSpPr>
              <a:spLocks/>
            </p:cNvSpPr>
            <p:nvPr/>
          </p:nvSpPr>
          <p:spPr bwMode="auto">
            <a:xfrm>
              <a:off x="1398" y="1930"/>
              <a:ext cx="18" cy="15"/>
            </a:xfrm>
            <a:custGeom>
              <a:avLst/>
              <a:gdLst>
                <a:gd name="T0" fmla="*/ 0 w 34"/>
                <a:gd name="T1" fmla="*/ 9 h 31"/>
                <a:gd name="T2" fmla="*/ 13 w 34"/>
                <a:gd name="T3" fmla="*/ 0 h 31"/>
                <a:gd name="T4" fmla="*/ 18 w 34"/>
                <a:gd name="T5" fmla="*/ 7 h 31"/>
                <a:gd name="T6" fmla="*/ 5 w 34"/>
                <a:gd name="T7" fmla="*/ 15 h 31"/>
                <a:gd name="T8" fmla="*/ 0 w 34"/>
                <a:gd name="T9" fmla="*/ 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31"/>
                <a:gd name="T17" fmla="*/ 34 w 34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31">
                  <a:moveTo>
                    <a:pt x="0" y="18"/>
                  </a:moveTo>
                  <a:lnTo>
                    <a:pt x="25" y="0"/>
                  </a:lnTo>
                  <a:lnTo>
                    <a:pt x="34" y="14"/>
                  </a:lnTo>
                  <a:lnTo>
                    <a:pt x="9" y="3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50" name="Freeform 87"/>
            <p:cNvSpPr>
              <a:spLocks/>
            </p:cNvSpPr>
            <p:nvPr/>
          </p:nvSpPr>
          <p:spPr bwMode="auto">
            <a:xfrm>
              <a:off x="1438" y="1905"/>
              <a:ext cx="17" cy="16"/>
            </a:xfrm>
            <a:custGeom>
              <a:avLst/>
              <a:gdLst>
                <a:gd name="T0" fmla="*/ 0 w 34"/>
                <a:gd name="T1" fmla="*/ 9 h 31"/>
                <a:gd name="T2" fmla="*/ 13 w 34"/>
                <a:gd name="T3" fmla="*/ 0 h 31"/>
                <a:gd name="T4" fmla="*/ 17 w 34"/>
                <a:gd name="T5" fmla="*/ 7 h 31"/>
                <a:gd name="T6" fmla="*/ 3 w 34"/>
                <a:gd name="T7" fmla="*/ 16 h 31"/>
                <a:gd name="T8" fmla="*/ 0 w 34"/>
                <a:gd name="T9" fmla="*/ 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31"/>
                <a:gd name="T17" fmla="*/ 34 w 34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31">
                  <a:moveTo>
                    <a:pt x="0" y="18"/>
                  </a:moveTo>
                  <a:lnTo>
                    <a:pt x="26" y="0"/>
                  </a:lnTo>
                  <a:lnTo>
                    <a:pt x="34" y="14"/>
                  </a:lnTo>
                  <a:lnTo>
                    <a:pt x="7" y="3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51" name="Freeform 88"/>
            <p:cNvSpPr>
              <a:spLocks/>
            </p:cNvSpPr>
            <p:nvPr/>
          </p:nvSpPr>
          <p:spPr bwMode="auto">
            <a:xfrm>
              <a:off x="1477" y="1881"/>
              <a:ext cx="16" cy="15"/>
            </a:xfrm>
            <a:custGeom>
              <a:avLst/>
              <a:gdLst>
                <a:gd name="T0" fmla="*/ 0 w 33"/>
                <a:gd name="T1" fmla="*/ 8 h 29"/>
                <a:gd name="T2" fmla="*/ 12 w 33"/>
                <a:gd name="T3" fmla="*/ 0 h 29"/>
                <a:gd name="T4" fmla="*/ 16 w 33"/>
                <a:gd name="T5" fmla="*/ 7 h 29"/>
                <a:gd name="T6" fmla="*/ 4 w 33"/>
                <a:gd name="T7" fmla="*/ 15 h 29"/>
                <a:gd name="T8" fmla="*/ 0 w 33"/>
                <a:gd name="T9" fmla="*/ 8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29"/>
                <a:gd name="T17" fmla="*/ 33 w 33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29">
                  <a:moveTo>
                    <a:pt x="0" y="16"/>
                  </a:moveTo>
                  <a:lnTo>
                    <a:pt x="25" y="0"/>
                  </a:lnTo>
                  <a:lnTo>
                    <a:pt x="33" y="14"/>
                  </a:lnTo>
                  <a:lnTo>
                    <a:pt x="8" y="2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52" name="Freeform 89"/>
            <p:cNvSpPr>
              <a:spLocks/>
            </p:cNvSpPr>
            <p:nvPr/>
          </p:nvSpPr>
          <p:spPr bwMode="auto">
            <a:xfrm>
              <a:off x="1516" y="1856"/>
              <a:ext cx="17" cy="16"/>
            </a:xfrm>
            <a:custGeom>
              <a:avLst/>
              <a:gdLst>
                <a:gd name="T0" fmla="*/ 0 w 35"/>
                <a:gd name="T1" fmla="*/ 9 h 31"/>
                <a:gd name="T2" fmla="*/ 13 w 35"/>
                <a:gd name="T3" fmla="*/ 0 h 31"/>
                <a:gd name="T4" fmla="*/ 17 w 35"/>
                <a:gd name="T5" fmla="*/ 7 h 31"/>
                <a:gd name="T6" fmla="*/ 4 w 35"/>
                <a:gd name="T7" fmla="*/ 16 h 31"/>
                <a:gd name="T8" fmla="*/ 0 w 35"/>
                <a:gd name="T9" fmla="*/ 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1"/>
                <a:gd name="T17" fmla="*/ 35 w 35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1">
                  <a:moveTo>
                    <a:pt x="0" y="18"/>
                  </a:moveTo>
                  <a:lnTo>
                    <a:pt x="27" y="0"/>
                  </a:lnTo>
                  <a:lnTo>
                    <a:pt x="35" y="14"/>
                  </a:lnTo>
                  <a:lnTo>
                    <a:pt x="8" y="3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53" name="Freeform 90"/>
            <p:cNvSpPr>
              <a:spLocks/>
            </p:cNvSpPr>
            <p:nvPr/>
          </p:nvSpPr>
          <p:spPr bwMode="auto">
            <a:xfrm>
              <a:off x="1555" y="1832"/>
              <a:ext cx="17" cy="15"/>
            </a:xfrm>
            <a:custGeom>
              <a:avLst/>
              <a:gdLst>
                <a:gd name="T0" fmla="*/ 0 w 34"/>
                <a:gd name="T1" fmla="*/ 8 h 29"/>
                <a:gd name="T2" fmla="*/ 13 w 34"/>
                <a:gd name="T3" fmla="*/ 0 h 29"/>
                <a:gd name="T4" fmla="*/ 17 w 34"/>
                <a:gd name="T5" fmla="*/ 7 h 29"/>
                <a:gd name="T6" fmla="*/ 3 w 34"/>
                <a:gd name="T7" fmla="*/ 15 h 29"/>
                <a:gd name="T8" fmla="*/ 0 w 34"/>
                <a:gd name="T9" fmla="*/ 8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29"/>
                <a:gd name="T17" fmla="*/ 34 w 34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29">
                  <a:moveTo>
                    <a:pt x="0" y="16"/>
                  </a:moveTo>
                  <a:lnTo>
                    <a:pt x="27" y="0"/>
                  </a:lnTo>
                  <a:lnTo>
                    <a:pt x="34" y="14"/>
                  </a:lnTo>
                  <a:lnTo>
                    <a:pt x="7" y="2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54" name="Freeform 91"/>
            <p:cNvSpPr>
              <a:spLocks/>
            </p:cNvSpPr>
            <p:nvPr/>
          </p:nvSpPr>
          <p:spPr bwMode="auto">
            <a:xfrm>
              <a:off x="1594" y="1807"/>
              <a:ext cx="17" cy="15"/>
            </a:xfrm>
            <a:custGeom>
              <a:avLst/>
              <a:gdLst>
                <a:gd name="T0" fmla="*/ 0 w 33"/>
                <a:gd name="T1" fmla="*/ 8 h 28"/>
                <a:gd name="T2" fmla="*/ 13 w 33"/>
                <a:gd name="T3" fmla="*/ 0 h 28"/>
                <a:gd name="T4" fmla="*/ 17 w 33"/>
                <a:gd name="T5" fmla="*/ 7 h 28"/>
                <a:gd name="T6" fmla="*/ 4 w 33"/>
                <a:gd name="T7" fmla="*/ 15 h 28"/>
                <a:gd name="T8" fmla="*/ 0 w 33"/>
                <a:gd name="T9" fmla="*/ 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28"/>
                <a:gd name="T17" fmla="*/ 33 w 33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28">
                  <a:moveTo>
                    <a:pt x="0" y="15"/>
                  </a:moveTo>
                  <a:lnTo>
                    <a:pt x="25" y="0"/>
                  </a:lnTo>
                  <a:lnTo>
                    <a:pt x="33" y="13"/>
                  </a:lnTo>
                  <a:lnTo>
                    <a:pt x="8" y="28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55" name="Freeform 92"/>
            <p:cNvSpPr>
              <a:spLocks/>
            </p:cNvSpPr>
            <p:nvPr/>
          </p:nvSpPr>
          <p:spPr bwMode="auto">
            <a:xfrm>
              <a:off x="1633" y="1782"/>
              <a:ext cx="17" cy="16"/>
            </a:xfrm>
            <a:custGeom>
              <a:avLst/>
              <a:gdLst>
                <a:gd name="T0" fmla="*/ 0 w 35"/>
                <a:gd name="T1" fmla="*/ 9 h 30"/>
                <a:gd name="T2" fmla="*/ 13 w 35"/>
                <a:gd name="T3" fmla="*/ 0 h 30"/>
                <a:gd name="T4" fmla="*/ 17 w 35"/>
                <a:gd name="T5" fmla="*/ 7 h 30"/>
                <a:gd name="T6" fmla="*/ 4 w 35"/>
                <a:gd name="T7" fmla="*/ 16 h 30"/>
                <a:gd name="T8" fmla="*/ 0 w 35"/>
                <a:gd name="T9" fmla="*/ 9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0"/>
                <a:gd name="T17" fmla="*/ 35 w 35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0">
                  <a:moveTo>
                    <a:pt x="0" y="17"/>
                  </a:moveTo>
                  <a:lnTo>
                    <a:pt x="27" y="0"/>
                  </a:lnTo>
                  <a:lnTo>
                    <a:pt x="35" y="13"/>
                  </a:lnTo>
                  <a:lnTo>
                    <a:pt x="8" y="3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56" name="Freeform 93"/>
            <p:cNvSpPr>
              <a:spLocks/>
            </p:cNvSpPr>
            <p:nvPr/>
          </p:nvSpPr>
          <p:spPr bwMode="auto">
            <a:xfrm>
              <a:off x="1672" y="1758"/>
              <a:ext cx="16" cy="15"/>
            </a:xfrm>
            <a:custGeom>
              <a:avLst/>
              <a:gdLst>
                <a:gd name="T0" fmla="*/ 0 w 33"/>
                <a:gd name="T1" fmla="*/ 8 h 28"/>
                <a:gd name="T2" fmla="*/ 12 w 33"/>
                <a:gd name="T3" fmla="*/ 0 h 28"/>
                <a:gd name="T4" fmla="*/ 16 w 33"/>
                <a:gd name="T5" fmla="*/ 7 h 28"/>
                <a:gd name="T6" fmla="*/ 4 w 33"/>
                <a:gd name="T7" fmla="*/ 15 h 28"/>
                <a:gd name="T8" fmla="*/ 0 w 33"/>
                <a:gd name="T9" fmla="*/ 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28"/>
                <a:gd name="T17" fmla="*/ 33 w 33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28">
                  <a:moveTo>
                    <a:pt x="0" y="15"/>
                  </a:moveTo>
                  <a:lnTo>
                    <a:pt x="25" y="0"/>
                  </a:lnTo>
                  <a:lnTo>
                    <a:pt x="33" y="13"/>
                  </a:lnTo>
                  <a:lnTo>
                    <a:pt x="8" y="28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57" name="Freeform 94"/>
            <p:cNvSpPr>
              <a:spLocks/>
            </p:cNvSpPr>
            <p:nvPr/>
          </p:nvSpPr>
          <p:spPr bwMode="auto">
            <a:xfrm>
              <a:off x="1710" y="1733"/>
              <a:ext cx="18" cy="16"/>
            </a:xfrm>
            <a:custGeom>
              <a:avLst/>
              <a:gdLst>
                <a:gd name="T0" fmla="*/ 0 w 34"/>
                <a:gd name="T1" fmla="*/ 9 h 30"/>
                <a:gd name="T2" fmla="*/ 14 w 34"/>
                <a:gd name="T3" fmla="*/ 0 h 30"/>
                <a:gd name="T4" fmla="*/ 18 w 34"/>
                <a:gd name="T5" fmla="*/ 7 h 30"/>
                <a:gd name="T6" fmla="*/ 4 w 34"/>
                <a:gd name="T7" fmla="*/ 16 h 30"/>
                <a:gd name="T8" fmla="*/ 0 w 34"/>
                <a:gd name="T9" fmla="*/ 9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30"/>
                <a:gd name="T17" fmla="*/ 34 w 34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30">
                  <a:moveTo>
                    <a:pt x="0" y="17"/>
                  </a:moveTo>
                  <a:lnTo>
                    <a:pt x="27" y="0"/>
                  </a:lnTo>
                  <a:lnTo>
                    <a:pt x="34" y="13"/>
                  </a:lnTo>
                  <a:lnTo>
                    <a:pt x="7" y="3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58" name="Freeform 95"/>
            <p:cNvSpPr>
              <a:spLocks/>
            </p:cNvSpPr>
            <p:nvPr/>
          </p:nvSpPr>
          <p:spPr bwMode="auto">
            <a:xfrm>
              <a:off x="1749" y="1708"/>
              <a:ext cx="17" cy="16"/>
            </a:xfrm>
            <a:custGeom>
              <a:avLst/>
              <a:gdLst>
                <a:gd name="T0" fmla="*/ 0 w 34"/>
                <a:gd name="T1" fmla="*/ 9 h 31"/>
                <a:gd name="T2" fmla="*/ 12 w 34"/>
                <a:gd name="T3" fmla="*/ 0 h 31"/>
                <a:gd name="T4" fmla="*/ 17 w 34"/>
                <a:gd name="T5" fmla="*/ 7 h 31"/>
                <a:gd name="T6" fmla="*/ 4 w 34"/>
                <a:gd name="T7" fmla="*/ 16 h 31"/>
                <a:gd name="T8" fmla="*/ 0 w 34"/>
                <a:gd name="T9" fmla="*/ 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31"/>
                <a:gd name="T17" fmla="*/ 34 w 34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31">
                  <a:moveTo>
                    <a:pt x="0" y="17"/>
                  </a:moveTo>
                  <a:lnTo>
                    <a:pt x="24" y="0"/>
                  </a:lnTo>
                  <a:lnTo>
                    <a:pt x="34" y="13"/>
                  </a:lnTo>
                  <a:lnTo>
                    <a:pt x="9" y="3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59" name="Freeform 96"/>
            <p:cNvSpPr>
              <a:spLocks/>
            </p:cNvSpPr>
            <p:nvPr/>
          </p:nvSpPr>
          <p:spPr bwMode="auto">
            <a:xfrm>
              <a:off x="1789" y="1684"/>
              <a:ext cx="16" cy="15"/>
            </a:xfrm>
            <a:custGeom>
              <a:avLst/>
              <a:gdLst>
                <a:gd name="T0" fmla="*/ 0 w 33"/>
                <a:gd name="T1" fmla="*/ 8 h 29"/>
                <a:gd name="T2" fmla="*/ 12 w 33"/>
                <a:gd name="T3" fmla="*/ 0 h 29"/>
                <a:gd name="T4" fmla="*/ 16 w 33"/>
                <a:gd name="T5" fmla="*/ 7 h 29"/>
                <a:gd name="T6" fmla="*/ 4 w 33"/>
                <a:gd name="T7" fmla="*/ 15 h 29"/>
                <a:gd name="T8" fmla="*/ 0 w 33"/>
                <a:gd name="T9" fmla="*/ 8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29"/>
                <a:gd name="T17" fmla="*/ 33 w 33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29">
                  <a:moveTo>
                    <a:pt x="0" y="15"/>
                  </a:moveTo>
                  <a:lnTo>
                    <a:pt x="25" y="0"/>
                  </a:lnTo>
                  <a:lnTo>
                    <a:pt x="33" y="13"/>
                  </a:lnTo>
                  <a:lnTo>
                    <a:pt x="8" y="2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60" name="Freeform 97"/>
            <p:cNvSpPr>
              <a:spLocks/>
            </p:cNvSpPr>
            <p:nvPr/>
          </p:nvSpPr>
          <p:spPr bwMode="auto">
            <a:xfrm>
              <a:off x="1827" y="1659"/>
              <a:ext cx="18" cy="16"/>
            </a:xfrm>
            <a:custGeom>
              <a:avLst/>
              <a:gdLst>
                <a:gd name="T0" fmla="*/ 0 w 34"/>
                <a:gd name="T1" fmla="*/ 9 h 31"/>
                <a:gd name="T2" fmla="*/ 14 w 34"/>
                <a:gd name="T3" fmla="*/ 0 h 31"/>
                <a:gd name="T4" fmla="*/ 18 w 34"/>
                <a:gd name="T5" fmla="*/ 7 h 31"/>
                <a:gd name="T6" fmla="*/ 4 w 34"/>
                <a:gd name="T7" fmla="*/ 16 h 31"/>
                <a:gd name="T8" fmla="*/ 0 w 34"/>
                <a:gd name="T9" fmla="*/ 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31"/>
                <a:gd name="T17" fmla="*/ 34 w 34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31">
                  <a:moveTo>
                    <a:pt x="0" y="17"/>
                  </a:moveTo>
                  <a:lnTo>
                    <a:pt x="27" y="0"/>
                  </a:lnTo>
                  <a:lnTo>
                    <a:pt x="34" y="13"/>
                  </a:lnTo>
                  <a:lnTo>
                    <a:pt x="8" y="3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61" name="Freeform 98"/>
            <p:cNvSpPr>
              <a:spLocks/>
            </p:cNvSpPr>
            <p:nvPr/>
          </p:nvSpPr>
          <p:spPr bwMode="auto">
            <a:xfrm>
              <a:off x="1866" y="1635"/>
              <a:ext cx="17" cy="15"/>
            </a:xfrm>
            <a:custGeom>
              <a:avLst/>
              <a:gdLst>
                <a:gd name="T0" fmla="*/ 0 w 34"/>
                <a:gd name="T1" fmla="*/ 8 h 31"/>
                <a:gd name="T2" fmla="*/ 12 w 34"/>
                <a:gd name="T3" fmla="*/ 0 h 31"/>
                <a:gd name="T4" fmla="*/ 17 w 34"/>
                <a:gd name="T5" fmla="*/ 7 h 31"/>
                <a:gd name="T6" fmla="*/ 4 w 34"/>
                <a:gd name="T7" fmla="*/ 15 h 31"/>
                <a:gd name="T8" fmla="*/ 0 w 34"/>
                <a:gd name="T9" fmla="*/ 8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31"/>
                <a:gd name="T17" fmla="*/ 34 w 34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31">
                  <a:moveTo>
                    <a:pt x="0" y="17"/>
                  </a:moveTo>
                  <a:lnTo>
                    <a:pt x="25" y="0"/>
                  </a:lnTo>
                  <a:lnTo>
                    <a:pt x="34" y="14"/>
                  </a:lnTo>
                  <a:lnTo>
                    <a:pt x="9" y="3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62" name="Freeform 99"/>
            <p:cNvSpPr>
              <a:spLocks/>
            </p:cNvSpPr>
            <p:nvPr/>
          </p:nvSpPr>
          <p:spPr bwMode="auto">
            <a:xfrm>
              <a:off x="1905" y="1611"/>
              <a:ext cx="17" cy="14"/>
            </a:xfrm>
            <a:custGeom>
              <a:avLst/>
              <a:gdLst>
                <a:gd name="T0" fmla="*/ 0 w 35"/>
                <a:gd name="T1" fmla="*/ 7 h 29"/>
                <a:gd name="T2" fmla="*/ 13 w 35"/>
                <a:gd name="T3" fmla="*/ 0 h 29"/>
                <a:gd name="T4" fmla="*/ 17 w 35"/>
                <a:gd name="T5" fmla="*/ 7 h 29"/>
                <a:gd name="T6" fmla="*/ 4 w 35"/>
                <a:gd name="T7" fmla="*/ 14 h 29"/>
                <a:gd name="T8" fmla="*/ 0 w 35"/>
                <a:gd name="T9" fmla="*/ 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29"/>
                <a:gd name="T17" fmla="*/ 35 w 35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29">
                  <a:moveTo>
                    <a:pt x="0" y="15"/>
                  </a:moveTo>
                  <a:lnTo>
                    <a:pt x="27" y="0"/>
                  </a:lnTo>
                  <a:lnTo>
                    <a:pt x="35" y="14"/>
                  </a:lnTo>
                  <a:lnTo>
                    <a:pt x="8" y="2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63" name="Freeform 100"/>
            <p:cNvSpPr>
              <a:spLocks/>
            </p:cNvSpPr>
            <p:nvPr/>
          </p:nvSpPr>
          <p:spPr bwMode="auto">
            <a:xfrm>
              <a:off x="1944" y="1586"/>
              <a:ext cx="17" cy="15"/>
            </a:xfrm>
            <a:custGeom>
              <a:avLst/>
              <a:gdLst>
                <a:gd name="T0" fmla="*/ 0 w 35"/>
                <a:gd name="T1" fmla="*/ 8 h 31"/>
                <a:gd name="T2" fmla="*/ 12 w 35"/>
                <a:gd name="T3" fmla="*/ 0 h 31"/>
                <a:gd name="T4" fmla="*/ 17 w 35"/>
                <a:gd name="T5" fmla="*/ 7 h 31"/>
                <a:gd name="T6" fmla="*/ 5 w 35"/>
                <a:gd name="T7" fmla="*/ 15 h 31"/>
                <a:gd name="T8" fmla="*/ 0 w 35"/>
                <a:gd name="T9" fmla="*/ 8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1"/>
                <a:gd name="T17" fmla="*/ 35 w 35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1">
                  <a:moveTo>
                    <a:pt x="0" y="17"/>
                  </a:moveTo>
                  <a:lnTo>
                    <a:pt x="25" y="0"/>
                  </a:lnTo>
                  <a:lnTo>
                    <a:pt x="35" y="14"/>
                  </a:lnTo>
                  <a:lnTo>
                    <a:pt x="10" y="3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64" name="Freeform 101"/>
            <p:cNvSpPr>
              <a:spLocks/>
            </p:cNvSpPr>
            <p:nvPr/>
          </p:nvSpPr>
          <p:spPr bwMode="auto">
            <a:xfrm>
              <a:off x="1983" y="1561"/>
              <a:ext cx="17" cy="15"/>
            </a:xfrm>
            <a:custGeom>
              <a:avLst/>
              <a:gdLst>
                <a:gd name="T0" fmla="*/ 0 w 34"/>
                <a:gd name="T1" fmla="*/ 9 h 31"/>
                <a:gd name="T2" fmla="*/ 13 w 34"/>
                <a:gd name="T3" fmla="*/ 0 h 31"/>
                <a:gd name="T4" fmla="*/ 17 w 34"/>
                <a:gd name="T5" fmla="*/ 7 h 31"/>
                <a:gd name="T6" fmla="*/ 4 w 34"/>
                <a:gd name="T7" fmla="*/ 15 h 31"/>
                <a:gd name="T8" fmla="*/ 0 w 34"/>
                <a:gd name="T9" fmla="*/ 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31"/>
                <a:gd name="T17" fmla="*/ 34 w 34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31">
                  <a:moveTo>
                    <a:pt x="0" y="18"/>
                  </a:moveTo>
                  <a:lnTo>
                    <a:pt x="27" y="0"/>
                  </a:lnTo>
                  <a:lnTo>
                    <a:pt x="34" y="14"/>
                  </a:lnTo>
                  <a:lnTo>
                    <a:pt x="8" y="3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65" name="Freeform 102"/>
            <p:cNvSpPr>
              <a:spLocks/>
            </p:cNvSpPr>
            <p:nvPr/>
          </p:nvSpPr>
          <p:spPr bwMode="auto">
            <a:xfrm>
              <a:off x="2022" y="1537"/>
              <a:ext cx="18" cy="14"/>
            </a:xfrm>
            <a:custGeom>
              <a:avLst/>
              <a:gdLst>
                <a:gd name="T0" fmla="*/ 0 w 34"/>
                <a:gd name="T1" fmla="*/ 8 h 29"/>
                <a:gd name="T2" fmla="*/ 14 w 34"/>
                <a:gd name="T3" fmla="*/ 0 h 29"/>
                <a:gd name="T4" fmla="*/ 18 w 34"/>
                <a:gd name="T5" fmla="*/ 7 h 29"/>
                <a:gd name="T6" fmla="*/ 4 w 34"/>
                <a:gd name="T7" fmla="*/ 14 h 29"/>
                <a:gd name="T8" fmla="*/ 0 w 34"/>
                <a:gd name="T9" fmla="*/ 8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29"/>
                <a:gd name="T17" fmla="*/ 34 w 34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29">
                  <a:moveTo>
                    <a:pt x="0" y="16"/>
                  </a:moveTo>
                  <a:lnTo>
                    <a:pt x="26" y="0"/>
                  </a:lnTo>
                  <a:lnTo>
                    <a:pt x="34" y="14"/>
                  </a:lnTo>
                  <a:lnTo>
                    <a:pt x="7" y="2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66" name="Freeform 103"/>
            <p:cNvSpPr>
              <a:spLocks/>
            </p:cNvSpPr>
            <p:nvPr/>
          </p:nvSpPr>
          <p:spPr bwMode="auto">
            <a:xfrm>
              <a:off x="2061" y="1512"/>
              <a:ext cx="17" cy="15"/>
            </a:xfrm>
            <a:custGeom>
              <a:avLst/>
              <a:gdLst>
                <a:gd name="T0" fmla="*/ 0 w 35"/>
                <a:gd name="T1" fmla="*/ 9 h 31"/>
                <a:gd name="T2" fmla="*/ 12 w 35"/>
                <a:gd name="T3" fmla="*/ 0 h 31"/>
                <a:gd name="T4" fmla="*/ 17 w 35"/>
                <a:gd name="T5" fmla="*/ 7 h 31"/>
                <a:gd name="T6" fmla="*/ 5 w 35"/>
                <a:gd name="T7" fmla="*/ 15 h 31"/>
                <a:gd name="T8" fmla="*/ 0 w 35"/>
                <a:gd name="T9" fmla="*/ 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1"/>
                <a:gd name="T17" fmla="*/ 35 w 35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1">
                  <a:moveTo>
                    <a:pt x="0" y="18"/>
                  </a:moveTo>
                  <a:lnTo>
                    <a:pt x="25" y="0"/>
                  </a:lnTo>
                  <a:lnTo>
                    <a:pt x="35" y="14"/>
                  </a:lnTo>
                  <a:lnTo>
                    <a:pt x="10" y="3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67" name="Freeform 104"/>
            <p:cNvSpPr>
              <a:spLocks/>
            </p:cNvSpPr>
            <p:nvPr/>
          </p:nvSpPr>
          <p:spPr bwMode="auto">
            <a:xfrm>
              <a:off x="2100" y="1488"/>
              <a:ext cx="17" cy="14"/>
            </a:xfrm>
            <a:custGeom>
              <a:avLst/>
              <a:gdLst>
                <a:gd name="T0" fmla="*/ 0 w 35"/>
                <a:gd name="T1" fmla="*/ 8 h 29"/>
                <a:gd name="T2" fmla="*/ 13 w 35"/>
                <a:gd name="T3" fmla="*/ 0 h 29"/>
                <a:gd name="T4" fmla="*/ 17 w 35"/>
                <a:gd name="T5" fmla="*/ 7 h 29"/>
                <a:gd name="T6" fmla="*/ 4 w 35"/>
                <a:gd name="T7" fmla="*/ 14 h 29"/>
                <a:gd name="T8" fmla="*/ 0 w 35"/>
                <a:gd name="T9" fmla="*/ 8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29"/>
                <a:gd name="T17" fmla="*/ 35 w 35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29">
                  <a:moveTo>
                    <a:pt x="0" y="16"/>
                  </a:moveTo>
                  <a:lnTo>
                    <a:pt x="27" y="0"/>
                  </a:lnTo>
                  <a:lnTo>
                    <a:pt x="35" y="14"/>
                  </a:lnTo>
                  <a:lnTo>
                    <a:pt x="8" y="2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68" name="Freeform 105"/>
            <p:cNvSpPr>
              <a:spLocks/>
            </p:cNvSpPr>
            <p:nvPr/>
          </p:nvSpPr>
          <p:spPr bwMode="auto">
            <a:xfrm>
              <a:off x="2139" y="1463"/>
              <a:ext cx="17" cy="14"/>
            </a:xfrm>
            <a:custGeom>
              <a:avLst/>
              <a:gdLst>
                <a:gd name="T0" fmla="*/ 0 w 32"/>
                <a:gd name="T1" fmla="*/ 8 h 29"/>
                <a:gd name="T2" fmla="*/ 13 w 32"/>
                <a:gd name="T3" fmla="*/ 0 h 29"/>
                <a:gd name="T4" fmla="*/ 17 w 32"/>
                <a:gd name="T5" fmla="*/ 7 h 29"/>
                <a:gd name="T6" fmla="*/ 4 w 32"/>
                <a:gd name="T7" fmla="*/ 14 h 29"/>
                <a:gd name="T8" fmla="*/ 0 w 32"/>
                <a:gd name="T9" fmla="*/ 8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29"/>
                <a:gd name="T17" fmla="*/ 32 w 32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29">
                  <a:moveTo>
                    <a:pt x="0" y="16"/>
                  </a:moveTo>
                  <a:lnTo>
                    <a:pt x="25" y="0"/>
                  </a:lnTo>
                  <a:lnTo>
                    <a:pt x="32" y="14"/>
                  </a:lnTo>
                  <a:lnTo>
                    <a:pt x="7" y="2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69" name="Freeform 106"/>
            <p:cNvSpPr>
              <a:spLocks/>
            </p:cNvSpPr>
            <p:nvPr/>
          </p:nvSpPr>
          <p:spPr bwMode="auto">
            <a:xfrm>
              <a:off x="2178" y="1438"/>
              <a:ext cx="17" cy="15"/>
            </a:xfrm>
            <a:custGeom>
              <a:avLst/>
              <a:gdLst>
                <a:gd name="T0" fmla="*/ 0 w 34"/>
                <a:gd name="T1" fmla="*/ 9 h 30"/>
                <a:gd name="T2" fmla="*/ 13 w 34"/>
                <a:gd name="T3" fmla="*/ 0 h 30"/>
                <a:gd name="T4" fmla="*/ 17 w 34"/>
                <a:gd name="T5" fmla="*/ 7 h 30"/>
                <a:gd name="T6" fmla="*/ 3 w 34"/>
                <a:gd name="T7" fmla="*/ 15 h 30"/>
                <a:gd name="T8" fmla="*/ 0 w 34"/>
                <a:gd name="T9" fmla="*/ 9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30"/>
                <a:gd name="T17" fmla="*/ 34 w 34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30">
                  <a:moveTo>
                    <a:pt x="0" y="17"/>
                  </a:moveTo>
                  <a:lnTo>
                    <a:pt x="26" y="0"/>
                  </a:lnTo>
                  <a:lnTo>
                    <a:pt x="34" y="13"/>
                  </a:lnTo>
                  <a:lnTo>
                    <a:pt x="7" y="3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70" name="Freeform 107"/>
            <p:cNvSpPr>
              <a:spLocks/>
            </p:cNvSpPr>
            <p:nvPr/>
          </p:nvSpPr>
          <p:spPr bwMode="auto">
            <a:xfrm>
              <a:off x="2217" y="1414"/>
              <a:ext cx="17" cy="14"/>
            </a:xfrm>
            <a:custGeom>
              <a:avLst/>
              <a:gdLst>
                <a:gd name="T0" fmla="*/ 0 w 35"/>
                <a:gd name="T1" fmla="*/ 7 h 28"/>
                <a:gd name="T2" fmla="*/ 13 w 35"/>
                <a:gd name="T3" fmla="*/ 0 h 28"/>
                <a:gd name="T4" fmla="*/ 17 w 35"/>
                <a:gd name="T5" fmla="*/ 7 h 28"/>
                <a:gd name="T6" fmla="*/ 4 w 35"/>
                <a:gd name="T7" fmla="*/ 14 h 28"/>
                <a:gd name="T8" fmla="*/ 0 w 35"/>
                <a:gd name="T9" fmla="*/ 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28"/>
                <a:gd name="T17" fmla="*/ 35 w 35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28">
                  <a:moveTo>
                    <a:pt x="0" y="15"/>
                  </a:moveTo>
                  <a:lnTo>
                    <a:pt x="27" y="0"/>
                  </a:lnTo>
                  <a:lnTo>
                    <a:pt x="35" y="13"/>
                  </a:lnTo>
                  <a:lnTo>
                    <a:pt x="8" y="28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71" name="Freeform 108"/>
            <p:cNvSpPr>
              <a:spLocks/>
            </p:cNvSpPr>
            <p:nvPr/>
          </p:nvSpPr>
          <p:spPr bwMode="auto">
            <a:xfrm>
              <a:off x="2255" y="1389"/>
              <a:ext cx="18" cy="15"/>
            </a:xfrm>
            <a:custGeom>
              <a:avLst/>
              <a:gdLst>
                <a:gd name="T0" fmla="*/ 0 w 35"/>
                <a:gd name="T1" fmla="*/ 9 h 30"/>
                <a:gd name="T2" fmla="*/ 13 w 35"/>
                <a:gd name="T3" fmla="*/ 0 h 30"/>
                <a:gd name="T4" fmla="*/ 18 w 35"/>
                <a:gd name="T5" fmla="*/ 7 h 30"/>
                <a:gd name="T6" fmla="*/ 5 w 35"/>
                <a:gd name="T7" fmla="*/ 15 h 30"/>
                <a:gd name="T8" fmla="*/ 0 w 35"/>
                <a:gd name="T9" fmla="*/ 9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0"/>
                <a:gd name="T17" fmla="*/ 35 w 35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0">
                  <a:moveTo>
                    <a:pt x="0" y="17"/>
                  </a:moveTo>
                  <a:lnTo>
                    <a:pt x="25" y="0"/>
                  </a:lnTo>
                  <a:lnTo>
                    <a:pt x="35" y="13"/>
                  </a:lnTo>
                  <a:lnTo>
                    <a:pt x="10" y="3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72" name="Freeform 109"/>
            <p:cNvSpPr>
              <a:spLocks/>
            </p:cNvSpPr>
            <p:nvPr/>
          </p:nvSpPr>
          <p:spPr bwMode="auto">
            <a:xfrm>
              <a:off x="2295" y="1364"/>
              <a:ext cx="17" cy="15"/>
            </a:xfrm>
            <a:custGeom>
              <a:avLst/>
              <a:gdLst>
                <a:gd name="T0" fmla="*/ 0 w 34"/>
                <a:gd name="T1" fmla="*/ 9 h 30"/>
                <a:gd name="T2" fmla="*/ 13 w 34"/>
                <a:gd name="T3" fmla="*/ 0 h 30"/>
                <a:gd name="T4" fmla="*/ 17 w 34"/>
                <a:gd name="T5" fmla="*/ 7 h 30"/>
                <a:gd name="T6" fmla="*/ 3 w 34"/>
                <a:gd name="T7" fmla="*/ 15 h 30"/>
                <a:gd name="T8" fmla="*/ 0 w 34"/>
                <a:gd name="T9" fmla="*/ 9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30"/>
                <a:gd name="T17" fmla="*/ 34 w 34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30">
                  <a:moveTo>
                    <a:pt x="0" y="17"/>
                  </a:moveTo>
                  <a:lnTo>
                    <a:pt x="27" y="0"/>
                  </a:lnTo>
                  <a:lnTo>
                    <a:pt x="34" y="13"/>
                  </a:lnTo>
                  <a:lnTo>
                    <a:pt x="7" y="3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73" name="Freeform 110"/>
            <p:cNvSpPr>
              <a:spLocks/>
            </p:cNvSpPr>
            <p:nvPr/>
          </p:nvSpPr>
          <p:spPr bwMode="auto">
            <a:xfrm>
              <a:off x="2334" y="1340"/>
              <a:ext cx="17" cy="14"/>
            </a:xfrm>
            <a:custGeom>
              <a:avLst/>
              <a:gdLst>
                <a:gd name="T0" fmla="*/ 0 w 33"/>
                <a:gd name="T1" fmla="*/ 7 h 29"/>
                <a:gd name="T2" fmla="*/ 13 w 33"/>
                <a:gd name="T3" fmla="*/ 0 h 29"/>
                <a:gd name="T4" fmla="*/ 17 w 33"/>
                <a:gd name="T5" fmla="*/ 6 h 29"/>
                <a:gd name="T6" fmla="*/ 4 w 33"/>
                <a:gd name="T7" fmla="*/ 14 h 29"/>
                <a:gd name="T8" fmla="*/ 0 w 33"/>
                <a:gd name="T9" fmla="*/ 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29"/>
                <a:gd name="T17" fmla="*/ 33 w 33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29">
                  <a:moveTo>
                    <a:pt x="0" y="15"/>
                  </a:moveTo>
                  <a:lnTo>
                    <a:pt x="25" y="0"/>
                  </a:lnTo>
                  <a:lnTo>
                    <a:pt x="33" y="13"/>
                  </a:lnTo>
                  <a:lnTo>
                    <a:pt x="8" y="2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74" name="Freeform 111"/>
            <p:cNvSpPr>
              <a:spLocks/>
            </p:cNvSpPr>
            <p:nvPr/>
          </p:nvSpPr>
          <p:spPr bwMode="auto">
            <a:xfrm>
              <a:off x="2373" y="1315"/>
              <a:ext cx="17" cy="15"/>
            </a:xfrm>
            <a:custGeom>
              <a:avLst/>
              <a:gdLst>
                <a:gd name="T0" fmla="*/ 0 w 35"/>
                <a:gd name="T1" fmla="*/ 8 h 31"/>
                <a:gd name="T2" fmla="*/ 13 w 35"/>
                <a:gd name="T3" fmla="*/ 0 h 31"/>
                <a:gd name="T4" fmla="*/ 17 w 35"/>
                <a:gd name="T5" fmla="*/ 6 h 31"/>
                <a:gd name="T6" fmla="*/ 4 w 35"/>
                <a:gd name="T7" fmla="*/ 15 h 31"/>
                <a:gd name="T8" fmla="*/ 0 w 35"/>
                <a:gd name="T9" fmla="*/ 8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1"/>
                <a:gd name="T17" fmla="*/ 35 w 35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1">
                  <a:moveTo>
                    <a:pt x="0" y="17"/>
                  </a:moveTo>
                  <a:lnTo>
                    <a:pt x="27" y="0"/>
                  </a:lnTo>
                  <a:lnTo>
                    <a:pt x="35" y="13"/>
                  </a:lnTo>
                  <a:lnTo>
                    <a:pt x="8" y="3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75" name="Freeform 112"/>
            <p:cNvSpPr>
              <a:spLocks/>
            </p:cNvSpPr>
            <p:nvPr/>
          </p:nvSpPr>
          <p:spPr bwMode="auto">
            <a:xfrm>
              <a:off x="2411" y="1290"/>
              <a:ext cx="17" cy="15"/>
            </a:xfrm>
            <a:custGeom>
              <a:avLst/>
              <a:gdLst>
                <a:gd name="T0" fmla="*/ 0 w 35"/>
                <a:gd name="T1" fmla="*/ 8 h 31"/>
                <a:gd name="T2" fmla="*/ 12 w 35"/>
                <a:gd name="T3" fmla="*/ 0 h 31"/>
                <a:gd name="T4" fmla="*/ 17 w 35"/>
                <a:gd name="T5" fmla="*/ 6 h 31"/>
                <a:gd name="T6" fmla="*/ 5 w 35"/>
                <a:gd name="T7" fmla="*/ 15 h 31"/>
                <a:gd name="T8" fmla="*/ 0 w 35"/>
                <a:gd name="T9" fmla="*/ 8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1"/>
                <a:gd name="T17" fmla="*/ 35 w 35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1">
                  <a:moveTo>
                    <a:pt x="0" y="17"/>
                  </a:moveTo>
                  <a:lnTo>
                    <a:pt x="25" y="0"/>
                  </a:lnTo>
                  <a:lnTo>
                    <a:pt x="35" y="13"/>
                  </a:lnTo>
                  <a:lnTo>
                    <a:pt x="10" y="3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76" name="Freeform 113"/>
            <p:cNvSpPr>
              <a:spLocks/>
            </p:cNvSpPr>
            <p:nvPr/>
          </p:nvSpPr>
          <p:spPr bwMode="auto">
            <a:xfrm>
              <a:off x="2451" y="1269"/>
              <a:ext cx="12" cy="11"/>
            </a:xfrm>
            <a:custGeom>
              <a:avLst/>
              <a:gdLst>
                <a:gd name="T0" fmla="*/ 0 w 23"/>
                <a:gd name="T1" fmla="*/ 4 h 23"/>
                <a:gd name="T2" fmla="*/ 8 w 23"/>
                <a:gd name="T3" fmla="*/ 0 h 23"/>
                <a:gd name="T4" fmla="*/ 12 w 23"/>
                <a:gd name="T5" fmla="*/ 6 h 23"/>
                <a:gd name="T6" fmla="*/ 4 w 23"/>
                <a:gd name="T7" fmla="*/ 11 h 23"/>
                <a:gd name="T8" fmla="*/ 0 w 23"/>
                <a:gd name="T9" fmla="*/ 4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3"/>
                <a:gd name="T17" fmla="*/ 23 w 23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3">
                  <a:moveTo>
                    <a:pt x="0" y="9"/>
                  </a:moveTo>
                  <a:lnTo>
                    <a:pt x="15" y="0"/>
                  </a:lnTo>
                  <a:lnTo>
                    <a:pt x="23" y="13"/>
                  </a:lnTo>
                  <a:lnTo>
                    <a:pt x="7" y="23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6600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77" name="Oval 114"/>
            <p:cNvSpPr>
              <a:spLocks noChangeArrowheads="1"/>
            </p:cNvSpPr>
            <p:nvPr/>
          </p:nvSpPr>
          <p:spPr bwMode="auto">
            <a:xfrm>
              <a:off x="1539" y="1623"/>
              <a:ext cx="55" cy="56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78" name="Oval 115"/>
            <p:cNvSpPr>
              <a:spLocks noChangeArrowheads="1"/>
            </p:cNvSpPr>
            <p:nvPr/>
          </p:nvSpPr>
          <p:spPr bwMode="auto">
            <a:xfrm>
              <a:off x="1309" y="1808"/>
              <a:ext cx="56" cy="56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79" name="Oval 116"/>
            <p:cNvSpPr>
              <a:spLocks noChangeArrowheads="1"/>
            </p:cNvSpPr>
            <p:nvPr/>
          </p:nvSpPr>
          <p:spPr bwMode="auto">
            <a:xfrm>
              <a:off x="1473" y="1556"/>
              <a:ext cx="56" cy="56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80" name="Oval 117"/>
            <p:cNvSpPr>
              <a:spLocks noChangeArrowheads="1"/>
            </p:cNvSpPr>
            <p:nvPr/>
          </p:nvSpPr>
          <p:spPr bwMode="auto">
            <a:xfrm>
              <a:off x="1333" y="1597"/>
              <a:ext cx="56" cy="56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81" name="Oval 118"/>
            <p:cNvSpPr>
              <a:spLocks noChangeArrowheads="1"/>
            </p:cNvSpPr>
            <p:nvPr/>
          </p:nvSpPr>
          <p:spPr bwMode="auto">
            <a:xfrm>
              <a:off x="1313" y="1938"/>
              <a:ext cx="56" cy="55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82" name="Oval 119"/>
            <p:cNvSpPr>
              <a:spLocks noChangeArrowheads="1"/>
            </p:cNvSpPr>
            <p:nvPr/>
          </p:nvSpPr>
          <p:spPr bwMode="auto">
            <a:xfrm>
              <a:off x="1440" y="1403"/>
              <a:ext cx="55" cy="56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83" name="Oval 120"/>
            <p:cNvSpPr>
              <a:spLocks noChangeArrowheads="1"/>
            </p:cNvSpPr>
            <p:nvPr/>
          </p:nvSpPr>
          <p:spPr bwMode="auto">
            <a:xfrm>
              <a:off x="1486" y="1656"/>
              <a:ext cx="55" cy="55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84" name="Oval 121"/>
            <p:cNvSpPr>
              <a:spLocks noChangeArrowheads="1"/>
            </p:cNvSpPr>
            <p:nvPr/>
          </p:nvSpPr>
          <p:spPr bwMode="auto">
            <a:xfrm>
              <a:off x="1461" y="1707"/>
              <a:ext cx="55" cy="56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85" name="Oval 122"/>
            <p:cNvSpPr>
              <a:spLocks noChangeArrowheads="1"/>
            </p:cNvSpPr>
            <p:nvPr/>
          </p:nvSpPr>
          <p:spPr bwMode="auto">
            <a:xfrm>
              <a:off x="1641" y="1712"/>
              <a:ext cx="56" cy="56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86" name="Oval 123"/>
            <p:cNvSpPr>
              <a:spLocks noChangeArrowheads="1"/>
            </p:cNvSpPr>
            <p:nvPr/>
          </p:nvSpPr>
          <p:spPr bwMode="auto">
            <a:xfrm>
              <a:off x="1505" y="1245"/>
              <a:ext cx="56" cy="56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87" name="Oval 124"/>
            <p:cNvSpPr>
              <a:spLocks noChangeArrowheads="1"/>
            </p:cNvSpPr>
            <p:nvPr/>
          </p:nvSpPr>
          <p:spPr bwMode="auto">
            <a:xfrm>
              <a:off x="1548" y="1479"/>
              <a:ext cx="56" cy="56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88" name="Oval 125"/>
            <p:cNvSpPr>
              <a:spLocks noChangeArrowheads="1"/>
            </p:cNvSpPr>
            <p:nvPr/>
          </p:nvSpPr>
          <p:spPr bwMode="auto">
            <a:xfrm>
              <a:off x="1430" y="1559"/>
              <a:ext cx="56" cy="55"/>
            </a:xfrm>
            <a:prstGeom prst="ellipse">
              <a:avLst/>
            </a:prstGeom>
            <a:solidFill>
              <a:srgbClr val="C0C0C0"/>
            </a:solidFill>
            <a:ln w="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89" name="Rectangle 126"/>
            <p:cNvSpPr>
              <a:spLocks noChangeArrowheads="1"/>
            </p:cNvSpPr>
            <p:nvPr/>
          </p:nvSpPr>
          <p:spPr bwMode="auto">
            <a:xfrm>
              <a:off x="871" y="2238"/>
              <a:ext cx="49" cy="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90" name="Rectangle 127"/>
            <p:cNvSpPr>
              <a:spLocks noChangeArrowheads="1"/>
            </p:cNvSpPr>
            <p:nvPr/>
          </p:nvSpPr>
          <p:spPr bwMode="auto">
            <a:xfrm>
              <a:off x="2437" y="1249"/>
              <a:ext cx="49" cy="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91" name="Rectangle 128"/>
            <p:cNvSpPr>
              <a:spLocks noChangeArrowheads="1"/>
            </p:cNvSpPr>
            <p:nvPr/>
          </p:nvSpPr>
          <p:spPr bwMode="auto">
            <a:xfrm>
              <a:off x="771" y="2208"/>
              <a:ext cx="96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/>
            </a:p>
          </p:txBody>
        </p:sp>
        <p:sp>
          <p:nvSpPr>
            <p:cNvPr id="139392" name="Rectangle 129"/>
            <p:cNvSpPr>
              <a:spLocks noChangeArrowheads="1"/>
            </p:cNvSpPr>
            <p:nvPr/>
          </p:nvSpPr>
          <p:spPr bwMode="auto">
            <a:xfrm>
              <a:off x="560" y="1616"/>
              <a:ext cx="311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12500</a:t>
              </a:r>
              <a:endParaRPr lang="en-US"/>
            </a:p>
          </p:txBody>
        </p:sp>
        <p:sp>
          <p:nvSpPr>
            <p:cNvPr id="139393" name="Rectangle 130"/>
            <p:cNvSpPr>
              <a:spLocks noChangeArrowheads="1"/>
            </p:cNvSpPr>
            <p:nvPr/>
          </p:nvSpPr>
          <p:spPr bwMode="auto">
            <a:xfrm>
              <a:off x="560" y="1025"/>
              <a:ext cx="311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25000</a:t>
              </a:r>
              <a:endParaRPr lang="en-US"/>
            </a:p>
          </p:txBody>
        </p:sp>
        <p:sp>
          <p:nvSpPr>
            <p:cNvPr id="139394" name="Rectangle 131"/>
            <p:cNvSpPr>
              <a:spLocks noChangeArrowheads="1"/>
            </p:cNvSpPr>
            <p:nvPr/>
          </p:nvSpPr>
          <p:spPr bwMode="auto">
            <a:xfrm>
              <a:off x="869" y="2344"/>
              <a:ext cx="96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/>
            </a:p>
          </p:txBody>
        </p:sp>
        <p:sp>
          <p:nvSpPr>
            <p:cNvPr id="139395" name="Rectangle 132"/>
            <p:cNvSpPr>
              <a:spLocks noChangeArrowheads="1"/>
            </p:cNvSpPr>
            <p:nvPr/>
          </p:nvSpPr>
          <p:spPr bwMode="auto">
            <a:xfrm>
              <a:off x="1699" y="2344"/>
              <a:ext cx="311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12500</a:t>
              </a:r>
              <a:endParaRPr lang="en-US"/>
            </a:p>
          </p:txBody>
        </p:sp>
        <p:sp>
          <p:nvSpPr>
            <p:cNvPr id="139396" name="Rectangle 133"/>
            <p:cNvSpPr>
              <a:spLocks noChangeArrowheads="1"/>
            </p:cNvSpPr>
            <p:nvPr/>
          </p:nvSpPr>
          <p:spPr bwMode="auto">
            <a:xfrm>
              <a:off x="2634" y="2344"/>
              <a:ext cx="311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25000</a:t>
              </a:r>
              <a:endParaRPr lang="en-US"/>
            </a:p>
          </p:txBody>
        </p:sp>
        <p:sp>
          <p:nvSpPr>
            <p:cNvPr id="139397" name="Rectangle 134"/>
            <p:cNvSpPr>
              <a:spLocks noChangeArrowheads="1"/>
            </p:cNvSpPr>
            <p:nvPr/>
          </p:nvSpPr>
          <p:spPr bwMode="auto">
            <a:xfrm>
              <a:off x="1798" y="2501"/>
              <a:ext cx="110" cy="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/>
            </a:p>
          </p:txBody>
        </p:sp>
        <p:sp>
          <p:nvSpPr>
            <p:cNvPr id="139398" name="Rectangle 135"/>
            <p:cNvSpPr>
              <a:spLocks noChangeArrowheads="1"/>
            </p:cNvSpPr>
            <p:nvPr/>
          </p:nvSpPr>
          <p:spPr bwMode="auto">
            <a:xfrm rot="-5400000">
              <a:off x="654" y="1689"/>
              <a:ext cx="164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b="1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139399" name="Rectangle 136"/>
            <p:cNvSpPr>
              <a:spLocks noChangeArrowheads="1"/>
            </p:cNvSpPr>
            <p:nvPr/>
          </p:nvSpPr>
          <p:spPr bwMode="auto">
            <a:xfrm>
              <a:off x="516" y="3202"/>
              <a:ext cx="2552" cy="8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00" name="Rectangle 137"/>
            <p:cNvSpPr>
              <a:spLocks noChangeArrowheads="1"/>
            </p:cNvSpPr>
            <p:nvPr/>
          </p:nvSpPr>
          <p:spPr bwMode="auto">
            <a:xfrm>
              <a:off x="958" y="3281"/>
              <a:ext cx="1837" cy="482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01" name="Line 138"/>
            <p:cNvSpPr>
              <a:spLocks noChangeShapeType="1"/>
            </p:cNvSpPr>
            <p:nvPr/>
          </p:nvSpPr>
          <p:spPr bwMode="auto">
            <a:xfrm>
              <a:off x="958" y="3522"/>
              <a:ext cx="183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02" name="Line 139"/>
            <p:cNvSpPr>
              <a:spLocks noChangeShapeType="1"/>
            </p:cNvSpPr>
            <p:nvPr/>
          </p:nvSpPr>
          <p:spPr bwMode="auto">
            <a:xfrm>
              <a:off x="958" y="3281"/>
              <a:ext cx="183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03" name="Rectangle 140"/>
            <p:cNvSpPr>
              <a:spLocks noChangeArrowheads="1"/>
            </p:cNvSpPr>
            <p:nvPr/>
          </p:nvSpPr>
          <p:spPr bwMode="auto">
            <a:xfrm>
              <a:off x="958" y="3281"/>
              <a:ext cx="1837" cy="482"/>
            </a:xfrm>
            <a:prstGeom prst="rect">
              <a:avLst/>
            </a:prstGeom>
            <a:noFill/>
            <a:ln w="8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04" name="Line 141"/>
            <p:cNvSpPr>
              <a:spLocks noChangeShapeType="1"/>
            </p:cNvSpPr>
            <p:nvPr/>
          </p:nvSpPr>
          <p:spPr bwMode="auto">
            <a:xfrm>
              <a:off x="958" y="3281"/>
              <a:ext cx="1" cy="4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05" name="Line 142"/>
            <p:cNvSpPr>
              <a:spLocks noChangeShapeType="1"/>
            </p:cNvSpPr>
            <p:nvPr/>
          </p:nvSpPr>
          <p:spPr bwMode="auto">
            <a:xfrm>
              <a:off x="928" y="3763"/>
              <a:ext cx="3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06" name="Line 143"/>
            <p:cNvSpPr>
              <a:spLocks noChangeShapeType="1"/>
            </p:cNvSpPr>
            <p:nvPr/>
          </p:nvSpPr>
          <p:spPr bwMode="auto">
            <a:xfrm>
              <a:off x="928" y="3522"/>
              <a:ext cx="3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07" name="Line 144"/>
            <p:cNvSpPr>
              <a:spLocks noChangeShapeType="1"/>
            </p:cNvSpPr>
            <p:nvPr/>
          </p:nvSpPr>
          <p:spPr bwMode="auto">
            <a:xfrm>
              <a:off x="928" y="3281"/>
              <a:ext cx="3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08" name="Line 145"/>
            <p:cNvSpPr>
              <a:spLocks noChangeShapeType="1"/>
            </p:cNvSpPr>
            <p:nvPr/>
          </p:nvSpPr>
          <p:spPr bwMode="auto">
            <a:xfrm>
              <a:off x="958" y="3763"/>
              <a:ext cx="183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09" name="Line 146"/>
            <p:cNvSpPr>
              <a:spLocks noChangeShapeType="1"/>
            </p:cNvSpPr>
            <p:nvPr/>
          </p:nvSpPr>
          <p:spPr bwMode="auto">
            <a:xfrm flipV="1">
              <a:off x="958" y="3763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10" name="Line 147"/>
            <p:cNvSpPr>
              <a:spLocks noChangeShapeType="1"/>
            </p:cNvSpPr>
            <p:nvPr/>
          </p:nvSpPr>
          <p:spPr bwMode="auto">
            <a:xfrm flipV="1">
              <a:off x="1876" y="3763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11" name="Line 148"/>
            <p:cNvSpPr>
              <a:spLocks noChangeShapeType="1"/>
            </p:cNvSpPr>
            <p:nvPr/>
          </p:nvSpPr>
          <p:spPr bwMode="auto">
            <a:xfrm flipV="1">
              <a:off x="2795" y="3763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12" name="Freeform 149"/>
            <p:cNvSpPr>
              <a:spLocks/>
            </p:cNvSpPr>
            <p:nvPr/>
          </p:nvSpPr>
          <p:spPr bwMode="auto">
            <a:xfrm>
              <a:off x="958" y="3473"/>
              <a:ext cx="2204" cy="290"/>
            </a:xfrm>
            <a:custGeom>
              <a:avLst/>
              <a:gdLst>
                <a:gd name="T0" fmla="*/ 0 w 2297"/>
                <a:gd name="T1" fmla="*/ 290 h 302"/>
                <a:gd name="T2" fmla="*/ 55 w 2297"/>
                <a:gd name="T3" fmla="*/ 290 h 302"/>
                <a:gd name="T4" fmla="*/ 110 w 2297"/>
                <a:gd name="T5" fmla="*/ 290 h 302"/>
                <a:gd name="T6" fmla="*/ 165 w 2297"/>
                <a:gd name="T7" fmla="*/ 290 h 302"/>
                <a:gd name="T8" fmla="*/ 221 w 2297"/>
                <a:gd name="T9" fmla="*/ 262 h 302"/>
                <a:gd name="T10" fmla="*/ 275 w 2297"/>
                <a:gd name="T11" fmla="*/ 177 h 302"/>
                <a:gd name="T12" fmla="*/ 331 w 2297"/>
                <a:gd name="T13" fmla="*/ 93 h 302"/>
                <a:gd name="T14" fmla="*/ 386 w 2297"/>
                <a:gd name="T15" fmla="*/ 51 h 302"/>
                <a:gd name="T16" fmla="*/ 440 w 2297"/>
                <a:gd name="T17" fmla="*/ 15 h 302"/>
                <a:gd name="T18" fmla="*/ 496 w 2297"/>
                <a:gd name="T19" fmla="*/ 0 h 302"/>
                <a:gd name="T20" fmla="*/ 551 w 2297"/>
                <a:gd name="T21" fmla="*/ 26 h 302"/>
                <a:gd name="T22" fmla="*/ 606 w 2297"/>
                <a:gd name="T23" fmla="*/ 65 h 302"/>
                <a:gd name="T24" fmla="*/ 661 w 2297"/>
                <a:gd name="T25" fmla="*/ 85 h 302"/>
                <a:gd name="T26" fmla="*/ 716 w 2297"/>
                <a:gd name="T27" fmla="*/ 110 h 302"/>
                <a:gd name="T28" fmla="*/ 771 w 2297"/>
                <a:gd name="T29" fmla="*/ 123 h 302"/>
                <a:gd name="T30" fmla="*/ 826 w 2297"/>
                <a:gd name="T31" fmla="*/ 138 h 302"/>
                <a:gd name="T32" fmla="*/ 882 w 2297"/>
                <a:gd name="T33" fmla="*/ 154 h 302"/>
                <a:gd name="T34" fmla="*/ 936 w 2297"/>
                <a:gd name="T35" fmla="*/ 163 h 302"/>
                <a:gd name="T36" fmla="*/ 992 w 2297"/>
                <a:gd name="T37" fmla="*/ 182 h 302"/>
                <a:gd name="T38" fmla="*/ 1047 w 2297"/>
                <a:gd name="T39" fmla="*/ 191 h 302"/>
                <a:gd name="T40" fmla="*/ 1102 w 2297"/>
                <a:gd name="T41" fmla="*/ 193 h 302"/>
                <a:gd name="T42" fmla="*/ 1157 w 2297"/>
                <a:gd name="T43" fmla="*/ 193 h 302"/>
                <a:gd name="T44" fmla="*/ 1212 w 2297"/>
                <a:gd name="T45" fmla="*/ 196 h 302"/>
                <a:gd name="T46" fmla="*/ 1268 w 2297"/>
                <a:gd name="T47" fmla="*/ 198 h 302"/>
                <a:gd name="T48" fmla="*/ 1322 w 2297"/>
                <a:gd name="T49" fmla="*/ 202 h 302"/>
                <a:gd name="T50" fmla="*/ 1378 w 2297"/>
                <a:gd name="T51" fmla="*/ 207 h 302"/>
                <a:gd name="T52" fmla="*/ 1433 w 2297"/>
                <a:gd name="T53" fmla="*/ 215 h 302"/>
                <a:gd name="T54" fmla="*/ 1487 w 2297"/>
                <a:gd name="T55" fmla="*/ 223 h 302"/>
                <a:gd name="T56" fmla="*/ 1543 w 2297"/>
                <a:gd name="T57" fmla="*/ 227 h 302"/>
                <a:gd name="T58" fmla="*/ 1598 w 2297"/>
                <a:gd name="T59" fmla="*/ 234 h 302"/>
                <a:gd name="T60" fmla="*/ 1653 w 2297"/>
                <a:gd name="T61" fmla="*/ 238 h 302"/>
                <a:gd name="T62" fmla="*/ 1708 w 2297"/>
                <a:gd name="T63" fmla="*/ 240 h 302"/>
                <a:gd name="T64" fmla="*/ 1763 w 2297"/>
                <a:gd name="T65" fmla="*/ 243 h 302"/>
                <a:gd name="T66" fmla="*/ 1818 w 2297"/>
                <a:gd name="T67" fmla="*/ 246 h 302"/>
                <a:gd name="T68" fmla="*/ 1873 w 2297"/>
                <a:gd name="T69" fmla="*/ 249 h 302"/>
                <a:gd name="T70" fmla="*/ 1929 w 2297"/>
                <a:gd name="T71" fmla="*/ 248 h 302"/>
                <a:gd name="T72" fmla="*/ 1983 w 2297"/>
                <a:gd name="T73" fmla="*/ 248 h 302"/>
                <a:gd name="T74" fmla="*/ 2039 w 2297"/>
                <a:gd name="T75" fmla="*/ 249 h 302"/>
                <a:gd name="T76" fmla="*/ 2094 w 2297"/>
                <a:gd name="T77" fmla="*/ 251 h 302"/>
                <a:gd name="T78" fmla="*/ 2148 w 2297"/>
                <a:gd name="T79" fmla="*/ 254 h 302"/>
                <a:gd name="T80" fmla="*/ 2204 w 2297"/>
                <a:gd name="T81" fmla="*/ 254 h 3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297"/>
                <a:gd name="T124" fmla="*/ 0 h 302"/>
                <a:gd name="T125" fmla="*/ 2297 w 2297"/>
                <a:gd name="T126" fmla="*/ 302 h 3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297" h="302">
                  <a:moveTo>
                    <a:pt x="0" y="302"/>
                  </a:moveTo>
                  <a:lnTo>
                    <a:pt x="57" y="302"/>
                  </a:lnTo>
                  <a:lnTo>
                    <a:pt x="115" y="302"/>
                  </a:lnTo>
                  <a:lnTo>
                    <a:pt x="172" y="302"/>
                  </a:lnTo>
                  <a:lnTo>
                    <a:pt x="230" y="273"/>
                  </a:lnTo>
                  <a:lnTo>
                    <a:pt x="287" y="184"/>
                  </a:lnTo>
                  <a:lnTo>
                    <a:pt x="345" y="97"/>
                  </a:lnTo>
                  <a:lnTo>
                    <a:pt x="402" y="53"/>
                  </a:lnTo>
                  <a:lnTo>
                    <a:pt x="459" y="16"/>
                  </a:lnTo>
                  <a:lnTo>
                    <a:pt x="517" y="0"/>
                  </a:lnTo>
                  <a:lnTo>
                    <a:pt x="574" y="27"/>
                  </a:lnTo>
                  <a:lnTo>
                    <a:pt x="632" y="68"/>
                  </a:lnTo>
                  <a:lnTo>
                    <a:pt x="689" y="89"/>
                  </a:lnTo>
                  <a:lnTo>
                    <a:pt x="746" y="115"/>
                  </a:lnTo>
                  <a:lnTo>
                    <a:pt x="804" y="128"/>
                  </a:lnTo>
                  <a:lnTo>
                    <a:pt x="861" y="144"/>
                  </a:lnTo>
                  <a:lnTo>
                    <a:pt x="919" y="160"/>
                  </a:lnTo>
                  <a:lnTo>
                    <a:pt x="976" y="170"/>
                  </a:lnTo>
                  <a:lnTo>
                    <a:pt x="1034" y="190"/>
                  </a:lnTo>
                  <a:lnTo>
                    <a:pt x="1091" y="199"/>
                  </a:lnTo>
                  <a:lnTo>
                    <a:pt x="1148" y="201"/>
                  </a:lnTo>
                  <a:lnTo>
                    <a:pt x="1206" y="201"/>
                  </a:lnTo>
                  <a:lnTo>
                    <a:pt x="1263" y="204"/>
                  </a:lnTo>
                  <a:lnTo>
                    <a:pt x="1321" y="206"/>
                  </a:lnTo>
                  <a:lnTo>
                    <a:pt x="1378" y="210"/>
                  </a:lnTo>
                  <a:lnTo>
                    <a:pt x="1436" y="216"/>
                  </a:lnTo>
                  <a:lnTo>
                    <a:pt x="1493" y="224"/>
                  </a:lnTo>
                  <a:lnTo>
                    <a:pt x="1550" y="232"/>
                  </a:lnTo>
                  <a:lnTo>
                    <a:pt x="1608" y="236"/>
                  </a:lnTo>
                  <a:lnTo>
                    <a:pt x="1665" y="244"/>
                  </a:lnTo>
                  <a:lnTo>
                    <a:pt x="1723" y="248"/>
                  </a:lnTo>
                  <a:lnTo>
                    <a:pt x="1780" y="250"/>
                  </a:lnTo>
                  <a:lnTo>
                    <a:pt x="1837" y="253"/>
                  </a:lnTo>
                  <a:lnTo>
                    <a:pt x="1895" y="256"/>
                  </a:lnTo>
                  <a:lnTo>
                    <a:pt x="1952" y="259"/>
                  </a:lnTo>
                  <a:lnTo>
                    <a:pt x="2010" y="258"/>
                  </a:lnTo>
                  <a:lnTo>
                    <a:pt x="2067" y="258"/>
                  </a:lnTo>
                  <a:lnTo>
                    <a:pt x="2125" y="259"/>
                  </a:lnTo>
                  <a:lnTo>
                    <a:pt x="2182" y="261"/>
                  </a:lnTo>
                  <a:lnTo>
                    <a:pt x="2239" y="264"/>
                  </a:lnTo>
                  <a:lnTo>
                    <a:pt x="2297" y="264"/>
                  </a:lnTo>
                </a:path>
              </a:pathLst>
            </a:custGeom>
            <a:noFill/>
            <a:ln w="23">
              <a:solidFill>
                <a:srgbClr val="3399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13" name="Rectangle 150"/>
            <p:cNvSpPr>
              <a:spLocks noChangeArrowheads="1"/>
            </p:cNvSpPr>
            <p:nvPr/>
          </p:nvSpPr>
          <p:spPr bwMode="auto">
            <a:xfrm>
              <a:off x="2444" y="3330"/>
              <a:ext cx="188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8000"/>
                  </a:solidFill>
                  <a:latin typeface="Arial" charset="0"/>
                </a:rPr>
                <a:t>OYP</a:t>
              </a:r>
              <a:endParaRPr lang="en-US" dirty="0"/>
            </a:p>
          </p:txBody>
        </p:sp>
        <p:sp>
          <p:nvSpPr>
            <p:cNvPr id="139414" name="Rectangle 151"/>
            <p:cNvSpPr>
              <a:spLocks noChangeArrowheads="1"/>
            </p:cNvSpPr>
            <p:nvPr/>
          </p:nvSpPr>
          <p:spPr bwMode="auto">
            <a:xfrm>
              <a:off x="697" y="3708"/>
              <a:ext cx="230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0.00</a:t>
              </a:r>
              <a:endParaRPr lang="en-US"/>
            </a:p>
          </p:txBody>
        </p:sp>
        <p:sp>
          <p:nvSpPr>
            <p:cNvPr id="139415" name="Rectangle 152"/>
            <p:cNvSpPr>
              <a:spLocks noChangeArrowheads="1"/>
            </p:cNvSpPr>
            <p:nvPr/>
          </p:nvSpPr>
          <p:spPr bwMode="auto">
            <a:xfrm>
              <a:off x="697" y="3467"/>
              <a:ext cx="230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0.50</a:t>
              </a:r>
              <a:endParaRPr lang="en-US"/>
            </a:p>
          </p:txBody>
        </p:sp>
        <p:sp>
          <p:nvSpPr>
            <p:cNvPr id="139416" name="Rectangle 153"/>
            <p:cNvSpPr>
              <a:spLocks noChangeArrowheads="1"/>
            </p:cNvSpPr>
            <p:nvPr/>
          </p:nvSpPr>
          <p:spPr bwMode="auto">
            <a:xfrm>
              <a:off x="697" y="3226"/>
              <a:ext cx="230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1.00</a:t>
              </a:r>
              <a:endParaRPr lang="en-US"/>
            </a:p>
          </p:txBody>
        </p:sp>
        <p:sp>
          <p:nvSpPr>
            <p:cNvPr id="139417" name="Rectangle 154"/>
            <p:cNvSpPr>
              <a:spLocks noChangeArrowheads="1"/>
            </p:cNvSpPr>
            <p:nvPr/>
          </p:nvSpPr>
          <p:spPr bwMode="auto">
            <a:xfrm>
              <a:off x="931" y="3847"/>
              <a:ext cx="96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/>
            </a:p>
          </p:txBody>
        </p:sp>
        <p:sp>
          <p:nvSpPr>
            <p:cNvPr id="139418" name="Rectangle 155"/>
            <p:cNvSpPr>
              <a:spLocks noChangeArrowheads="1"/>
            </p:cNvSpPr>
            <p:nvPr/>
          </p:nvSpPr>
          <p:spPr bwMode="auto">
            <a:xfrm>
              <a:off x="1742" y="3847"/>
              <a:ext cx="311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12500</a:t>
              </a:r>
              <a:endParaRPr lang="en-US"/>
            </a:p>
          </p:txBody>
        </p:sp>
        <p:sp>
          <p:nvSpPr>
            <p:cNvPr id="139419" name="Rectangle 156"/>
            <p:cNvSpPr>
              <a:spLocks noChangeArrowheads="1"/>
            </p:cNvSpPr>
            <p:nvPr/>
          </p:nvSpPr>
          <p:spPr bwMode="auto">
            <a:xfrm>
              <a:off x="2661" y="3847"/>
              <a:ext cx="311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25000</a:t>
              </a:r>
              <a:endParaRPr lang="en-US"/>
            </a:p>
          </p:txBody>
        </p:sp>
        <p:sp>
          <p:nvSpPr>
            <p:cNvPr id="139420" name="Rectangle 157"/>
            <p:cNvSpPr>
              <a:spLocks noChangeArrowheads="1"/>
            </p:cNvSpPr>
            <p:nvPr/>
          </p:nvSpPr>
          <p:spPr bwMode="auto">
            <a:xfrm>
              <a:off x="1837" y="3908"/>
              <a:ext cx="137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1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/>
            </a:p>
          </p:txBody>
        </p:sp>
        <p:sp>
          <p:nvSpPr>
            <p:cNvPr id="139421" name="Rectangle 158"/>
            <p:cNvSpPr>
              <a:spLocks noChangeArrowheads="1"/>
            </p:cNvSpPr>
            <p:nvPr/>
          </p:nvSpPr>
          <p:spPr bwMode="auto">
            <a:xfrm>
              <a:off x="523" y="2736"/>
              <a:ext cx="2432" cy="4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22" name="Rectangle 159"/>
            <p:cNvSpPr>
              <a:spLocks noChangeArrowheads="1"/>
            </p:cNvSpPr>
            <p:nvPr/>
          </p:nvSpPr>
          <p:spPr bwMode="auto">
            <a:xfrm>
              <a:off x="934" y="2796"/>
              <a:ext cx="1823" cy="247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23" name="Rectangle 160"/>
            <p:cNvSpPr>
              <a:spLocks noChangeArrowheads="1"/>
            </p:cNvSpPr>
            <p:nvPr/>
          </p:nvSpPr>
          <p:spPr bwMode="auto">
            <a:xfrm>
              <a:off x="934" y="2796"/>
              <a:ext cx="1823" cy="247"/>
            </a:xfrm>
            <a:prstGeom prst="rect">
              <a:avLst/>
            </a:prstGeom>
            <a:noFill/>
            <a:ln w="8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24" name="Line 161"/>
            <p:cNvSpPr>
              <a:spLocks noChangeShapeType="1"/>
            </p:cNvSpPr>
            <p:nvPr/>
          </p:nvSpPr>
          <p:spPr bwMode="auto">
            <a:xfrm>
              <a:off x="934" y="2796"/>
              <a:ext cx="1" cy="2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25" name="Line 162"/>
            <p:cNvSpPr>
              <a:spLocks noChangeShapeType="1"/>
            </p:cNvSpPr>
            <p:nvPr/>
          </p:nvSpPr>
          <p:spPr bwMode="auto">
            <a:xfrm>
              <a:off x="928" y="304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26" name="Line 163"/>
            <p:cNvSpPr>
              <a:spLocks noChangeShapeType="1"/>
            </p:cNvSpPr>
            <p:nvPr/>
          </p:nvSpPr>
          <p:spPr bwMode="auto">
            <a:xfrm>
              <a:off x="928" y="3012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27" name="Line 164"/>
            <p:cNvSpPr>
              <a:spLocks noChangeShapeType="1"/>
            </p:cNvSpPr>
            <p:nvPr/>
          </p:nvSpPr>
          <p:spPr bwMode="auto">
            <a:xfrm>
              <a:off x="928" y="298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28" name="Line 165"/>
            <p:cNvSpPr>
              <a:spLocks noChangeShapeType="1"/>
            </p:cNvSpPr>
            <p:nvPr/>
          </p:nvSpPr>
          <p:spPr bwMode="auto">
            <a:xfrm>
              <a:off x="928" y="295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29" name="Line 166"/>
            <p:cNvSpPr>
              <a:spLocks noChangeShapeType="1"/>
            </p:cNvSpPr>
            <p:nvPr/>
          </p:nvSpPr>
          <p:spPr bwMode="auto">
            <a:xfrm>
              <a:off x="928" y="292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30" name="Line 167"/>
            <p:cNvSpPr>
              <a:spLocks noChangeShapeType="1"/>
            </p:cNvSpPr>
            <p:nvPr/>
          </p:nvSpPr>
          <p:spPr bwMode="auto">
            <a:xfrm>
              <a:off x="928" y="288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31" name="Line 168"/>
            <p:cNvSpPr>
              <a:spLocks noChangeShapeType="1"/>
            </p:cNvSpPr>
            <p:nvPr/>
          </p:nvSpPr>
          <p:spPr bwMode="auto">
            <a:xfrm>
              <a:off x="928" y="2857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32" name="Line 169"/>
            <p:cNvSpPr>
              <a:spLocks noChangeShapeType="1"/>
            </p:cNvSpPr>
            <p:nvPr/>
          </p:nvSpPr>
          <p:spPr bwMode="auto">
            <a:xfrm>
              <a:off x="928" y="2827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33" name="Line 170"/>
            <p:cNvSpPr>
              <a:spLocks noChangeShapeType="1"/>
            </p:cNvSpPr>
            <p:nvPr/>
          </p:nvSpPr>
          <p:spPr bwMode="auto">
            <a:xfrm>
              <a:off x="928" y="2796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34" name="Line 171"/>
            <p:cNvSpPr>
              <a:spLocks noChangeShapeType="1"/>
            </p:cNvSpPr>
            <p:nvPr/>
          </p:nvSpPr>
          <p:spPr bwMode="auto">
            <a:xfrm>
              <a:off x="934" y="3043"/>
              <a:ext cx="18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35" name="Line 172"/>
            <p:cNvSpPr>
              <a:spLocks noChangeShapeType="1"/>
            </p:cNvSpPr>
            <p:nvPr/>
          </p:nvSpPr>
          <p:spPr bwMode="auto">
            <a:xfrm flipV="1">
              <a:off x="934" y="3043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36" name="Line 173"/>
            <p:cNvSpPr>
              <a:spLocks noChangeShapeType="1"/>
            </p:cNvSpPr>
            <p:nvPr/>
          </p:nvSpPr>
          <p:spPr bwMode="auto">
            <a:xfrm flipV="1">
              <a:off x="1846" y="3043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37" name="Line 174"/>
            <p:cNvSpPr>
              <a:spLocks noChangeShapeType="1"/>
            </p:cNvSpPr>
            <p:nvPr/>
          </p:nvSpPr>
          <p:spPr bwMode="auto">
            <a:xfrm flipV="1">
              <a:off x="2757" y="3043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38" name="Freeform 175"/>
            <p:cNvSpPr>
              <a:spLocks/>
            </p:cNvSpPr>
            <p:nvPr/>
          </p:nvSpPr>
          <p:spPr bwMode="auto">
            <a:xfrm>
              <a:off x="934" y="2827"/>
              <a:ext cx="1823" cy="216"/>
            </a:xfrm>
            <a:custGeom>
              <a:avLst/>
              <a:gdLst>
                <a:gd name="T0" fmla="*/ 0 w 1900"/>
                <a:gd name="T1" fmla="*/ 216 h 225"/>
                <a:gd name="T2" fmla="*/ 91 w 1900"/>
                <a:gd name="T3" fmla="*/ 216 h 225"/>
                <a:gd name="T4" fmla="*/ 182 w 1900"/>
                <a:gd name="T5" fmla="*/ 216 h 225"/>
                <a:gd name="T6" fmla="*/ 273 w 1900"/>
                <a:gd name="T7" fmla="*/ 188 h 225"/>
                <a:gd name="T8" fmla="*/ 365 w 1900"/>
                <a:gd name="T9" fmla="*/ 34 h 225"/>
                <a:gd name="T10" fmla="*/ 456 w 1900"/>
                <a:gd name="T11" fmla="*/ 0 h 225"/>
                <a:gd name="T12" fmla="*/ 547 w 1900"/>
                <a:gd name="T13" fmla="*/ 105 h 225"/>
                <a:gd name="T14" fmla="*/ 638 w 1900"/>
                <a:gd name="T15" fmla="*/ 124 h 225"/>
                <a:gd name="T16" fmla="*/ 729 w 1900"/>
                <a:gd name="T17" fmla="*/ 152 h 225"/>
                <a:gd name="T18" fmla="*/ 820 w 1900"/>
                <a:gd name="T19" fmla="*/ 170 h 225"/>
                <a:gd name="T20" fmla="*/ 912 w 1900"/>
                <a:gd name="T21" fmla="*/ 185 h 225"/>
                <a:gd name="T22" fmla="*/ 1003 w 1900"/>
                <a:gd name="T23" fmla="*/ 179 h 225"/>
                <a:gd name="T24" fmla="*/ 1094 w 1900"/>
                <a:gd name="T25" fmla="*/ 185 h 225"/>
                <a:gd name="T26" fmla="*/ 1185 w 1900"/>
                <a:gd name="T27" fmla="*/ 188 h 225"/>
                <a:gd name="T28" fmla="*/ 1276 w 1900"/>
                <a:gd name="T29" fmla="*/ 204 h 225"/>
                <a:gd name="T30" fmla="*/ 1367 w 1900"/>
                <a:gd name="T31" fmla="*/ 206 h 225"/>
                <a:gd name="T32" fmla="*/ 1458 w 1900"/>
                <a:gd name="T33" fmla="*/ 206 h 225"/>
                <a:gd name="T34" fmla="*/ 1550 w 1900"/>
                <a:gd name="T35" fmla="*/ 210 h 225"/>
                <a:gd name="T36" fmla="*/ 1641 w 1900"/>
                <a:gd name="T37" fmla="*/ 198 h 225"/>
                <a:gd name="T38" fmla="*/ 1732 w 1900"/>
                <a:gd name="T39" fmla="*/ 201 h 225"/>
                <a:gd name="T40" fmla="*/ 1823 w 1900"/>
                <a:gd name="T41" fmla="*/ 142 h 2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00"/>
                <a:gd name="T64" fmla="*/ 0 h 225"/>
                <a:gd name="T65" fmla="*/ 1900 w 1900"/>
                <a:gd name="T66" fmla="*/ 225 h 22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00" h="225">
                  <a:moveTo>
                    <a:pt x="0" y="225"/>
                  </a:moveTo>
                  <a:lnTo>
                    <a:pt x="95" y="225"/>
                  </a:lnTo>
                  <a:lnTo>
                    <a:pt x="190" y="225"/>
                  </a:lnTo>
                  <a:lnTo>
                    <a:pt x="285" y="196"/>
                  </a:lnTo>
                  <a:lnTo>
                    <a:pt x="380" y="35"/>
                  </a:lnTo>
                  <a:lnTo>
                    <a:pt x="475" y="0"/>
                  </a:lnTo>
                  <a:lnTo>
                    <a:pt x="570" y="109"/>
                  </a:lnTo>
                  <a:lnTo>
                    <a:pt x="665" y="129"/>
                  </a:lnTo>
                  <a:lnTo>
                    <a:pt x="760" y="158"/>
                  </a:lnTo>
                  <a:lnTo>
                    <a:pt x="855" y="177"/>
                  </a:lnTo>
                  <a:lnTo>
                    <a:pt x="950" y="193"/>
                  </a:lnTo>
                  <a:lnTo>
                    <a:pt x="1045" y="186"/>
                  </a:lnTo>
                  <a:lnTo>
                    <a:pt x="1140" y="193"/>
                  </a:lnTo>
                  <a:lnTo>
                    <a:pt x="1235" y="196"/>
                  </a:lnTo>
                  <a:lnTo>
                    <a:pt x="1330" y="212"/>
                  </a:lnTo>
                  <a:lnTo>
                    <a:pt x="1425" y="215"/>
                  </a:lnTo>
                  <a:lnTo>
                    <a:pt x="1520" y="215"/>
                  </a:lnTo>
                  <a:lnTo>
                    <a:pt x="1615" y="219"/>
                  </a:lnTo>
                  <a:lnTo>
                    <a:pt x="1710" y="206"/>
                  </a:lnTo>
                  <a:lnTo>
                    <a:pt x="1805" y="209"/>
                  </a:lnTo>
                  <a:lnTo>
                    <a:pt x="1900" y="148"/>
                  </a:lnTo>
                </a:path>
              </a:pathLst>
            </a:custGeom>
            <a:noFill/>
            <a:ln w="23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39" name="Rectangle 176"/>
            <p:cNvSpPr>
              <a:spLocks noChangeArrowheads="1"/>
            </p:cNvSpPr>
            <p:nvPr/>
          </p:nvSpPr>
          <p:spPr bwMode="auto">
            <a:xfrm>
              <a:off x="925" y="3069"/>
              <a:ext cx="32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/>
            </a:p>
          </p:txBody>
        </p:sp>
        <p:sp>
          <p:nvSpPr>
            <p:cNvPr id="139440" name="Rectangle 177"/>
            <p:cNvSpPr>
              <a:spLocks noChangeArrowheads="1"/>
            </p:cNvSpPr>
            <p:nvPr/>
          </p:nvSpPr>
          <p:spPr bwMode="auto">
            <a:xfrm>
              <a:off x="1803" y="3069"/>
              <a:ext cx="101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">
                  <a:solidFill>
                    <a:srgbClr val="000000"/>
                  </a:solidFill>
                  <a:latin typeface="Arial" charset="0"/>
                </a:rPr>
                <a:t>12500</a:t>
              </a:r>
              <a:endParaRPr lang="en-US"/>
            </a:p>
          </p:txBody>
        </p:sp>
        <p:sp>
          <p:nvSpPr>
            <p:cNvPr id="139441" name="Rectangle 178"/>
            <p:cNvSpPr>
              <a:spLocks noChangeArrowheads="1"/>
            </p:cNvSpPr>
            <p:nvPr/>
          </p:nvSpPr>
          <p:spPr bwMode="auto">
            <a:xfrm>
              <a:off x="2714" y="3069"/>
              <a:ext cx="101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">
                  <a:solidFill>
                    <a:srgbClr val="000000"/>
                  </a:solidFill>
                  <a:latin typeface="Arial" charset="0"/>
                </a:rPr>
                <a:t>25000</a:t>
              </a:r>
              <a:endParaRPr lang="en-US"/>
            </a:p>
          </p:txBody>
        </p:sp>
        <p:sp>
          <p:nvSpPr>
            <p:cNvPr id="139442" name="Rectangle 179"/>
            <p:cNvSpPr>
              <a:spLocks noChangeArrowheads="1"/>
            </p:cNvSpPr>
            <p:nvPr/>
          </p:nvSpPr>
          <p:spPr bwMode="auto">
            <a:xfrm>
              <a:off x="1781" y="3104"/>
              <a:ext cx="163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S.msy</a:t>
              </a:r>
              <a:endParaRPr lang="en-US"/>
            </a:p>
          </p:txBody>
        </p:sp>
        <p:sp>
          <p:nvSpPr>
            <p:cNvPr id="139443" name="Rectangle 180"/>
            <p:cNvSpPr>
              <a:spLocks noChangeArrowheads="1"/>
            </p:cNvSpPr>
            <p:nvPr/>
          </p:nvSpPr>
          <p:spPr bwMode="auto">
            <a:xfrm>
              <a:off x="2000" y="2821"/>
              <a:ext cx="720" cy="1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44" name="Rectangle 181"/>
            <p:cNvSpPr>
              <a:spLocks noChangeArrowheads="1"/>
            </p:cNvSpPr>
            <p:nvPr/>
          </p:nvSpPr>
          <p:spPr bwMode="auto">
            <a:xfrm>
              <a:off x="2105" y="2831"/>
              <a:ext cx="557" cy="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FF"/>
                  </a:solidFill>
                  <a:latin typeface="Arial" charset="0"/>
                </a:rPr>
                <a:t>NPCV = 1.0</a:t>
              </a:r>
              <a:endParaRPr lang="en-US"/>
            </a:p>
          </p:txBody>
        </p:sp>
      </p:grpSp>
      <p:sp>
        <p:nvSpPr>
          <p:cNvPr id="139273" name="Text Box 2054"/>
          <p:cNvSpPr txBox="1">
            <a:spLocks noChangeArrowheads="1"/>
          </p:cNvSpPr>
          <p:nvPr/>
        </p:nvSpPr>
        <p:spPr bwMode="auto">
          <a:xfrm>
            <a:off x="3124200" y="2743200"/>
            <a:ext cx="1216025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Contrast</a:t>
            </a:r>
          </a:p>
          <a:p>
            <a:r>
              <a:rPr lang="en-US">
                <a:solidFill>
                  <a:srgbClr val="FF0000"/>
                </a:solidFill>
              </a:rPr>
              <a:t>= 1.7</a:t>
            </a:r>
          </a:p>
        </p:txBody>
      </p:sp>
      <p:sp>
        <p:nvSpPr>
          <p:cNvPr id="181" name="Footer Placeholder 4">
            <a:extLst>
              <a:ext uri="{FF2B5EF4-FFF2-40B4-BE49-F238E27FC236}">
                <a16:creationId xmlns:a16="http://schemas.microsoft.com/office/drawing/2014/main" id="{73B5C30E-315E-401E-A32D-3B5FE0E6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Contrast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6184803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4</a:t>
            </a:fld>
            <a:endParaRPr lang="en-US" sz="1400"/>
          </a:p>
        </p:txBody>
      </p:sp>
      <p:sp>
        <p:nvSpPr>
          <p:cNvPr id="29699" name="Footer Placeholder 2"/>
          <p:cNvSpPr txBox="1">
            <a:spLocks noGrp="1"/>
          </p:cNvSpPr>
          <p:nvPr/>
        </p:nvSpPr>
        <p:spPr bwMode="auto">
          <a:xfrm>
            <a:off x="3124200" y="6553200"/>
            <a:ext cx="373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Ricker S-R Relationship - parameters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Object 7"/>
              <p:cNvSpPr txBox="1"/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69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blipFill>
                <a:blip r:embed="rId3"/>
                <a:stretch>
                  <a:fillRect l="-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/>
              <p:nvPr/>
            </p:nvSpPr>
            <p:spPr bwMode="auto">
              <a:xfrm>
                <a:off x="2057004" y="2916684"/>
                <a:ext cx="19050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004" y="2916684"/>
                <a:ext cx="1905000" cy="457200"/>
              </a:xfrm>
              <a:prstGeom prst="rect">
                <a:avLst/>
              </a:prstGeom>
              <a:blipFill>
                <a:blip r:embed="rId4"/>
                <a:stretch>
                  <a:fillRect l="-13738" t="-110667" b="-16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CA0A8F5-CB0C-41D5-B5E5-54269AF3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04" y="0"/>
            <a:ext cx="4572396" cy="2438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4964BA-3604-4D62-8EF2-0B5F5650F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604" y="2209589"/>
            <a:ext cx="4572396" cy="2438611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4F990D5-EDB1-4645-B7CB-A3A694848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4" y="103108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400" kern="0"/>
              <a:t>Ricker Relationship:</a:t>
            </a:r>
            <a:br>
              <a:rPr lang="en-US" sz="2400" kern="0"/>
            </a:br>
            <a:r>
              <a:rPr lang="en-US" sz="2400" b="1" kern="0"/>
              <a:t>Parameters</a:t>
            </a:r>
            <a:endParaRPr lang="en-US" sz="2400" b="1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950BB-5AF5-4BC4-83A2-374E5399F167}"/>
              </a:ext>
            </a:extLst>
          </p:cNvPr>
          <p:cNvSpPr txBox="1"/>
          <p:nvPr/>
        </p:nvSpPr>
        <p:spPr>
          <a:xfrm>
            <a:off x="685800" y="5080337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Good way to think of the relationship is in terms of </a:t>
            </a:r>
            <a:r>
              <a:rPr lang="en-US" sz="2000" b="1" dirty="0"/>
              <a:t>Recruits per </a:t>
            </a:r>
            <a:r>
              <a:rPr lang="en-US" sz="2000" b="1" dirty="0" err="1"/>
              <a:t>Spawner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α:  </a:t>
            </a:r>
            <a:r>
              <a:rPr lang="en-US" sz="2000" dirty="0"/>
              <a:t>Recruits/</a:t>
            </a:r>
            <a:r>
              <a:rPr lang="en-US" sz="2000" dirty="0" err="1"/>
              <a:t>spawner</a:t>
            </a:r>
            <a:r>
              <a:rPr lang="en-US" sz="2000" dirty="0"/>
              <a:t> at small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b="1" dirty="0"/>
              <a:t>β</a:t>
            </a:r>
            <a:r>
              <a:rPr lang="en-US" sz="2000" b="1" dirty="0"/>
              <a:t>:  </a:t>
            </a:r>
            <a:r>
              <a:rPr lang="en-US" sz="2000" dirty="0"/>
              <a:t>How quickly it comes down </a:t>
            </a:r>
            <a:r>
              <a:rPr lang="en-US" sz="2000" i="1" dirty="0"/>
              <a:t>(Strength of density-dependence)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B23FC-2975-4193-9840-89DB5E8684F2}"/>
              </a:ext>
            </a:extLst>
          </p:cNvPr>
          <p:cNvSpPr txBox="1"/>
          <p:nvPr/>
        </p:nvSpPr>
        <p:spPr>
          <a:xfrm>
            <a:off x="6257457" y="4339040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C8D65-5B1C-49A6-A30D-8E0975EE2782}"/>
              </a:ext>
            </a:extLst>
          </p:cNvPr>
          <p:cNvSpPr txBox="1"/>
          <p:nvPr/>
        </p:nvSpPr>
        <p:spPr>
          <a:xfrm rot="16200000">
            <a:off x="3705522" y="771034"/>
            <a:ext cx="10999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8BEBE4-7D2B-454B-82F5-9F5D2E1C3976}"/>
              </a:ext>
            </a:extLst>
          </p:cNvPr>
          <p:cNvSpPr txBox="1"/>
          <p:nvPr/>
        </p:nvSpPr>
        <p:spPr>
          <a:xfrm rot="16200000">
            <a:off x="3571012" y="2998372"/>
            <a:ext cx="13564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R/S    </a:t>
            </a:r>
          </a:p>
        </p:txBody>
      </p:sp>
    </p:spTree>
    <p:extLst>
      <p:ext uri="{BB962C8B-B14F-4D97-AF65-F5344CB8AC3E}">
        <p14:creationId xmlns:p14="http://schemas.microsoft.com/office/powerpoint/2010/main" val="2087108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 cstate="print"/>
          <a:srcRect l="3265" t="3125" r="37959" b="6250"/>
          <a:stretch>
            <a:fillRect/>
          </a:stretch>
        </p:blipFill>
        <p:spPr bwMode="auto">
          <a:xfrm>
            <a:off x="5067300" y="685800"/>
            <a:ext cx="3643313" cy="361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0291" name="Group 3"/>
          <p:cNvGrpSpPr>
            <a:grpSpLocks/>
          </p:cNvGrpSpPr>
          <p:nvPr/>
        </p:nvGrpSpPr>
        <p:grpSpPr bwMode="auto">
          <a:xfrm>
            <a:off x="4800600" y="4191000"/>
            <a:ext cx="4114800" cy="2438400"/>
            <a:chOff x="3024" y="2777"/>
            <a:chExt cx="2592" cy="1111"/>
          </a:xfrm>
        </p:grpSpPr>
        <p:pic>
          <p:nvPicPr>
            <p:cNvPr id="14030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24" y="3216"/>
              <a:ext cx="2592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0309" name="Picture 5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6" y="2777"/>
              <a:ext cx="2164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0310" name="Picture 6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56" y="3029"/>
              <a:ext cx="2164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0292" name="Group 7"/>
          <p:cNvGrpSpPr>
            <a:grpSpLocks/>
          </p:cNvGrpSpPr>
          <p:nvPr/>
        </p:nvGrpSpPr>
        <p:grpSpPr bwMode="auto">
          <a:xfrm>
            <a:off x="381000" y="4191000"/>
            <a:ext cx="3962400" cy="2514600"/>
            <a:chOff x="240" y="2716"/>
            <a:chExt cx="2496" cy="1124"/>
          </a:xfrm>
        </p:grpSpPr>
        <p:pic>
          <p:nvPicPr>
            <p:cNvPr id="140305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0" y="3126"/>
              <a:ext cx="2496" cy="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0306" name="Picture 9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89" y="2716"/>
              <a:ext cx="2099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0307" name="Picture 10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12" y="2960"/>
              <a:ext cx="2061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0293" name="Text Box 11"/>
          <p:cNvSpPr txBox="1">
            <a:spLocks noChangeArrowheads="1"/>
          </p:cNvSpPr>
          <p:nvPr/>
        </p:nvSpPr>
        <p:spPr bwMode="auto">
          <a:xfrm>
            <a:off x="7885544" y="4267200"/>
            <a:ext cx="57265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200" b="1" dirty="0" err="1">
                <a:solidFill>
                  <a:srgbClr val="0000FF"/>
                </a:solidFill>
              </a:rPr>
              <a:t>S.msy</a:t>
            </a:r>
            <a:endParaRPr lang="en-US" sz="1200" b="1" dirty="0">
              <a:solidFill>
                <a:srgbClr val="0000FF"/>
              </a:solidFill>
            </a:endParaRPr>
          </a:p>
          <a:p>
            <a:pPr algn="r"/>
            <a:endParaRPr lang="en-US" sz="1200" b="1" dirty="0">
              <a:solidFill>
                <a:srgbClr val="0000FF"/>
              </a:solidFill>
            </a:endParaRPr>
          </a:p>
          <a:p>
            <a:pPr algn="r"/>
            <a:endParaRPr lang="en-US" sz="1200" b="1" dirty="0">
              <a:solidFill>
                <a:srgbClr val="0000FF"/>
              </a:solidFill>
            </a:endParaRPr>
          </a:p>
          <a:p>
            <a:pPr algn="r"/>
            <a:r>
              <a:rPr lang="en-US" sz="1200" b="1" dirty="0" err="1">
                <a:solidFill>
                  <a:srgbClr val="0000FF"/>
                </a:solidFill>
              </a:rPr>
              <a:t>S.eq</a:t>
            </a:r>
            <a:endParaRPr lang="en-US" sz="1200" b="1" dirty="0">
              <a:solidFill>
                <a:srgbClr val="0000FF"/>
              </a:solidFill>
            </a:endParaRPr>
          </a:p>
          <a:p>
            <a:pPr algn="r"/>
            <a:endParaRPr lang="en-US" sz="1200" b="1" dirty="0">
              <a:solidFill>
                <a:srgbClr val="0000FF"/>
              </a:solidFill>
            </a:endParaRPr>
          </a:p>
          <a:p>
            <a:pPr algn="r"/>
            <a:endParaRPr lang="en-US" sz="1200" b="1" dirty="0">
              <a:solidFill>
                <a:srgbClr val="0000FF"/>
              </a:solidFill>
            </a:endParaRPr>
          </a:p>
          <a:p>
            <a:pPr algn="r"/>
            <a:endParaRPr lang="en-US" sz="1200" b="1" dirty="0">
              <a:solidFill>
                <a:srgbClr val="0000FF"/>
              </a:solidFill>
            </a:endParaRPr>
          </a:p>
          <a:p>
            <a:pPr algn="r"/>
            <a:endParaRPr lang="en-US" sz="1200" b="1" dirty="0">
              <a:solidFill>
                <a:srgbClr val="0000FF"/>
              </a:solidFill>
            </a:endParaRPr>
          </a:p>
          <a:p>
            <a:pPr algn="r"/>
            <a:endParaRPr lang="en-US" sz="1200" b="1" dirty="0">
              <a:solidFill>
                <a:srgbClr val="0000FF"/>
              </a:solidFill>
            </a:endParaRPr>
          </a:p>
          <a:p>
            <a:pPr algn="r"/>
            <a:r>
              <a:rPr lang="en-US" sz="1200" b="1" dirty="0">
                <a:solidFill>
                  <a:srgbClr val="009900"/>
                </a:solidFill>
              </a:rPr>
              <a:t>OYP</a:t>
            </a:r>
          </a:p>
        </p:txBody>
      </p:sp>
      <p:sp>
        <p:nvSpPr>
          <p:cNvPr id="140294" name="Text Box 12"/>
          <p:cNvSpPr txBox="1">
            <a:spLocks noChangeArrowheads="1"/>
          </p:cNvSpPr>
          <p:nvPr/>
        </p:nvSpPr>
        <p:spPr bwMode="auto">
          <a:xfrm>
            <a:off x="5638800" y="228600"/>
            <a:ext cx="2882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Chilkat Chinook</a:t>
            </a:r>
          </a:p>
        </p:txBody>
      </p:sp>
      <p:grpSp>
        <p:nvGrpSpPr>
          <p:cNvPr id="140295" name="Group 13"/>
          <p:cNvGrpSpPr>
            <a:grpSpLocks/>
          </p:cNvGrpSpPr>
          <p:nvPr/>
        </p:nvGrpSpPr>
        <p:grpSpPr bwMode="auto">
          <a:xfrm>
            <a:off x="692150" y="182563"/>
            <a:ext cx="3776663" cy="6022975"/>
            <a:chOff x="436" y="115"/>
            <a:chExt cx="2379" cy="3794"/>
          </a:xfrm>
        </p:grpSpPr>
        <p:pic>
          <p:nvPicPr>
            <p:cNvPr id="140300" name="Picture 14"/>
            <p:cNvPicPr>
              <a:picLocks noChangeAspect="1" noChangeArrowheads="1"/>
            </p:cNvPicPr>
            <p:nvPr/>
          </p:nvPicPr>
          <p:blipFill>
            <a:blip r:embed="rId10" cstate="print"/>
            <a:srcRect l="3426" t="3125" r="41756" b="3125"/>
            <a:stretch>
              <a:fillRect/>
            </a:stretch>
          </p:blipFill>
          <p:spPr bwMode="auto">
            <a:xfrm>
              <a:off x="526" y="453"/>
              <a:ext cx="2127" cy="2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0301" name="Text Box 15"/>
            <p:cNvSpPr txBox="1">
              <a:spLocks noChangeArrowheads="1"/>
            </p:cNvSpPr>
            <p:nvPr/>
          </p:nvSpPr>
          <p:spPr bwMode="auto">
            <a:xfrm>
              <a:off x="2135" y="2688"/>
              <a:ext cx="361" cy="1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200" b="1" dirty="0" err="1">
                  <a:solidFill>
                    <a:srgbClr val="0000FF"/>
                  </a:solidFill>
                </a:rPr>
                <a:t>S.msy</a:t>
              </a:r>
              <a:endParaRPr lang="en-US" sz="1200" b="1" dirty="0">
                <a:solidFill>
                  <a:srgbClr val="0000FF"/>
                </a:solidFill>
              </a:endParaRPr>
            </a:p>
            <a:p>
              <a:pPr algn="r"/>
              <a:endParaRPr lang="en-US" sz="1200" b="1" dirty="0">
                <a:solidFill>
                  <a:srgbClr val="0000FF"/>
                </a:solidFill>
              </a:endParaRPr>
            </a:p>
            <a:p>
              <a:pPr algn="r"/>
              <a:endParaRPr lang="en-US" sz="1200" b="1" dirty="0">
                <a:solidFill>
                  <a:srgbClr val="0000FF"/>
                </a:solidFill>
              </a:endParaRPr>
            </a:p>
            <a:p>
              <a:pPr algn="r"/>
              <a:r>
                <a:rPr lang="en-US" sz="1200" b="1" dirty="0" err="1">
                  <a:solidFill>
                    <a:srgbClr val="0000FF"/>
                  </a:solidFill>
                </a:rPr>
                <a:t>S.eq</a:t>
              </a:r>
              <a:endParaRPr lang="en-US" sz="1200" b="1" dirty="0">
                <a:solidFill>
                  <a:srgbClr val="0000FF"/>
                </a:solidFill>
              </a:endParaRPr>
            </a:p>
            <a:p>
              <a:pPr algn="r"/>
              <a:endParaRPr lang="en-US" sz="1200" b="1" dirty="0">
                <a:solidFill>
                  <a:srgbClr val="0000FF"/>
                </a:solidFill>
              </a:endParaRPr>
            </a:p>
            <a:p>
              <a:pPr algn="r"/>
              <a:endParaRPr lang="en-US" sz="1200" b="1" dirty="0">
                <a:solidFill>
                  <a:srgbClr val="0000FF"/>
                </a:solidFill>
              </a:endParaRPr>
            </a:p>
            <a:p>
              <a:pPr algn="r"/>
              <a:endParaRPr lang="en-US" sz="1200" b="1" dirty="0">
                <a:solidFill>
                  <a:srgbClr val="0000FF"/>
                </a:solidFill>
              </a:endParaRPr>
            </a:p>
            <a:p>
              <a:pPr algn="r"/>
              <a:endParaRPr lang="en-US" sz="1200" b="1" dirty="0">
                <a:solidFill>
                  <a:srgbClr val="0000FF"/>
                </a:solidFill>
              </a:endParaRPr>
            </a:p>
            <a:p>
              <a:pPr algn="r"/>
              <a:endParaRPr lang="en-US" sz="1200" b="1" dirty="0">
                <a:solidFill>
                  <a:srgbClr val="0000FF"/>
                </a:solidFill>
              </a:endParaRPr>
            </a:p>
            <a:p>
              <a:pPr algn="r"/>
              <a:r>
                <a:rPr lang="en-US" sz="1200" b="1" dirty="0">
                  <a:solidFill>
                    <a:srgbClr val="009900"/>
                  </a:solidFill>
                </a:rPr>
                <a:t>OYP</a:t>
              </a:r>
            </a:p>
          </p:txBody>
        </p:sp>
        <p:sp>
          <p:nvSpPr>
            <p:cNvPr id="140302" name="Text Box 16"/>
            <p:cNvSpPr txBox="1">
              <a:spLocks noChangeArrowheads="1"/>
            </p:cNvSpPr>
            <p:nvPr/>
          </p:nvSpPr>
          <p:spPr bwMode="auto">
            <a:xfrm>
              <a:off x="436" y="115"/>
              <a:ext cx="2379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3200"/>
                <a:t>E.R. Russian Sockeye</a:t>
              </a:r>
            </a:p>
          </p:txBody>
        </p:sp>
        <p:sp>
          <p:nvSpPr>
            <p:cNvPr id="140303" name="Text Box 17"/>
            <p:cNvSpPr txBox="1">
              <a:spLocks noChangeArrowheads="1"/>
            </p:cNvSpPr>
            <p:nvPr/>
          </p:nvSpPr>
          <p:spPr bwMode="auto">
            <a:xfrm>
              <a:off x="2656" y="872"/>
              <a:ext cx="1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endParaRPr lang="en-US" sz="1600" b="1">
                <a:solidFill>
                  <a:srgbClr val="009900"/>
                </a:solidFill>
              </a:endParaRPr>
            </a:p>
          </p:txBody>
        </p:sp>
        <p:sp>
          <p:nvSpPr>
            <p:cNvPr id="140304" name="Text Box 18"/>
            <p:cNvSpPr txBox="1">
              <a:spLocks noChangeArrowheads="1"/>
            </p:cNvSpPr>
            <p:nvPr/>
          </p:nvSpPr>
          <p:spPr bwMode="auto">
            <a:xfrm>
              <a:off x="2508" y="2680"/>
              <a:ext cx="276" cy="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1">
                  <a:solidFill>
                    <a:srgbClr val="0000FF"/>
                  </a:solidFill>
                </a:rPr>
                <a:t>1.3</a:t>
              </a:r>
            </a:p>
            <a:p>
              <a:pPr algn="r"/>
              <a:endParaRPr lang="en-US" sz="1800" b="1">
                <a:solidFill>
                  <a:srgbClr val="0000FF"/>
                </a:solidFill>
              </a:endParaRPr>
            </a:p>
            <a:p>
              <a:pPr algn="r"/>
              <a:r>
                <a:rPr lang="en-US" sz="1600" b="1">
                  <a:solidFill>
                    <a:srgbClr val="0000FF"/>
                  </a:solidFill>
                </a:rPr>
                <a:t>1.3</a:t>
              </a:r>
              <a:endParaRPr lang="en-US" sz="1600" b="1">
                <a:solidFill>
                  <a:srgbClr val="009900"/>
                </a:solidFill>
              </a:endParaRPr>
            </a:p>
          </p:txBody>
        </p:sp>
      </p:grpSp>
      <p:sp>
        <p:nvSpPr>
          <p:cNvPr id="140296" name="Text Box 19"/>
          <p:cNvSpPr txBox="1">
            <a:spLocks noChangeArrowheads="1"/>
          </p:cNvSpPr>
          <p:nvPr/>
        </p:nvSpPr>
        <p:spPr bwMode="auto">
          <a:xfrm>
            <a:off x="8401050" y="4241800"/>
            <a:ext cx="438150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600" b="1">
                <a:solidFill>
                  <a:srgbClr val="0000FF"/>
                </a:solidFill>
              </a:rPr>
              <a:t>0.3</a:t>
            </a:r>
          </a:p>
          <a:p>
            <a:pPr algn="r"/>
            <a:endParaRPr lang="en-US" sz="1800" b="1">
              <a:solidFill>
                <a:srgbClr val="0000FF"/>
              </a:solidFill>
            </a:endParaRPr>
          </a:p>
          <a:p>
            <a:pPr algn="r"/>
            <a:r>
              <a:rPr lang="en-US" sz="1600" b="1">
                <a:solidFill>
                  <a:srgbClr val="0000FF"/>
                </a:solidFill>
              </a:rPr>
              <a:t>0.3</a:t>
            </a:r>
            <a:endParaRPr lang="en-US" sz="1600" b="1">
              <a:solidFill>
                <a:srgbClr val="009900"/>
              </a:solidFill>
            </a:endParaRPr>
          </a:p>
        </p:txBody>
      </p:sp>
      <p:sp>
        <p:nvSpPr>
          <p:cNvPr id="140297" name="Text Box 20"/>
          <p:cNvSpPr txBox="1">
            <a:spLocks noChangeArrowheads="1"/>
          </p:cNvSpPr>
          <p:nvPr/>
        </p:nvSpPr>
        <p:spPr bwMode="auto">
          <a:xfrm>
            <a:off x="7174432" y="2491581"/>
            <a:ext cx="1226618" cy="12003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“bad”</a:t>
            </a:r>
          </a:p>
          <a:p>
            <a:r>
              <a:rPr lang="en-US" dirty="0">
                <a:solidFill>
                  <a:srgbClr val="FF0000"/>
                </a:solidFill>
              </a:rPr>
              <a:t>Contrast</a:t>
            </a:r>
          </a:p>
          <a:p>
            <a:r>
              <a:rPr lang="en-US" dirty="0">
                <a:solidFill>
                  <a:srgbClr val="FF0000"/>
                </a:solidFill>
              </a:rPr>
              <a:t>= 2.2</a:t>
            </a:r>
          </a:p>
        </p:txBody>
      </p:sp>
      <p:sp>
        <p:nvSpPr>
          <p:cNvPr id="140298" name="Text Box 21"/>
          <p:cNvSpPr txBox="1">
            <a:spLocks noChangeArrowheads="1"/>
          </p:cNvSpPr>
          <p:nvPr/>
        </p:nvSpPr>
        <p:spPr bwMode="auto">
          <a:xfrm>
            <a:off x="2720857" y="2396674"/>
            <a:ext cx="1226618" cy="12003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“good”</a:t>
            </a:r>
          </a:p>
          <a:p>
            <a:r>
              <a:rPr lang="en-US" dirty="0">
                <a:solidFill>
                  <a:srgbClr val="FF0000"/>
                </a:solidFill>
              </a:rPr>
              <a:t>Contrast</a:t>
            </a:r>
          </a:p>
          <a:p>
            <a:r>
              <a:rPr lang="en-US" dirty="0">
                <a:solidFill>
                  <a:srgbClr val="FF0000"/>
                </a:solidFill>
              </a:rPr>
              <a:t>= 23.2</a:t>
            </a:r>
          </a:p>
        </p:txBody>
      </p:sp>
      <p:sp>
        <p:nvSpPr>
          <p:cNvPr id="140299" name="Slide Number Placeholder 5"/>
          <p:cNvSpPr txBox="1">
            <a:spLocks noGrp="1"/>
          </p:cNvSpPr>
          <p:nvPr/>
        </p:nvSpPr>
        <p:spPr bwMode="auto">
          <a:xfrm>
            <a:off x="7848600" y="6477000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31CFEC3-9A75-4A72-952E-2671A016376F}" type="slidenum">
              <a:rPr lang="en-US" sz="1400"/>
              <a:pPr algn="r"/>
              <a:t>40</a:t>
            </a:fld>
            <a:endParaRPr lang="en-US" sz="1400"/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1DAAB583-F50F-453A-A11A-8C8EC8FEB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4151" y="5393512"/>
            <a:ext cx="2820136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terrible precision</a:t>
            </a:r>
          </a:p>
        </p:txBody>
      </p:sp>
      <p:sp>
        <p:nvSpPr>
          <p:cNvPr id="25" name="Text Box 21">
            <a:extLst>
              <a:ext uri="{FF2B5EF4-FFF2-40B4-BE49-F238E27FC236}">
                <a16:creationId xmlns:a16="http://schemas.microsoft.com/office/drawing/2014/main" id="{D1DF2BDC-3613-4F12-9265-488B3B7A0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4" y="5422573"/>
            <a:ext cx="268329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better precision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ED92B55C-19DC-430A-9DC8-1F1994AE9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Contrast examples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 r="24141"/>
          <a:stretch>
            <a:fillRect/>
          </a:stretch>
        </p:blipFill>
        <p:spPr bwMode="auto">
          <a:xfrm>
            <a:off x="76200" y="1143000"/>
            <a:ext cx="3733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462338"/>
            <a:ext cx="3505200" cy="179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5" cstate="print"/>
          <a:srcRect t="12549"/>
          <a:stretch>
            <a:fillRect/>
          </a:stretch>
        </p:blipFill>
        <p:spPr bwMode="auto">
          <a:xfrm>
            <a:off x="0" y="5181600"/>
            <a:ext cx="39909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7" name="Picture 5"/>
          <p:cNvPicPr>
            <a:picLocks noChangeAspect="1" noChangeArrowheads="1"/>
          </p:cNvPicPr>
          <p:nvPr/>
        </p:nvPicPr>
        <p:blipFill>
          <a:blip r:embed="rId6" cstate="print"/>
          <a:srcRect r="19592"/>
          <a:stretch>
            <a:fillRect/>
          </a:stretch>
        </p:blipFill>
        <p:spPr bwMode="auto">
          <a:xfrm>
            <a:off x="4191000" y="1143000"/>
            <a:ext cx="39814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3357563"/>
            <a:ext cx="3771900" cy="190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9" name="Picture 7"/>
          <p:cNvPicPr>
            <a:picLocks noChangeAspect="1" noChangeArrowheads="1"/>
          </p:cNvPicPr>
          <p:nvPr/>
        </p:nvPicPr>
        <p:blipFill>
          <a:blip r:embed="rId8" cstate="print"/>
          <a:srcRect t="12549"/>
          <a:stretch>
            <a:fillRect/>
          </a:stretch>
        </p:blipFill>
        <p:spPr bwMode="auto">
          <a:xfrm>
            <a:off x="3962400" y="5181600"/>
            <a:ext cx="43434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20" name="Text Box 8"/>
          <p:cNvSpPr txBox="1">
            <a:spLocks noChangeArrowheads="1"/>
          </p:cNvSpPr>
          <p:nvPr/>
        </p:nvSpPr>
        <p:spPr bwMode="auto">
          <a:xfrm>
            <a:off x="3095625" y="-50800"/>
            <a:ext cx="2635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/>
              <a:t>Chilkat Coho</a:t>
            </a:r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1409700" y="487363"/>
            <a:ext cx="150495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1995-2001</a:t>
            </a:r>
          </a:p>
          <a:p>
            <a:pPr algn="ctr"/>
            <a:r>
              <a:rPr lang="en-US" sz="2800"/>
              <a:t>n=7</a:t>
            </a:r>
          </a:p>
        </p:txBody>
      </p:sp>
      <p:sp>
        <p:nvSpPr>
          <p:cNvPr id="141322" name="Text Box 10"/>
          <p:cNvSpPr txBox="1">
            <a:spLocks noChangeArrowheads="1"/>
          </p:cNvSpPr>
          <p:nvPr/>
        </p:nvSpPr>
        <p:spPr bwMode="auto">
          <a:xfrm>
            <a:off x="5600700" y="457200"/>
            <a:ext cx="150495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1995-2002</a:t>
            </a:r>
          </a:p>
          <a:p>
            <a:pPr algn="ctr"/>
            <a:r>
              <a:rPr lang="en-US" sz="2800"/>
              <a:t>n=8</a:t>
            </a:r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 flipH="1">
            <a:off x="6934200" y="990600"/>
            <a:ext cx="9906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41324" name="Text Box 12"/>
          <p:cNvSpPr txBox="1">
            <a:spLocks noChangeArrowheads="1"/>
          </p:cNvSpPr>
          <p:nvPr/>
        </p:nvSpPr>
        <p:spPr bwMode="auto">
          <a:xfrm>
            <a:off x="7239000" y="152400"/>
            <a:ext cx="14954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2002 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brood year</a:t>
            </a:r>
          </a:p>
        </p:txBody>
      </p:sp>
      <p:sp>
        <p:nvSpPr>
          <p:cNvPr id="141325" name="Text Box 13"/>
          <p:cNvSpPr txBox="1">
            <a:spLocks noChangeArrowheads="1"/>
          </p:cNvSpPr>
          <p:nvPr/>
        </p:nvSpPr>
        <p:spPr bwMode="auto">
          <a:xfrm>
            <a:off x="6781800" y="3657600"/>
            <a:ext cx="1031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NPCV</a:t>
            </a:r>
          </a:p>
          <a:p>
            <a:r>
              <a:rPr lang="en-US" b="1">
                <a:solidFill>
                  <a:srgbClr val="0000FF"/>
                </a:solidFill>
              </a:rPr>
              <a:t>= 0.1</a:t>
            </a:r>
          </a:p>
        </p:txBody>
      </p:sp>
      <p:sp>
        <p:nvSpPr>
          <p:cNvPr id="141326" name="Text Box 14"/>
          <p:cNvSpPr txBox="1">
            <a:spLocks noChangeArrowheads="1"/>
          </p:cNvSpPr>
          <p:nvPr/>
        </p:nvSpPr>
        <p:spPr bwMode="auto">
          <a:xfrm>
            <a:off x="2514600" y="3657600"/>
            <a:ext cx="1031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NPCV</a:t>
            </a:r>
          </a:p>
          <a:p>
            <a:r>
              <a:rPr lang="en-US" b="1">
                <a:solidFill>
                  <a:srgbClr val="0000FF"/>
                </a:solidFill>
              </a:rPr>
              <a:t>= 0.8</a:t>
            </a:r>
          </a:p>
        </p:txBody>
      </p:sp>
      <p:sp>
        <p:nvSpPr>
          <p:cNvPr id="141327" name="Slide Number Placeholder 5"/>
          <p:cNvSpPr txBox="1">
            <a:spLocks noGrp="1"/>
          </p:cNvSpPr>
          <p:nvPr/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1084812-4FF5-477A-A47E-C470BCFB3E96}" type="slidenum">
              <a:rPr lang="en-US" sz="1400"/>
              <a:pPr algn="r"/>
              <a:t>41</a:t>
            </a:fld>
            <a:endParaRPr lang="en-US" sz="140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41C4272-2A41-4F58-8743-54C570B0C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Influential point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Overfishing Profile</a:t>
            </a:r>
          </a:p>
        </p:txBody>
      </p:sp>
      <p:sp>
        <p:nvSpPr>
          <p:cNvPr id="142340" name="TextBox 7"/>
          <p:cNvSpPr txBox="1">
            <a:spLocks noChangeArrowheads="1"/>
          </p:cNvSpPr>
          <p:nvPr/>
        </p:nvSpPr>
        <p:spPr bwMode="auto">
          <a:xfrm>
            <a:off x="2743200" y="5486400"/>
            <a:ext cx="4529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Spawners Counted in Aerial Survey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0" y="838200"/>
          <a:ext cx="8915400" cy="5410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2B996-06DD-4E37-AFD5-57EFD2B5E88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CCDB53-1627-4537-AE75-04559159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Overfishing profile (1)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62" name="Group 2"/>
          <p:cNvGrpSpPr>
            <a:grpSpLocks/>
          </p:cNvGrpSpPr>
          <p:nvPr/>
        </p:nvGrpSpPr>
        <p:grpSpPr bwMode="auto">
          <a:xfrm>
            <a:off x="42863" y="0"/>
            <a:ext cx="8948737" cy="5683250"/>
            <a:chOff x="-89" y="500"/>
            <a:chExt cx="5781" cy="3580"/>
          </a:xfrm>
        </p:grpSpPr>
        <p:sp>
          <p:nvSpPr>
            <p:cNvPr id="143368" name="Rectangle 3"/>
            <p:cNvSpPr>
              <a:spLocks noChangeArrowheads="1"/>
            </p:cNvSpPr>
            <p:nvPr/>
          </p:nvSpPr>
          <p:spPr bwMode="auto">
            <a:xfrm>
              <a:off x="-89" y="500"/>
              <a:ext cx="5781" cy="35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69" name="Rectangle 4"/>
            <p:cNvSpPr>
              <a:spLocks noChangeArrowheads="1"/>
            </p:cNvSpPr>
            <p:nvPr/>
          </p:nvSpPr>
          <p:spPr bwMode="auto">
            <a:xfrm>
              <a:off x="1039" y="931"/>
              <a:ext cx="4099" cy="2212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0" name="Rectangle 5"/>
            <p:cNvSpPr>
              <a:spLocks noChangeArrowheads="1"/>
            </p:cNvSpPr>
            <p:nvPr/>
          </p:nvSpPr>
          <p:spPr bwMode="auto">
            <a:xfrm>
              <a:off x="1039" y="931"/>
              <a:ext cx="4099" cy="221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1" name="Line 6"/>
            <p:cNvSpPr>
              <a:spLocks noChangeShapeType="1"/>
            </p:cNvSpPr>
            <p:nvPr/>
          </p:nvSpPr>
          <p:spPr bwMode="auto">
            <a:xfrm>
              <a:off x="1039" y="931"/>
              <a:ext cx="1" cy="22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2" name="Line 7"/>
            <p:cNvSpPr>
              <a:spLocks noChangeShapeType="1"/>
            </p:cNvSpPr>
            <p:nvPr/>
          </p:nvSpPr>
          <p:spPr bwMode="auto">
            <a:xfrm>
              <a:off x="952" y="3143"/>
              <a:ext cx="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3" name="Line 8"/>
            <p:cNvSpPr>
              <a:spLocks noChangeShapeType="1"/>
            </p:cNvSpPr>
            <p:nvPr/>
          </p:nvSpPr>
          <p:spPr bwMode="auto">
            <a:xfrm>
              <a:off x="952" y="2588"/>
              <a:ext cx="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4" name="Line 9"/>
            <p:cNvSpPr>
              <a:spLocks noChangeShapeType="1"/>
            </p:cNvSpPr>
            <p:nvPr/>
          </p:nvSpPr>
          <p:spPr bwMode="auto">
            <a:xfrm>
              <a:off x="952" y="2040"/>
              <a:ext cx="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5" name="Line 10"/>
            <p:cNvSpPr>
              <a:spLocks noChangeShapeType="1"/>
            </p:cNvSpPr>
            <p:nvPr/>
          </p:nvSpPr>
          <p:spPr bwMode="auto">
            <a:xfrm>
              <a:off x="952" y="1485"/>
              <a:ext cx="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6" name="Line 11"/>
            <p:cNvSpPr>
              <a:spLocks noChangeShapeType="1"/>
            </p:cNvSpPr>
            <p:nvPr/>
          </p:nvSpPr>
          <p:spPr bwMode="auto">
            <a:xfrm>
              <a:off x="952" y="931"/>
              <a:ext cx="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7" name="Line 12"/>
            <p:cNvSpPr>
              <a:spLocks noChangeShapeType="1"/>
            </p:cNvSpPr>
            <p:nvPr/>
          </p:nvSpPr>
          <p:spPr bwMode="auto">
            <a:xfrm>
              <a:off x="1039" y="3143"/>
              <a:ext cx="409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8" name="Line 13"/>
            <p:cNvSpPr>
              <a:spLocks noChangeShapeType="1"/>
            </p:cNvSpPr>
            <p:nvPr/>
          </p:nvSpPr>
          <p:spPr bwMode="auto">
            <a:xfrm flipV="1">
              <a:off x="1039" y="3143"/>
              <a:ext cx="1" cy="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9" name="Line 14"/>
            <p:cNvSpPr>
              <a:spLocks noChangeShapeType="1"/>
            </p:cNvSpPr>
            <p:nvPr/>
          </p:nvSpPr>
          <p:spPr bwMode="auto">
            <a:xfrm flipV="1">
              <a:off x="2062" y="3143"/>
              <a:ext cx="1" cy="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80" name="Line 15"/>
            <p:cNvSpPr>
              <a:spLocks noChangeShapeType="1"/>
            </p:cNvSpPr>
            <p:nvPr/>
          </p:nvSpPr>
          <p:spPr bwMode="auto">
            <a:xfrm flipV="1">
              <a:off x="3091" y="3143"/>
              <a:ext cx="1" cy="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81" name="Line 16"/>
            <p:cNvSpPr>
              <a:spLocks noChangeShapeType="1"/>
            </p:cNvSpPr>
            <p:nvPr/>
          </p:nvSpPr>
          <p:spPr bwMode="auto">
            <a:xfrm flipV="1">
              <a:off x="4114" y="3143"/>
              <a:ext cx="1" cy="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82" name="Line 17"/>
            <p:cNvSpPr>
              <a:spLocks noChangeShapeType="1"/>
            </p:cNvSpPr>
            <p:nvPr/>
          </p:nvSpPr>
          <p:spPr bwMode="auto">
            <a:xfrm flipV="1">
              <a:off x="5138" y="3143"/>
              <a:ext cx="1" cy="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83" name="Freeform 18"/>
            <p:cNvSpPr>
              <a:spLocks/>
            </p:cNvSpPr>
            <p:nvPr/>
          </p:nvSpPr>
          <p:spPr bwMode="auto">
            <a:xfrm>
              <a:off x="1039" y="2476"/>
              <a:ext cx="203" cy="667"/>
            </a:xfrm>
            <a:custGeom>
              <a:avLst/>
              <a:gdLst>
                <a:gd name="T0" fmla="*/ 0 w 203"/>
                <a:gd name="T1" fmla="*/ 667 h 667"/>
                <a:gd name="T2" fmla="*/ 49 w 203"/>
                <a:gd name="T3" fmla="*/ 496 h 667"/>
                <a:gd name="T4" fmla="*/ 98 w 203"/>
                <a:gd name="T5" fmla="*/ 319 h 667"/>
                <a:gd name="T6" fmla="*/ 129 w 203"/>
                <a:gd name="T7" fmla="*/ 230 h 667"/>
                <a:gd name="T8" fmla="*/ 154 w 203"/>
                <a:gd name="T9" fmla="*/ 148 h 667"/>
                <a:gd name="T10" fmla="*/ 179 w 203"/>
                <a:gd name="T11" fmla="*/ 71 h 667"/>
                <a:gd name="T12" fmla="*/ 203 w 203"/>
                <a:gd name="T13" fmla="*/ 0 h 6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3"/>
                <a:gd name="T22" fmla="*/ 0 h 667"/>
                <a:gd name="T23" fmla="*/ 203 w 203"/>
                <a:gd name="T24" fmla="*/ 667 h 66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3" h="667">
                  <a:moveTo>
                    <a:pt x="0" y="667"/>
                  </a:moveTo>
                  <a:lnTo>
                    <a:pt x="49" y="496"/>
                  </a:lnTo>
                  <a:lnTo>
                    <a:pt x="98" y="319"/>
                  </a:lnTo>
                  <a:lnTo>
                    <a:pt x="129" y="230"/>
                  </a:lnTo>
                  <a:lnTo>
                    <a:pt x="154" y="148"/>
                  </a:lnTo>
                  <a:lnTo>
                    <a:pt x="179" y="71"/>
                  </a:lnTo>
                  <a:lnTo>
                    <a:pt x="203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84" name="Freeform 19"/>
            <p:cNvSpPr>
              <a:spLocks/>
            </p:cNvSpPr>
            <p:nvPr/>
          </p:nvSpPr>
          <p:spPr bwMode="auto">
            <a:xfrm>
              <a:off x="1242" y="2046"/>
              <a:ext cx="210" cy="430"/>
            </a:xfrm>
            <a:custGeom>
              <a:avLst/>
              <a:gdLst>
                <a:gd name="T0" fmla="*/ 0 w 210"/>
                <a:gd name="T1" fmla="*/ 430 h 430"/>
                <a:gd name="T2" fmla="*/ 25 w 210"/>
                <a:gd name="T3" fmla="*/ 365 h 430"/>
                <a:gd name="T4" fmla="*/ 49 w 210"/>
                <a:gd name="T5" fmla="*/ 300 h 430"/>
                <a:gd name="T6" fmla="*/ 105 w 210"/>
                <a:gd name="T7" fmla="*/ 188 h 430"/>
                <a:gd name="T8" fmla="*/ 160 w 210"/>
                <a:gd name="T9" fmla="*/ 88 h 430"/>
                <a:gd name="T10" fmla="*/ 210 w 210"/>
                <a:gd name="T11" fmla="*/ 0 h 4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0"/>
                <a:gd name="T19" fmla="*/ 0 h 430"/>
                <a:gd name="T20" fmla="*/ 210 w 210"/>
                <a:gd name="T21" fmla="*/ 430 h 4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0" h="430">
                  <a:moveTo>
                    <a:pt x="0" y="430"/>
                  </a:moveTo>
                  <a:lnTo>
                    <a:pt x="25" y="365"/>
                  </a:lnTo>
                  <a:lnTo>
                    <a:pt x="49" y="300"/>
                  </a:lnTo>
                  <a:lnTo>
                    <a:pt x="105" y="188"/>
                  </a:lnTo>
                  <a:lnTo>
                    <a:pt x="160" y="88"/>
                  </a:lnTo>
                  <a:lnTo>
                    <a:pt x="210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85" name="Freeform 20"/>
            <p:cNvSpPr>
              <a:spLocks/>
            </p:cNvSpPr>
            <p:nvPr/>
          </p:nvSpPr>
          <p:spPr bwMode="auto">
            <a:xfrm>
              <a:off x="1452" y="1798"/>
              <a:ext cx="203" cy="248"/>
            </a:xfrm>
            <a:custGeom>
              <a:avLst/>
              <a:gdLst>
                <a:gd name="T0" fmla="*/ 0 w 203"/>
                <a:gd name="T1" fmla="*/ 248 h 248"/>
                <a:gd name="T2" fmla="*/ 49 w 203"/>
                <a:gd name="T3" fmla="*/ 171 h 248"/>
                <a:gd name="T4" fmla="*/ 105 w 203"/>
                <a:gd name="T5" fmla="*/ 106 h 248"/>
                <a:gd name="T6" fmla="*/ 154 w 203"/>
                <a:gd name="T7" fmla="*/ 47 h 248"/>
                <a:gd name="T8" fmla="*/ 203 w 203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3"/>
                <a:gd name="T16" fmla="*/ 0 h 248"/>
                <a:gd name="T17" fmla="*/ 203 w 203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3" h="248">
                  <a:moveTo>
                    <a:pt x="0" y="248"/>
                  </a:moveTo>
                  <a:lnTo>
                    <a:pt x="49" y="171"/>
                  </a:lnTo>
                  <a:lnTo>
                    <a:pt x="105" y="106"/>
                  </a:lnTo>
                  <a:lnTo>
                    <a:pt x="154" y="47"/>
                  </a:lnTo>
                  <a:lnTo>
                    <a:pt x="203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86" name="Freeform 21"/>
            <p:cNvSpPr>
              <a:spLocks/>
            </p:cNvSpPr>
            <p:nvPr/>
          </p:nvSpPr>
          <p:spPr bwMode="auto">
            <a:xfrm>
              <a:off x="1655" y="1674"/>
              <a:ext cx="204" cy="124"/>
            </a:xfrm>
            <a:custGeom>
              <a:avLst/>
              <a:gdLst>
                <a:gd name="T0" fmla="*/ 0 w 204"/>
                <a:gd name="T1" fmla="*/ 124 h 124"/>
                <a:gd name="T2" fmla="*/ 49 w 204"/>
                <a:gd name="T3" fmla="*/ 83 h 124"/>
                <a:gd name="T4" fmla="*/ 99 w 204"/>
                <a:gd name="T5" fmla="*/ 47 h 124"/>
                <a:gd name="T6" fmla="*/ 154 w 204"/>
                <a:gd name="T7" fmla="*/ 24 h 124"/>
                <a:gd name="T8" fmla="*/ 204 w 204"/>
                <a:gd name="T9" fmla="*/ 0 h 1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4"/>
                <a:gd name="T16" fmla="*/ 0 h 124"/>
                <a:gd name="T17" fmla="*/ 204 w 204"/>
                <a:gd name="T18" fmla="*/ 124 h 1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4" h="124">
                  <a:moveTo>
                    <a:pt x="0" y="124"/>
                  </a:moveTo>
                  <a:lnTo>
                    <a:pt x="49" y="83"/>
                  </a:lnTo>
                  <a:lnTo>
                    <a:pt x="99" y="47"/>
                  </a:lnTo>
                  <a:lnTo>
                    <a:pt x="154" y="24"/>
                  </a:lnTo>
                  <a:lnTo>
                    <a:pt x="204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87" name="Freeform 22"/>
            <p:cNvSpPr>
              <a:spLocks/>
            </p:cNvSpPr>
            <p:nvPr/>
          </p:nvSpPr>
          <p:spPr bwMode="auto">
            <a:xfrm>
              <a:off x="1859" y="1639"/>
              <a:ext cx="203" cy="35"/>
            </a:xfrm>
            <a:custGeom>
              <a:avLst/>
              <a:gdLst>
                <a:gd name="T0" fmla="*/ 0 w 203"/>
                <a:gd name="T1" fmla="*/ 35 h 35"/>
                <a:gd name="T2" fmla="*/ 49 w 203"/>
                <a:gd name="T3" fmla="*/ 17 h 35"/>
                <a:gd name="T4" fmla="*/ 98 w 203"/>
                <a:gd name="T5" fmla="*/ 6 h 35"/>
                <a:gd name="T6" fmla="*/ 154 w 203"/>
                <a:gd name="T7" fmla="*/ 0 h 35"/>
                <a:gd name="T8" fmla="*/ 203 w 203"/>
                <a:gd name="T9" fmla="*/ 0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3"/>
                <a:gd name="T16" fmla="*/ 0 h 35"/>
                <a:gd name="T17" fmla="*/ 203 w 203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3" h="35">
                  <a:moveTo>
                    <a:pt x="0" y="35"/>
                  </a:moveTo>
                  <a:lnTo>
                    <a:pt x="49" y="17"/>
                  </a:lnTo>
                  <a:lnTo>
                    <a:pt x="98" y="6"/>
                  </a:lnTo>
                  <a:lnTo>
                    <a:pt x="154" y="0"/>
                  </a:lnTo>
                  <a:lnTo>
                    <a:pt x="203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88" name="Freeform 23"/>
            <p:cNvSpPr>
              <a:spLocks/>
            </p:cNvSpPr>
            <p:nvPr/>
          </p:nvSpPr>
          <p:spPr bwMode="auto">
            <a:xfrm>
              <a:off x="2062" y="1639"/>
              <a:ext cx="210" cy="29"/>
            </a:xfrm>
            <a:custGeom>
              <a:avLst/>
              <a:gdLst>
                <a:gd name="T0" fmla="*/ 0 w 210"/>
                <a:gd name="T1" fmla="*/ 0 h 29"/>
                <a:gd name="T2" fmla="*/ 49 w 210"/>
                <a:gd name="T3" fmla="*/ 0 h 29"/>
                <a:gd name="T4" fmla="*/ 105 w 210"/>
                <a:gd name="T5" fmla="*/ 6 h 29"/>
                <a:gd name="T6" fmla="*/ 210 w 210"/>
                <a:gd name="T7" fmla="*/ 29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"/>
                <a:gd name="T13" fmla="*/ 0 h 29"/>
                <a:gd name="T14" fmla="*/ 210 w 210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" h="29">
                  <a:moveTo>
                    <a:pt x="0" y="0"/>
                  </a:moveTo>
                  <a:lnTo>
                    <a:pt x="49" y="0"/>
                  </a:lnTo>
                  <a:lnTo>
                    <a:pt x="105" y="6"/>
                  </a:lnTo>
                  <a:lnTo>
                    <a:pt x="210" y="29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89" name="Freeform 24"/>
            <p:cNvSpPr>
              <a:spLocks/>
            </p:cNvSpPr>
            <p:nvPr/>
          </p:nvSpPr>
          <p:spPr bwMode="auto">
            <a:xfrm>
              <a:off x="2272" y="1668"/>
              <a:ext cx="203" cy="65"/>
            </a:xfrm>
            <a:custGeom>
              <a:avLst/>
              <a:gdLst>
                <a:gd name="T0" fmla="*/ 0 w 203"/>
                <a:gd name="T1" fmla="*/ 0 h 65"/>
                <a:gd name="T2" fmla="*/ 104 w 203"/>
                <a:gd name="T3" fmla="*/ 30 h 65"/>
                <a:gd name="T4" fmla="*/ 203 w 203"/>
                <a:gd name="T5" fmla="*/ 65 h 65"/>
                <a:gd name="T6" fmla="*/ 0 60000 65536"/>
                <a:gd name="T7" fmla="*/ 0 60000 65536"/>
                <a:gd name="T8" fmla="*/ 0 60000 65536"/>
                <a:gd name="T9" fmla="*/ 0 w 203"/>
                <a:gd name="T10" fmla="*/ 0 h 65"/>
                <a:gd name="T11" fmla="*/ 203 w 203"/>
                <a:gd name="T12" fmla="*/ 65 h 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65">
                  <a:moveTo>
                    <a:pt x="0" y="0"/>
                  </a:moveTo>
                  <a:lnTo>
                    <a:pt x="104" y="30"/>
                  </a:lnTo>
                  <a:lnTo>
                    <a:pt x="203" y="65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90" name="Freeform 25"/>
            <p:cNvSpPr>
              <a:spLocks/>
            </p:cNvSpPr>
            <p:nvPr/>
          </p:nvSpPr>
          <p:spPr bwMode="auto">
            <a:xfrm>
              <a:off x="2475" y="1733"/>
              <a:ext cx="203" cy="89"/>
            </a:xfrm>
            <a:custGeom>
              <a:avLst/>
              <a:gdLst>
                <a:gd name="T0" fmla="*/ 0 w 203"/>
                <a:gd name="T1" fmla="*/ 0 h 89"/>
                <a:gd name="T2" fmla="*/ 99 w 203"/>
                <a:gd name="T3" fmla="*/ 41 h 89"/>
                <a:gd name="T4" fmla="*/ 203 w 203"/>
                <a:gd name="T5" fmla="*/ 89 h 89"/>
                <a:gd name="T6" fmla="*/ 0 60000 65536"/>
                <a:gd name="T7" fmla="*/ 0 60000 65536"/>
                <a:gd name="T8" fmla="*/ 0 60000 65536"/>
                <a:gd name="T9" fmla="*/ 0 w 203"/>
                <a:gd name="T10" fmla="*/ 0 h 89"/>
                <a:gd name="T11" fmla="*/ 203 w 203"/>
                <a:gd name="T12" fmla="*/ 89 h 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89">
                  <a:moveTo>
                    <a:pt x="0" y="0"/>
                  </a:moveTo>
                  <a:lnTo>
                    <a:pt x="99" y="41"/>
                  </a:lnTo>
                  <a:lnTo>
                    <a:pt x="203" y="89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91" name="Freeform 26"/>
            <p:cNvSpPr>
              <a:spLocks/>
            </p:cNvSpPr>
            <p:nvPr/>
          </p:nvSpPr>
          <p:spPr bwMode="auto">
            <a:xfrm>
              <a:off x="2678" y="1822"/>
              <a:ext cx="204" cy="106"/>
            </a:xfrm>
            <a:custGeom>
              <a:avLst/>
              <a:gdLst>
                <a:gd name="T0" fmla="*/ 0 w 204"/>
                <a:gd name="T1" fmla="*/ 0 h 106"/>
                <a:gd name="T2" fmla="*/ 99 w 204"/>
                <a:gd name="T3" fmla="*/ 53 h 106"/>
                <a:gd name="T4" fmla="*/ 204 w 204"/>
                <a:gd name="T5" fmla="*/ 106 h 106"/>
                <a:gd name="T6" fmla="*/ 0 60000 65536"/>
                <a:gd name="T7" fmla="*/ 0 60000 65536"/>
                <a:gd name="T8" fmla="*/ 0 60000 65536"/>
                <a:gd name="T9" fmla="*/ 0 w 204"/>
                <a:gd name="T10" fmla="*/ 0 h 106"/>
                <a:gd name="T11" fmla="*/ 204 w 204"/>
                <a:gd name="T12" fmla="*/ 106 h 1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6">
                  <a:moveTo>
                    <a:pt x="0" y="0"/>
                  </a:moveTo>
                  <a:lnTo>
                    <a:pt x="99" y="53"/>
                  </a:lnTo>
                  <a:lnTo>
                    <a:pt x="204" y="106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92" name="Freeform 27"/>
            <p:cNvSpPr>
              <a:spLocks/>
            </p:cNvSpPr>
            <p:nvPr/>
          </p:nvSpPr>
          <p:spPr bwMode="auto">
            <a:xfrm>
              <a:off x="2882" y="1928"/>
              <a:ext cx="209" cy="112"/>
            </a:xfrm>
            <a:custGeom>
              <a:avLst/>
              <a:gdLst>
                <a:gd name="T0" fmla="*/ 0 w 209"/>
                <a:gd name="T1" fmla="*/ 0 h 112"/>
                <a:gd name="T2" fmla="*/ 104 w 209"/>
                <a:gd name="T3" fmla="*/ 53 h 112"/>
                <a:gd name="T4" fmla="*/ 209 w 209"/>
                <a:gd name="T5" fmla="*/ 112 h 112"/>
                <a:gd name="T6" fmla="*/ 0 60000 65536"/>
                <a:gd name="T7" fmla="*/ 0 60000 65536"/>
                <a:gd name="T8" fmla="*/ 0 60000 65536"/>
                <a:gd name="T9" fmla="*/ 0 w 209"/>
                <a:gd name="T10" fmla="*/ 0 h 112"/>
                <a:gd name="T11" fmla="*/ 209 w 209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9" h="112">
                  <a:moveTo>
                    <a:pt x="0" y="0"/>
                  </a:moveTo>
                  <a:lnTo>
                    <a:pt x="104" y="53"/>
                  </a:lnTo>
                  <a:lnTo>
                    <a:pt x="209" y="112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93" name="Line 28"/>
            <p:cNvSpPr>
              <a:spLocks noChangeShapeType="1"/>
            </p:cNvSpPr>
            <p:nvPr/>
          </p:nvSpPr>
          <p:spPr bwMode="auto">
            <a:xfrm>
              <a:off x="3091" y="2040"/>
              <a:ext cx="204" cy="10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94" name="Line 29"/>
            <p:cNvSpPr>
              <a:spLocks noChangeShapeType="1"/>
            </p:cNvSpPr>
            <p:nvPr/>
          </p:nvSpPr>
          <p:spPr bwMode="auto">
            <a:xfrm>
              <a:off x="3295" y="2146"/>
              <a:ext cx="203" cy="10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95" name="Line 30"/>
            <p:cNvSpPr>
              <a:spLocks noChangeShapeType="1"/>
            </p:cNvSpPr>
            <p:nvPr/>
          </p:nvSpPr>
          <p:spPr bwMode="auto">
            <a:xfrm>
              <a:off x="3498" y="2252"/>
              <a:ext cx="203" cy="10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96" name="Freeform 31"/>
            <p:cNvSpPr>
              <a:spLocks/>
            </p:cNvSpPr>
            <p:nvPr/>
          </p:nvSpPr>
          <p:spPr bwMode="auto">
            <a:xfrm>
              <a:off x="3701" y="2352"/>
              <a:ext cx="210" cy="95"/>
            </a:xfrm>
            <a:custGeom>
              <a:avLst/>
              <a:gdLst>
                <a:gd name="T0" fmla="*/ 0 w 210"/>
                <a:gd name="T1" fmla="*/ 0 h 95"/>
                <a:gd name="T2" fmla="*/ 105 w 210"/>
                <a:gd name="T3" fmla="*/ 48 h 95"/>
                <a:gd name="T4" fmla="*/ 210 w 210"/>
                <a:gd name="T5" fmla="*/ 95 h 95"/>
                <a:gd name="T6" fmla="*/ 0 60000 65536"/>
                <a:gd name="T7" fmla="*/ 0 60000 65536"/>
                <a:gd name="T8" fmla="*/ 0 60000 65536"/>
                <a:gd name="T9" fmla="*/ 0 w 210"/>
                <a:gd name="T10" fmla="*/ 0 h 95"/>
                <a:gd name="T11" fmla="*/ 210 w 210"/>
                <a:gd name="T12" fmla="*/ 95 h 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95">
                  <a:moveTo>
                    <a:pt x="0" y="0"/>
                  </a:moveTo>
                  <a:lnTo>
                    <a:pt x="105" y="48"/>
                  </a:lnTo>
                  <a:lnTo>
                    <a:pt x="210" y="95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97" name="Freeform 32"/>
            <p:cNvSpPr>
              <a:spLocks/>
            </p:cNvSpPr>
            <p:nvPr/>
          </p:nvSpPr>
          <p:spPr bwMode="auto">
            <a:xfrm>
              <a:off x="3911" y="2447"/>
              <a:ext cx="203" cy="88"/>
            </a:xfrm>
            <a:custGeom>
              <a:avLst/>
              <a:gdLst>
                <a:gd name="T0" fmla="*/ 0 w 203"/>
                <a:gd name="T1" fmla="*/ 0 h 88"/>
                <a:gd name="T2" fmla="*/ 105 w 203"/>
                <a:gd name="T3" fmla="*/ 47 h 88"/>
                <a:gd name="T4" fmla="*/ 203 w 203"/>
                <a:gd name="T5" fmla="*/ 88 h 88"/>
                <a:gd name="T6" fmla="*/ 0 60000 65536"/>
                <a:gd name="T7" fmla="*/ 0 60000 65536"/>
                <a:gd name="T8" fmla="*/ 0 60000 65536"/>
                <a:gd name="T9" fmla="*/ 0 w 203"/>
                <a:gd name="T10" fmla="*/ 0 h 88"/>
                <a:gd name="T11" fmla="*/ 203 w 203"/>
                <a:gd name="T12" fmla="*/ 88 h 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88">
                  <a:moveTo>
                    <a:pt x="0" y="0"/>
                  </a:moveTo>
                  <a:lnTo>
                    <a:pt x="105" y="47"/>
                  </a:lnTo>
                  <a:lnTo>
                    <a:pt x="203" y="8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98" name="Line 33"/>
            <p:cNvSpPr>
              <a:spLocks noChangeShapeType="1"/>
            </p:cNvSpPr>
            <p:nvPr/>
          </p:nvSpPr>
          <p:spPr bwMode="auto">
            <a:xfrm>
              <a:off x="4114" y="2535"/>
              <a:ext cx="204" cy="7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99" name="Freeform 34"/>
            <p:cNvSpPr>
              <a:spLocks/>
            </p:cNvSpPr>
            <p:nvPr/>
          </p:nvSpPr>
          <p:spPr bwMode="auto">
            <a:xfrm>
              <a:off x="4318" y="2612"/>
              <a:ext cx="203" cy="65"/>
            </a:xfrm>
            <a:custGeom>
              <a:avLst/>
              <a:gdLst>
                <a:gd name="T0" fmla="*/ 0 w 203"/>
                <a:gd name="T1" fmla="*/ 0 h 65"/>
                <a:gd name="T2" fmla="*/ 98 w 203"/>
                <a:gd name="T3" fmla="*/ 35 h 65"/>
                <a:gd name="T4" fmla="*/ 203 w 203"/>
                <a:gd name="T5" fmla="*/ 65 h 65"/>
                <a:gd name="T6" fmla="*/ 0 60000 65536"/>
                <a:gd name="T7" fmla="*/ 0 60000 65536"/>
                <a:gd name="T8" fmla="*/ 0 60000 65536"/>
                <a:gd name="T9" fmla="*/ 0 w 203"/>
                <a:gd name="T10" fmla="*/ 0 h 65"/>
                <a:gd name="T11" fmla="*/ 203 w 203"/>
                <a:gd name="T12" fmla="*/ 65 h 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65">
                  <a:moveTo>
                    <a:pt x="0" y="0"/>
                  </a:moveTo>
                  <a:lnTo>
                    <a:pt x="98" y="35"/>
                  </a:lnTo>
                  <a:lnTo>
                    <a:pt x="203" y="65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00" name="Freeform 35"/>
            <p:cNvSpPr>
              <a:spLocks/>
            </p:cNvSpPr>
            <p:nvPr/>
          </p:nvSpPr>
          <p:spPr bwMode="auto">
            <a:xfrm>
              <a:off x="4521" y="2677"/>
              <a:ext cx="210" cy="65"/>
            </a:xfrm>
            <a:custGeom>
              <a:avLst/>
              <a:gdLst>
                <a:gd name="T0" fmla="*/ 0 w 210"/>
                <a:gd name="T1" fmla="*/ 0 h 65"/>
                <a:gd name="T2" fmla="*/ 105 w 210"/>
                <a:gd name="T3" fmla="*/ 35 h 65"/>
                <a:gd name="T4" fmla="*/ 210 w 210"/>
                <a:gd name="T5" fmla="*/ 65 h 65"/>
                <a:gd name="T6" fmla="*/ 0 60000 65536"/>
                <a:gd name="T7" fmla="*/ 0 60000 65536"/>
                <a:gd name="T8" fmla="*/ 0 60000 65536"/>
                <a:gd name="T9" fmla="*/ 0 w 210"/>
                <a:gd name="T10" fmla="*/ 0 h 65"/>
                <a:gd name="T11" fmla="*/ 210 w 210"/>
                <a:gd name="T12" fmla="*/ 65 h 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65">
                  <a:moveTo>
                    <a:pt x="0" y="0"/>
                  </a:moveTo>
                  <a:lnTo>
                    <a:pt x="105" y="35"/>
                  </a:lnTo>
                  <a:lnTo>
                    <a:pt x="210" y="65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01" name="Line 36"/>
            <p:cNvSpPr>
              <a:spLocks noChangeShapeType="1"/>
            </p:cNvSpPr>
            <p:nvPr/>
          </p:nvSpPr>
          <p:spPr bwMode="auto">
            <a:xfrm>
              <a:off x="4731" y="2742"/>
              <a:ext cx="203" cy="5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02" name="Line 37"/>
            <p:cNvSpPr>
              <a:spLocks noChangeShapeType="1"/>
            </p:cNvSpPr>
            <p:nvPr/>
          </p:nvSpPr>
          <p:spPr bwMode="auto">
            <a:xfrm>
              <a:off x="4934" y="2795"/>
              <a:ext cx="204" cy="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03" name="Line 38"/>
            <p:cNvSpPr>
              <a:spLocks noChangeShapeType="1"/>
            </p:cNvSpPr>
            <p:nvPr/>
          </p:nvSpPr>
          <p:spPr bwMode="auto">
            <a:xfrm flipV="1">
              <a:off x="1039" y="931"/>
              <a:ext cx="4105" cy="221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04" name="Freeform 39"/>
            <p:cNvSpPr>
              <a:spLocks/>
            </p:cNvSpPr>
            <p:nvPr/>
          </p:nvSpPr>
          <p:spPr bwMode="auto">
            <a:xfrm>
              <a:off x="1039" y="2582"/>
              <a:ext cx="203" cy="561"/>
            </a:xfrm>
            <a:custGeom>
              <a:avLst/>
              <a:gdLst>
                <a:gd name="T0" fmla="*/ 0 w 203"/>
                <a:gd name="T1" fmla="*/ 561 h 561"/>
                <a:gd name="T2" fmla="*/ 49 w 203"/>
                <a:gd name="T3" fmla="*/ 413 h 561"/>
                <a:gd name="T4" fmla="*/ 98 w 203"/>
                <a:gd name="T5" fmla="*/ 266 h 561"/>
                <a:gd name="T6" fmla="*/ 129 w 203"/>
                <a:gd name="T7" fmla="*/ 195 h 561"/>
                <a:gd name="T8" fmla="*/ 154 w 203"/>
                <a:gd name="T9" fmla="*/ 124 h 561"/>
                <a:gd name="T10" fmla="*/ 179 w 203"/>
                <a:gd name="T11" fmla="*/ 59 h 561"/>
                <a:gd name="T12" fmla="*/ 203 w 203"/>
                <a:gd name="T13" fmla="*/ 0 h 5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3"/>
                <a:gd name="T22" fmla="*/ 0 h 561"/>
                <a:gd name="T23" fmla="*/ 203 w 203"/>
                <a:gd name="T24" fmla="*/ 561 h 5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3" h="561">
                  <a:moveTo>
                    <a:pt x="0" y="561"/>
                  </a:moveTo>
                  <a:lnTo>
                    <a:pt x="49" y="413"/>
                  </a:lnTo>
                  <a:lnTo>
                    <a:pt x="98" y="266"/>
                  </a:lnTo>
                  <a:lnTo>
                    <a:pt x="129" y="195"/>
                  </a:lnTo>
                  <a:lnTo>
                    <a:pt x="154" y="124"/>
                  </a:lnTo>
                  <a:lnTo>
                    <a:pt x="179" y="59"/>
                  </a:lnTo>
                  <a:lnTo>
                    <a:pt x="203" y="0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05" name="Freeform 40"/>
            <p:cNvSpPr>
              <a:spLocks/>
            </p:cNvSpPr>
            <p:nvPr/>
          </p:nvSpPr>
          <p:spPr bwMode="auto">
            <a:xfrm>
              <a:off x="1242" y="2270"/>
              <a:ext cx="210" cy="312"/>
            </a:xfrm>
            <a:custGeom>
              <a:avLst/>
              <a:gdLst>
                <a:gd name="T0" fmla="*/ 0 w 210"/>
                <a:gd name="T1" fmla="*/ 312 h 312"/>
                <a:gd name="T2" fmla="*/ 25 w 210"/>
                <a:gd name="T3" fmla="*/ 259 h 312"/>
                <a:gd name="T4" fmla="*/ 49 w 210"/>
                <a:gd name="T5" fmla="*/ 212 h 312"/>
                <a:gd name="T6" fmla="*/ 105 w 210"/>
                <a:gd name="T7" fmla="*/ 130 h 312"/>
                <a:gd name="T8" fmla="*/ 160 w 210"/>
                <a:gd name="T9" fmla="*/ 59 h 312"/>
                <a:gd name="T10" fmla="*/ 210 w 210"/>
                <a:gd name="T11" fmla="*/ 0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0"/>
                <a:gd name="T19" fmla="*/ 0 h 312"/>
                <a:gd name="T20" fmla="*/ 210 w 210"/>
                <a:gd name="T21" fmla="*/ 312 h 3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0" h="312">
                  <a:moveTo>
                    <a:pt x="0" y="312"/>
                  </a:moveTo>
                  <a:lnTo>
                    <a:pt x="25" y="259"/>
                  </a:lnTo>
                  <a:lnTo>
                    <a:pt x="49" y="212"/>
                  </a:lnTo>
                  <a:lnTo>
                    <a:pt x="105" y="130"/>
                  </a:lnTo>
                  <a:lnTo>
                    <a:pt x="160" y="59"/>
                  </a:lnTo>
                  <a:lnTo>
                    <a:pt x="210" y="0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06" name="Freeform 41"/>
            <p:cNvSpPr>
              <a:spLocks/>
            </p:cNvSpPr>
            <p:nvPr/>
          </p:nvSpPr>
          <p:spPr bwMode="auto">
            <a:xfrm>
              <a:off x="1452" y="2128"/>
              <a:ext cx="203" cy="142"/>
            </a:xfrm>
            <a:custGeom>
              <a:avLst/>
              <a:gdLst>
                <a:gd name="T0" fmla="*/ 0 w 203"/>
                <a:gd name="T1" fmla="*/ 142 h 142"/>
                <a:gd name="T2" fmla="*/ 49 w 203"/>
                <a:gd name="T3" fmla="*/ 89 h 142"/>
                <a:gd name="T4" fmla="*/ 105 w 203"/>
                <a:gd name="T5" fmla="*/ 53 h 142"/>
                <a:gd name="T6" fmla="*/ 154 w 203"/>
                <a:gd name="T7" fmla="*/ 24 h 142"/>
                <a:gd name="T8" fmla="*/ 203 w 203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3"/>
                <a:gd name="T16" fmla="*/ 0 h 142"/>
                <a:gd name="T17" fmla="*/ 203 w 203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3" h="142">
                  <a:moveTo>
                    <a:pt x="0" y="142"/>
                  </a:moveTo>
                  <a:lnTo>
                    <a:pt x="49" y="89"/>
                  </a:lnTo>
                  <a:lnTo>
                    <a:pt x="105" y="53"/>
                  </a:lnTo>
                  <a:lnTo>
                    <a:pt x="154" y="24"/>
                  </a:lnTo>
                  <a:lnTo>
                    <a:pt x="203" y="0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07" name="Freeform 42"/>
            <p:cNvSpPr>
              <a:spLocks/>
            </p:cNvSpPr>
            <p:nvPr/>
          </p:nvSpPr>
          <p:spPr bwMode="auto">
            <a:xfrm>
              <a:off x="1655" y="2111"/>
              <a:ext cx="204" cy="17"/>
            </a:xfrm>
            <a:custGeom>
              <a:avLst/>
              <a:gdLst>
                <a:gd name="T0" fmla="*/ 0 w 204"/>
                <a:gd name="T1" fmla="*/ 17 h 17"/>
                <a:gd name="T2" fmla="*/ 49 w 204"/>
                <a:gd name="T3" fmla="*/ 5 h 17"/>
                <a:gd name="T4" fmla="*/ 99 w 204"/>
                <a:gd name="T5" fmla="*/ 0 h 17"/>
                <a:gd name="T6" fmla="*/ 154 w 204"/>
                <a:gd name="T7" fmla="*/ 0 h 17"/>
                <a:gd name="T8" fmla="*/ 204 w 204"/>
                <a:gd name="T9" fmla="*/ 5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4"/>
                <a:gd name="T16" fmla="*/ 0 h 17"/>
                <a:gd name="T17" fmla="*/ 204 w 20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4" h="17">
                  <a:moveTo>
                    <a:pt x="0" y="17"/>
                  </a:moveTo>
                  <a:lnTo>
                    <a:pt x="49" y="5"/>
                  </a:lnTo>
                  <a:lnTo>
                    <a:pt x="99" y="0"/>
                  </a:lnTo>
                  <a:lnTo>
                    <a:pt x="154" y="0"/>
                  </a:lnTo>
                  <a:lnTo>
                    <a:pt x="204" y="5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08" name="Freeform 43"/>
            <p:cNvSpPr>
              <a:spLocks/>
            </p:cNvSpPr>
            <p:nvPr/>
          </p:nvSpPr>
          <p:spPr bwMode="auto">
            <a:xfrm>
              <a:off x="1859" y="2116"/>
              <a:ext cx="203" cy="77"/>
            </a:xfrm>
            <a:custGeom>
              <a:avLst/>
              <a:gdLst>
                <a:gd name="T0" fmla="*/ 0 w 203"/>
                <a:gd name="T1" fmla="*/ 0 h 77"/>
                <a:gd name="T2" fmla="*/ 49 w 203"/>
                <a:gd name="T3" fmla="*/ 12 h 77"/>
                <a:gd name="T4" fmla="*/ 98 w 203"/>
                <a:gd name="T5" fmla="*/ 30 h 77"/>
                <a:gd name="T6" fmla="*/ 154 w 203"/>
                <a:gd name="T7" fmla="*/ 53 h 77"/>
                <a:gd name="T8" fmla="*/ 203 w 203"/>
                <a:gd name="T9" fmla="*/ 77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3"/>
                <a:gd name="T16" fmla="*/ 0 h 77"/>
                <a:gd name="T17" fmla="*/ 203 w 203"/>
                <a:gd name="T18" fmla="*/ 77 h 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3" h="77">
                  <a:moveTo>
                    <a:pt x="0" y="0"/>
                  </a:moveTo>
                  <a:lnTo>
                    <a:pt x="49" y="12"/>
                  </a:lnTo>
                  <a:lnTo>
                    <a:pt x="98" y="30"/>
                  </a:lnTo>
                  <a:lnTo>
                    <a:pt x="154" y="53"/>
                  </a:lnTo>
                  <a:lnTo>
                    <a:pt x="203" y="77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09" name="Freeform 44"/>
            <p:cNvSpPr>
              <a:spLocks/>
            </p:cNvSpPr>
            <p:nvPr/>
          </p:nvSpPr>
          <p:spPr bwMode="auto">
            <a:xfrm>
              <a:off x="2062" y="2193"/>
              <a:ext cx="210" cy="136"/>
            </a:xfrm>
            <a:custGeom>
              <a:avLst/>
              <a:gdLst>
                <a:gd name="T0" fmla="*/ 0 w 210"/>
                <a:gd name="T1" fmla="*/ 0 h 136"/>
                <a:gd name="T2" fmla="*/ 49 w 210"/>
                <a:gd name="T3" fmla="*/ 30 h 136"/>
                <a:gd name="T4" fmla="*/ 105 w 210"/>
                <a:gd name="T5" fmla="*/ 59 h 136"/>
                <a:gd name="T6" fmla="*/ 210 w 210"/>
                <a:gd name="T7" fmla="*/ 136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"/>
                <a:gd name="T13" fmla="*/ 0 h 136"/>
                <a:gd name="T14" fmla="*/ 210 w 210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" h="136">
                  <a:moveTo>
                    <a:pt x="0" y="0"/>
                  </a:moveTo>
                  <a:lnTo>
                    <a:pt x="49" y="30"/>
                  </a:lnTo>
                  <a:lnTo>
                    <a:pt x="105" y="59"/>
                  </a:lnTo>
                  <a:lnTo>
                    <a:pt x="210" y="136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10" name="Freeform 45"/>
            <p:cNvSpPr>
              <a:spLocks/>
            </p:cNvSpPr>
            <p:nvPr/>
          </p:nvSpPr>
          <p:spPr bwMode="auto">
            <a:xfrm>
              <a:off x="2272" y="2329"/>
              <a:ext cx="203" cy="177"/>
            </a:xfrm>
            <a:custGeom>
              <a:avLst/>
              <a:gdLst>
                <a:gd name="T0" fmla="*/ 0 w 203"/>
                <a:gd name="T1" fmla="*/ 0 h 177"/>
                <a:gd name="T2" fmla="*/ 104 w 203"/>
                <a:gd name="T3" fmla="*/ 82 h 177"/>
                <a:gd name="T4" fmla="*/ 203 w 203"/>
                <a:gd name="T5" fmla="*/ 177 h 177"/>
                <a:gd name="T6" fmla="*/ 0 60000 65536"/>
                <a:gd name="T7" fmla="*/ 0 60000 65536"/>
                <a:gd name="T8" fmla="*/ 0 60000 65536"/>
                <a:gd name="T9" fmla="*/ 0 w 203"/>
                <a:gd name="T10" fmla="*/ 0 h 177"/>
                <a:gd name="T11" fmla="*/ 203 w 203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177">
                  <a:moveTo>
                    <a:pt x="0" y="0"/>
                  </a:moveTo>
                  <a:lnTo>
                    <a:pt x="104" y="82"/>
                  </a:lnTo>
                  <a:lnTo>
                    <a:pt x="203" y="177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11" name="Freeform 46"/>
            <p:cNvSpPr>
              <a:spLocks/>
            </p:cNvSpPr>
            <p:nvPr/>
          </p:nvSpPr>
          <p:spPr bwMode="auto">
            <a:xfrm>
              <a:off x="2475" y="2506"/>
              <a:ext cx="203" cy="200"/>
            </a:xfrm>
            <a:custGeom>
              <a:avLst/>
              <a:gdLst>
                <a:gd name="T0" fmla="*/ 0 w 203"/>
                <a:gd name="T1" fmla="*/ 0 h 200"/>
                <a:gd name="T2" fmla="*/ 99 w 203"/>
                <a:gd name="T3" fmla="*/ 100 h 200"/>
                <a:gd name="T4" fmla="*/ 203 w 203"/>
                <a:gd name="T5" fmla="*/ 200 h 200"/>
                <a:gd name="T6" fmla="*/ 0 60000 65536"/>
                <a:gd name="T7" fmla="*/ 0 60000 65536"/>
                <a:gd name="T8" fmla="*/ 0 60000 65536"/>
                <a:gd name="T9" fmla="*/ 0 w 203"/>
                <a:gd name="T10" fmla="*/ 0 h 200"/>
                <a:gd name="T11" fmla="*/ 203 w 203"/>
                <a:gd name="T12" fmla="*/ 200 h 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200">
                  <a:moveTo>
                    <a:pt x="0" y="0"/>
                  </a:moveTo>
                  <a:lnTo>
                    <a:pt x="99" y="100"/>
                  </a:lnTo>
                  <a:lnTo>
                    <a:pt x="203" y="200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12" name="Freeform 47"/>
            <p:cNvSpPr>
              <a:spLocks/>
            </p:cNvSpPr>
            <p:nvPr/>
          </p:nvSpPr>
          <p:spPr bwMode="auto">
            <a:xfrm>
              <a:off x="2678" y="2706"/>
              <a:ext cx="204" cy="218"/>
            </a:xfrm>
            <a:custGeom>
              <a:avLst/>
              <a:gdLst>
                <a:gd name="T0" fmla="*/ 0 w 204"/>
                <a:gd name="T1" fmla="*/ 0 h 218"/>
                <a:gd name="T2" fmla="*/ 99 w 204"/>
                <a:gd name="T3" fmla="*/ 106 h 218"/>
                <a:gd name="T4" fmla="*/ 204 w 204"/>
                <a:gd name="T5" fmla="*/ 218 h 218"/>
                <a:gd name="T6" fmla="*/ 0 60000 65536"/>
                <a:gd name="T7" fmla="*/ 0 60000 65536"/>
                <a:gd name="T8" fmla="*/ 0 60000 65536"/>
                <a:gd name="T9" fmla="*/ 0 w 204"/>
                <a:gd name="T10" fmla="*/ 0 h 218"/>
                <a:gd name="T11" fmla="*/ 204 w 204"/>
                <a:gd name="T12" fmla="*/ 218 h 2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218">
                  <a:moveTo>
                    <a:pt x="0" y="0"/>
                  </a:moveTo>
                  <a:lnTo>
                    <a:pt x="99" y="106"/>
                  </a:lnTo>
                  <a:lnTo>
                    <a:pt x="204" y="218"/>
                  </a:lnTo>
                </a:path>
              </a:pathLst>
            </a:custGeom>
            <a:noFill/>
            <a:ln w="28575">
              <a:solidFill>
                <a:srgbClr val="33996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13" name="Line 48"/>
            <p:cNvSpPr>
              <a:spLocks noChangeShapeType="1"/>
            </p:cNvSpPr>
            <p:nvPr/>
          </p:nvSpPr>
          <p:spPr bwMode="auto">
            <a:xfrm>
              <a:off x="2882" y="2924"/>
              <a:ext cx="209" cy="219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14" name="Rectangle 49"/>
            <p:cNvSpPr>
              <a:spLocks noChangeArrowheads="1"/>
            </p:cNvSpPr>
            <p:nvPr/>
          </p:nvSpPr>
          <p:spPr bwMode="auto">
            <a:xfrm>
              <a:off x="681" y="3007"/>
              <a:ext cx="146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200">
                  <a:solidFill>
                    <a:srgbClr val="000000"/>
                  </a:solidFill>
                </a:rPr>
                <a:t>0</a:t>
              </a:r>
              <a:endParaRPr lang="en-US"/>
            </a:p>
          </p:txBody>
        </p:sp>
        <p:sp>
          <p:nvSpPr>
            <p:cNvPr id="143415" name="Rectangle 50"/>
            <p:cNvSpPr>
              <a:spLocks noChangeArrowheads="1"/>
            </p:cNvSpPr>
            <p:nvPr/>
          </p:nvSpPr>
          <p:spPr bwMode="auto">
            <a:xfrm>
              <a:off x="237" y="2453"/>
              <a:ext cx="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43416" name="Rectangle 51"/>
            <p:cNvSpPr>
              <a:spLocks noChangeArrowheads="1"/>
            </p:cNvSpPr>
            <p:nvPr/>
          </p:nvSpPr>
          <p:spPr bwMode="auto">
            <a:xfrm>
              <a:off x="237" y="1904"/>
              <a:ext cx="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43417" name="Rectangle 52"/>
            <p:cNvSpPr>
              <a:spLocks noChangeArrowheads="1"/>
            </p:cNvSpPr>
            <p:nvPr/>
          </p:nvSpPr>
          <p:spPr bwMode="auto">
            <a:xfrm>
              <a:off x="237" y="1350"/>
              <a:ext cx="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43418" name="Rectangle 53"/>
            <p:cNvSpPr>
              <a:spLocks noChangeArrowheads="1"/>
            </p:cNvSpPr>
            <p:nvPr/>
          </p:nvSpPr>
          <p:spPr bwMode="auto">
            <a:xfrm>
              <a:off x="237" y="795"/>
              <a:ext cx="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43419" name="Rectangle 54"/>
            <p:cNvSpPr>
              <a:spLocks noChangeArrowheads="1"/>
            </p:cNvSpPr>
            <p:nvPr/>
          </p:nvSpPr>
          <p:spPr bwMode="auto">
            <a:xfrm>
              <a:off x="965" y="3390"/>
              <a:ext cx="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43420" name="Rectangle 55"/>
            <p:cNvSpPr>
              <a:spLocks noChangeArrowheads="1"/>
            </p:cNvSpPr>
            <p:nvPr/>
          </p:nvSpPr>
          <p:spPr bwMode="auto">
            <a:xfrm>
              <a:off x="1766" y="3390"/>
              <a:ext cx="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43421" name="Rectangle 56"/>
            <p:cNvSpPr>
              <a:spLocks noChangeArrowheads="1"/>
            </p:cNvSpPr>
            <p:nvPr/>
          </p:nvSpPr>
          <p:spPr bwMode="auto">
            <a:xfrm>
              <a:off x="2795" y="3390"/>
              <a:ext cx="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43422" name="Rectangle 57"/>
            <p:cNvSpPr>
              <a:spLocks noChangeArrowheads="1"/>
            </p:cNvSpPr>
            <p:nvPr/>
          </p:nvSpPr>
          <p:spPr bwMode="auto">
            <a:xfrm>
              <a:off x="3819" y="3390"/>
              <a:ext cx="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43423" name="Rectangle 58"/>
            <p:cNvSpPr>
              <a:spLocks noChangeArrowheads="1"/>
            </p:cNvSpPr>
            <p:nvPr/>
          </p:nvSpPr>
          <p:spPr bwMode="auto">
            <a:xfrm>
              <a:off x="4842" y="3390"/>
              <a:ext cx="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43424" name="Rectangle 59"/>
            <p:cNvSpPr>
              <a:spLocks noChangeArrowheads="1"/>
            </p:cNvSpPr>
            <p:nvPr/>
          </p:nvSpPr>
          <p:spPr bwMode="auto">
            <a:xfrm>
              <a:off x="2993" y="3685"/>
              <a:ext cx="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43425" name="Rectangle 60"/>
            <p:cNvSpPr>
              <a:spLocks noChangeArrowheads="1"/>
            </p:cNvSpPr>
            <p:nvPr/>
          </p:nvSpPr>
          <p:spPr bwMode="auto">
            <a:xfrm>
              <a:off x="2506" y="1385"/>
              <a:ext cx="333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26" name="Rectangle 61"/>
            <p:cNvSpPr>
              <a:spLocks noChangeArrowheads="1"/>
            </p:cNvSpPr>
            <p:nvPr/>
          </p:nvSpPr>
          <p:spPr bwMode="auto">
            <a:xfrm>
              <a:off x="2555" y="1409"/>
              <a:ext cx="207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500" b="1">
                  <a:solidFill>
                    <a:srgbClr val="0000FF"/>
                  </a:solidFill>
                </a:rPr>
                <a:t>R</a:t>
              </a:r>
              <a:endParaRPr lang="en-US"/>
            </a:p>
          </p:txBody>
        </p:sp>
        <p:sp>
          <p:nvSpPr>
            <p:cNvPr id="143427" name="Rectangle 62"/>
            <p:cNvSpPr>
              <a:spLocks noChangeArrowheads="1"/>
            </p:cNvSpPr>
            <p:nvPr/>
          </p:nvSpPr>
          <p:spPr bwMode="auto">
            <a:xfrm>
              <a:off x="2050" y="1804"/>
              <a:ext cx="517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28" name="Rectangle 63"/>
            <p:cNvSpPr>
              <a:spLocks noChangeArrowheads="1"/>
            </p:cNvSpPr>
            <p:nvPr/>
          </p:nvSpPr>
          <p:spPr bwMode="auto">
            <a:xfrm>
              <a:off x="2688" y="2448"/>
              <a:ext cx="38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500" b="1">
                  <a:solidFill>
                    <a:srgbClr val="339966"/>
                  </a:solidFill>
                </a:rPr>
                <a:t>SY</a:t>
              </a:r>
              <a:endParaRPr lang="en-US"/>
            </a:p>
          </p:txBody>
        </p:sp>
        <p:grpSp>
          <p:nvGrpSpPr>
            <p:cNvPr id="143429" name="Group 64"/>
            <p:cNvGrpSpPr>
              <a:grpSpLocks/>
            </p:cNvGrpSpPr>
            <p:nvPr/>
          </p:nvGrpSpPr>
          <p:grpSpPr bwMode="auto">
            <a:xfrm>
              <a:off x="1497" y="2197"/>
              <a:ext cx="3555" cy="971"/>
              <a:chOff x="1593" y="2341"/>
              <a:chExt cx="3555" cy="971"/>
            </a:xfrm>
          </p:grpSpPr>
          <p:sp>
            <p:nvSpPr>
              <p:cNvPr id="143435" name="Line 65"/>
              <p:cNvSpPr>
                <a:spLocks noChangeShapeType="1"/>
              </p:cNvSpPr>
              <p:nvPr/>
            </p:nvSpPr>
            <p:spPr bwMode="auto">
              <a:xfrm flipH="1">
                <a:off x="2208" y="2341"/>
                <a:ext cx="2940" cy="11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36" name="Line 66"/>
              <p:cNvSpPr>
                <a:spLocks noChangeShapeType="1"/>
              </p:cNvSpPr>
              <p:nvPr/>
            </p:nvSpPr>
            <p:spPr bwMode="auto">
              <a:xfrm>
                <a:off x="1593" y="2352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 type="arrow" w="lg" len="lg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30" name="Line 68"/>
            <p:cNvSpPr>
              <a:spLocks noChangeShapeType="1"/>
            </p:cNvSpPr>
            <p:nvPr/>
          </p:nvSpPr>
          <p:spPr bwMode="auto">
            <a:xfrm>
              <a:off x="1800" y="2088"/>
              <a:ext cx="1920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3431" name="Group 69"/>
            <p:cNvGrpSpPr>
              <a:grpSpLocks/>
            </p:cNvGrpSpPr>
            <p:nvPr/>
          </p:nvGrpSpPr>
          <p:grpSpPr bwMode="auto">
            <a:xfrm>
              <a:off x="3408" y="2064"/>
              <a:ext cx="586" cy="1104"/>
              <a:chOff x="3350" y="2256"/>
              <a:chExt cx="586" cy="1056"/>
            </a:xfrm>
          </p:grpSpPr>
          <p:sp>
            <p:nvSpPr>
              <p:cNvPr id="143432" name="Line 70"/>
              <p:cNvSpPr>
                <a:spLocks noChangeShapeType="1"/>
              </p:cNvSpPr>
              <p:nvPr/>
            </p:nvSpPr>
            <p:spPr bwMode="auto">
              <a:xfrm>
                <a:off x="3648" y="292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33" name="Line 71"/>
              <p:cNvSpPr>
                <a:spLocks noChangeShapeType="1"/>
              </p:cNvSpPr>
              <p:nvPr/>
            </p:nvSpPr>
            <p:spPr bwMode="auto">
              <a:xfrm flipV="1">
                <a:off x="3648" y="22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1" name="Text Box 72"/>
              <p:cNvSpPr txBox="1">
                <a:spLocks noChangeArrowheads="1"/>
              </p:cNvSpPr>
              <p:nvPr/>
            </p:nvSpPr>
            <p:spPr bwMode="auto">
              <a:xfrm>
                <a:off x="3350" y="2640"/>
                <a:ext cx="586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b="1">
                    <a:solidFill>
                      <a:schemeClr val="accent4">
                        <a:lumMod val="75000"/>
                      </a:schemeClr>
                    </a:solidFill>
                  </a:rPr>
                  <a:t>MSY</a:t>
                </a:r>
                <a:endParaRPr lang="en-US" b="1" baseline="-2500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20483" name="Rectangle 73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4953000"/>
            <a:ext cx="2590800" cy="1447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400" dirty="0">
                <a:solidFill>
                  <a:srgbClr val="C00000"/>
                </a:solidFill>
              </a:rPr>
              <a:t>Escapements  representing “overfishing”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(SY &lt; 90% MSY)</a:t>
            </a:r>
          </a:p>
        </p:txBody>
      </p:sp>
      <p:sp>
        <p:nvSpPr>
          <p:cNvPr id="143364" name="AutoShape 74"/>
          <p:cNvSpPr>
            <a:spLocks/>
          </p:cNvSpPr>
          <p:nvPr/>
        </p:nvSpPr>
        <p:spPr bwMode="auto">
          <a:xfrm rot="-5400000">
            <a:off x="1905000" y="4343400"/>
            <a:ext cx="533400" cy="685800"/>
          </a:xfrm>
          <a:prstGeom prst="leftBrace">
            <a:avLst>
              <a:gd name="adj1" fmla="val 14286"/>
              <a:gd name="adj2" fmla="val 50000"/>
            </a:avLst>
          </a:prstGeom>
          <a:noFill/>
          <a:ln w="9525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365" name="Line 65"/>
          <p:cNvSpPr>
            <a:spLocks noChangeShapeType="1"/>
          </p:cNvSpPr>
          <p:nvPr/>
        </p:nvSpPr>
        <p:spPr bwMode="auto">
          <a:xfrm>
            <a:off x="1752600" y="2713038"/>
            <a:ext cx="76200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367" name="Slide Number Placeholder 5"/>
          <p:cNvSpPr txBox="1">
            <a:spLocks noGrp="1"/>
          </p:cNvSpPr>
          <p:nvPr/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DAF9876-4FD8-4F3B-84CC-568FA2FE94D7}" type="slidenum">
              <a:rPr lang="en-US" sz="1400"/>
              <a:pPr algn="r"/>
              <a:t>43</a:t>
            </a:fld>
            <a:endParaRPr lang="en-US" sz="1400"/>
          </a:p>
        </p:txBody>
      </p:sp>
      <p:sp>
        <p:nvSpPr>
          <p:cNvPr id="77" name="Footer Placeholder 4">
            <a:extLst>
              <a:ext uri="{FF2B5EF4-FFF2-40B4-BE49-F238E27FC236}">
                <a16:creationId xmlns:a16="http://schemas.microsoft.com/office/drawing/2014/main" id="{306FC1AC-1946-4ACB-A84B-AA1D10454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Overfishing profile (2)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AD7B7365-6491-480B-85CE-3C69655A4E0E}"/>
              </a:ext>
            </a:extLst>
          </p:cNvPr>
          <p:cNvSpPr>
            <a:spLocks/>
          </p:cNvSpPr>
          <p:nvPr/>
        </p:nvSpPr>
        <p:spPr bwMode="auto">
          <a:xfrm rot="-5400000">
            <a:off x="5492397" y="2332240"/>
            <a:ext cx="533400" cy="4768446"/>
          </a:xfrm>
          <a:prstGeom prst="leftBrace">
            <a:avLst>
              <a:gd name="adj1" fmla="val 14286"/>
              <a:gd name="adj2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3">
            <a:extLst>
              <a:ext uri="{FF2B5EF4-FFF2-40B4-BE49-F238E27FC236}">
                <a16:creationId xmlns:a16="http://schemas.microsoft.com/office/drawing/2014/main" id="{17EEFD81-A0D2-4782-ABCD-711B535A9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7170" y="4942682"/>
            <a:ext cx="37924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sz="2000" i="1" kern="0" dirty="0">
                <a:solidFill>
                  <a:schemeClr val="bg1">
                    <a:lumMod val="65000"/>
                  </a:schemeClr>
                </a:solidFill>
              </a:rPr>
              <a:t>Note: this range also gives escapements with (SY &lt; 90% MSY), but we’re only concerned about escapement being </a:t>
            </a:r>
            <a:r>
              <a:rPr lang="en-US" sz="2000" b="1" i="1" kern="0" dirty="0">
                <a:solidFill>
                  <a:schemeClr val="bg1">
                    <a:lumMod val="65000"/>
                  </a:schemeClr>
                </a:solidFill>
              </a:rPr>
              <a:t>too low</a:t>
            </a:r>
            <a:r>
              <a:rPr lang="en-US" sz="2000" i="1" kern="0" dirty="0">
                <a:solidFill>
                  <a:schemeClr val="bg1">
                    <a:lumMod val="65000"/>
                  </a:schemeClr>
                </a:solidFill>
              </a:rPr>
              <a:t>, not too high</a:t>
            </a:r>
            <a:endParaRPr lang="en-US" sz="2000" b="1" i="1" kern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7B6C95-5853-4C3A-B88A-F0C48CA9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881574"/>
            <a:ext cx="5334462" cy="5334462"/>
          </a:xfrm>
          <a:prstGeom prst="rect">
            <a:avLst/>
          </a:prstGeom>
        </p:spPr>
      </p:pic>
      <p:sp>
        <p:nvSpPr>
          <p:cNvPr id="144395" name="Slide Number Placeholder 5"/>
          <p:cNvSpPr txBox="1">
            <a:spLocks noGrp="1"/>
          </p:cNvSpPr>
          <p:nvPr/>
        </p:nvSpPr>
        <p:spPr bwMode="auto">
          <a:xfrm>
            <a:off x="67818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31D889B-45AD-4287-8012-39307AD5464B}" type="slidenum">
              <a:rPr lang="en-US" sz="1400"/>
              <a:pPr algn="r"/>
              <a:t>44</a:t>
            </a:fld>
            <a:endParaRPr lang="en-US" sz="1400" dirty="0"/>
          </a:p>
        </p:txBody>
      </p:sp>
      <p:sp>
        <p:nvSpPr>
          <p:cNvPr id="65" name="Rectangle 57">
            <a:extLst>
              <a:ext uri="{FF2B5EF4-FFF2-40B4-BE49-F238E27FC236}">
                <a16:creationId xmlns:a16="http://schemas.microsoft.com/office/drawing/2014/main" id="{162E6887-F323-4B08-BD68-2ADEAA01C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0"/>
            <a:ext cx="8458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3200" kern="0">
                <a:solidFill>
                  <a:srgbClr val="C00000"/>
                </a:solidFill>
              </a:rPr>
              <a:t>How many states of nature lead to overfishing?</a:t>
            </a:r>
            <a:endParaRPr lang="en-US" sz="3200" kern="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7EB26-2387-4712-B6CA-C5E1B1460A1A}"/>
              </a:ext>
            </a:extLst>
          </p:cNvPr>
          <p:cNvSpPr txBox="1"/>
          <p:nvPr/>
        </p:nvSpPr>
        <p:spPr>
          <a:xfrm>
            <a:off x="151938" y="880228"/>
            <a:ext cx="33056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Start simple:  5 bootstrap reps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Remember: each bootstrap rep is a possible version of reality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possible version of reality has its own “overfishing” range, in which SY &lt; 0.9*MSY (and S &lt; </a:t>
            </a:r>
            <a:r>
              <a:rPr lang="en-US" sz="2000" dirty="0" err="1"/>
              <a:t>Smsy</a:t>
            </a:r>
            <a:r>
              <a:rPr lang="en-US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each prospective S, what proportion of the 5 possible overfishing ranges are intersected?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16154-7948-4AE2-A1BD-BFFB4CCA3053}"/>
              </a:ext>
            </a:extLst>
          </p:cNvPr>
          <p:cNvSpPr txBox="1"/>
          <p:nvPr/>
        </p:nvSpPr>
        <p:spPr>
          <a:xfrm rot="16200000">
            <a:off x="3287145" y="1580471"/>
            <a:ext cx="7409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R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5FC35-4993-4CF3-B49F-08D9880F04C2}"/>
              </a:ext>
            </a:extLst>
          </p:cNvPr>
          <p:cNvSpPr txBox="1"/>
          <p:nvPr/>
        </p:nvSpPr>
        <p:spPr>
          <a:xfrm rot="16200000">
            <a:off x="3213343" y="3343343"/>
            <a:ext cx="8885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SY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3A06E-10C8-4371-A78B-1435CB131278}"/>
              </a:ext>
            </a:extLst>
          </p:cNvPr>
          <p:cNvSpPr txBox="1"/>
          <p:nvPr/>
        </p:nvSpPr>
        <p:spPr>
          <a:xfrm>
            <a:off x="5905530" y="6235086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B5FB64-38DA-4166-B3A5-105F56EADC2A}"/>
              </a:ext>
            </a:extLst>
          </p:cNvPr>
          <p:cNvSpPr txBox="1"/>
          <p:nvPr/>
        </p:nvSpPr>
        <p:spPr>
          <a:xfrm rot="16200000">
            <a:off x="2568134" y="5104157"/>
            <a:ext cx="21789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Pr</a:t>
            </a:r>
            <a:r>
              <a:rPr lang="en-US" sz="2000" dirty="0"/>
              <a:t>(SY &lt; 0.9*MSY)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DDEF4E7-5F09-4636-BB42-36469AA4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49312"/>
            <a:ext cx="5029200" cy="308688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Overfishing profile (3)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D9605-E357-46DF-A230-409E7DAB7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46" y="914400"/>
            <a:ext cx="5301116" cy="5301116"/>
          </a:xfrm>
          <a:prstGeom prst="rect">
            <a:avLst/>
          </a:prstGeom>
        </p:spPr>
      </p:pic>
      <p:sp>
        <p:nvSpPr>
          <p:cNvPr id="144395" name="Slide Number Placeholder 5"/>
          <p:cNvSpPr txBox="1">
            <a:spLocks noGrp="1"/>
          </p:cNvSpPr>
          <p:nvPr/>
        </p:nvSpPr>
        <p:spPr bwMode="auto">
          <a:xfrm>
            <a:off x="67818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31D889B-45AD-4287-8012-39307AD5464B}" type="slidenum">
              <a:rPr lang="en-US" sz="1400"/>
              <a:pPr algn="r"/>
              <a:t>45</a:t>
            </a:fld>
            <a:endParaRPr lang="en-US" sz="1400" dirty="0"/>
          </a:p>
        </p:txBody>
      </p:sp>
      <p:sp>
        <p:nvSpPr>
          <p:cNvPr id="65" name="Rectangle 57">
            <a:extLst>
              <a:ext uri="{FF2B5EF4-FFF2-40B4-BE49-F238E27FC236}">
                <a16:creationId xmlns:a16="http://schemas.microsoft.com/office/drawing/2014/main" id="{162E6887-F323-4B08-BD68-2ADEAA01C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0"/>
            <a:ext cx="8458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3200" kern="0">
                <a:solidFill>
                  <a:srgbClr val="C00000"/>
                </a:solidFill>
              </a:rPr>
              <a:t>How many states of nature lead to overfishing?</a:t>
            </a:r>
            <a:endParaRPr lang="en-US" sz="3200" kern="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7EB26-2387-4712-B6CA-C5E1B1460A1A}"/>
              </a:ext>
            </a:extLst>
          </p:cNvPr>
          <p:cNvSpPr txBox="1"/>
          <p:nvPr/>
        </p:nvSpPr>
        <p:spPr>
          <a:xfrm>
            <a:off x="151938" y="880228"/>
            <a:ext cx="33056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Start simple:  5 bootstrap reps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Remember: each bootstrap rep is a possible version of reality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possible version of reality has its own “overfishing” range, in which SY &lt; 0.9*MSY (and S &lt; </a:t>
            </a:r>
            <a:r>
              <a:rPr lang="en-US" sz="2000" dirty="0" err="1"/>
              <a:t>Smsy</a:t>
            </a:r>
            <a:r>
              <a:rPr lang="en-US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each prospective S, what proportion of the 5 possible overfishing ranges are intersected?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16154-7948-4AE2-A1BD-BFFB4CCA3053}"/>
              </a:ext>
            </a:extLst>
          </p:cNvPr>
          <p:cNvSpPr txBox="1"/>
          <p:nvPr/>
        </p:nvSpPr>
        <p:spPr>
          <a:xfrm rot="16200000">
            <a:off x="3287145" y="1580471"/>
            <a:ext cx="7409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R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5FC35-4993-4CF3-B49F-08D9880F04C2}"/>
              </a:ext>
            </a:extLst>
          </p:cNvPr>
          <p:cNvSpPr txBox="1"/>
          <p:nvPr/>
        </p:nvSpPr>
        <p:spPr>
          <a:xfrm rot="16200000">
            <a:off x="3213343" y="3343343"/>
            <a:ext cx="8885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SY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0A298-5FF3-4584-B4C9-E2A20A284136}"/>
              </a:ext>
            </a:extLst>
          </p:cNvPr>
          <p:cNvSpPr txBox="1"/>
          <p:nvPr/>
        </p:nvSpPr>
        <p:spPr>
          <a:xfrm>
            <a:off x="5905530" y="6235086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A2319-E8AF-4566-B17F-99E0F9CFAEB1}"/>
              </a:ext>
            </a:extLst>
          </p:cNvPr>
          <p:cNvSpPr txBox="1"/>
          <p:nvPr/>
        </p:nvSpPr>
        <p:spPr>
          <a:xfrm rot="16200000">
            <a:off x="2568134" y="5104157"/>
            <a:ext cx="21789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Pr</a:t>
            </a:r>
            <a:r>
              <a:rPr lang="en-US" sz="2000" dirty="0"/>
              <a:t>(SY &lt; 0.9*MSY)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F17DF68-13E9-4929-B276-CD62D3C2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49312"/>
            <a:ext cx="5029200" cy="308688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Overfishing profile (4)</a:t>
            </a:r>
          </a:p>
        </p:txBody>
      </p:sp>
    </p:spTree>
    <p:extLst>
      <p:ext uri="{BB962C8B-B14F-4D97-AF65-F5344CB8AC3E}">
        <p14:creationId xmlns:p14="http://schemas.microsoft.com/office/powerpoint/2010/main" val="3416872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0B30E19-E80B-4DD9-9A07-380D405EA5D5}"/>
              </a:ext>
            </a:extLst>
          </p:cNvPr>
          <p:cNvSpPr txBox="1"/>
          <p:nvPr/>
        </p:nvSpPr>
        <p:spPr>
          <a:xfrm>
            <a:off x="228600" y="5874603"/>
            <a:ext cx="31242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 this proportion as </a:t>
            </a:r>
            <a:r>
              <a:rPr lang="en-US" b="1" dirty="0"/>
              <a:t>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1D731-2E1B-4854-8247-DA88EF1BF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68" y="864568"/>
            <a:ext cx="5340470" cy="5340470"/>
          </a:xfrm>
          <a:prstGeom prst="rect">
            <a:avLst/>
          </a:prstGeom>
        </p:spPr>
      </p:pic>
      <p:sp>
        <p:nvSpPr>
          <p:cNvPr id="144387" name="Rectangle 57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458200" cy="10668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rgbClr val="C00000"/>
                </a:solidFill>
              </a:rPr>
              <a:t>How many states of nature lead to overfishing?</a:t>
            </a:r>
          </a:p>
        </p:txBody>
      </p:sp>
      <p:sp>
        <p:nvSpPr>
          <p:cNvPr id="144395" name="Slide Number Placeholder 5"/>
          <p:cNvSpPr txBox="1">
            <a:spLocks noGrp="1"/>
          </p:cNvSpPr>
          <p:nvPr/>
        </p:nvSpPr>
        <p:spPr bwMode="auto">
          <a:xfrm>
            <a:off x="67818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31D889B-45AD-4287-8012-39307AD5464B}" type="slidenum">
              <a:rPr lang="en-US" sz="1400"/>
              <a:pPr algn="r"/>
              <a:t>46</a:t>
            </a:fld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2E97C-9DA0-40EB-BBA0-C6B805F3CADF}"/>
              </a:ext>
            </a:extLst>
          </p:cNvPr>
          <p:cNvSpPr txBox="1"/>
          <p:nvPr/>
        </p:nvSpPr>
        <p:spPr>
          <a:xfrm>
            <a:off x="151938" y="880228"/>
            <a:ext cx="33056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Fill in many bootstrap reps…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Remember: each bootstrap rep is a possible version of reality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possible version of reality has its own “overfishing” range, in which SY &lt; 0.9*MSY (and S &lt; </a:t>
            </a:r>
            <a:r>
              <a:rPr lang="en-US" sz="2000" dirty="0" err="1"/>
              <a:t>Smsy</a:t>
            </a:r>
            <a:r>
              <a:rPr lang="en-US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each prospective S, what proportion of possible overfishing ranges are intersected?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42163-3933-4B9E-A329-2D9F4227EDA2}"/>
              </a:ext>
            </a:extLst>
          </p:cNvPr>
          <p:cNvSpPr txBox="1"/>
          <p:nvPr/>
        </p:nvSpPr>
        <p:spPr>
          <a:xfrm rot="16200000">
            <a:off x="3287145" y="1580471"/>
            <a:ext cx="7409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R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487D5-A42A-4905-A488-927F3A50CC21}"/>
              </a:ext>
            </a:extLst>
          </p:cNvPr>
          <p:cNvSpPr txBox="1"/>
          <p:nvPr/>
        </p:nvSpPr>
        <p:spPr>
          <a:xfrm rot="16200000">
            <a:off x="3213343" y="3343343"/>
            <a:ext cx="8885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SY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C422F-AFF1-4EBA-ABCD-F079A7C80A8B}"/>
              </a:ext>
            </a:extLst>
          </p:cNvPr>
          <p:cNvSpPr txBox="1"/>
          <p:nvPr/>
        </p:nvSpPr>
        <p:spPr>
          <a:xfrm>
            <a:off x="5905530" y="6235086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BBBF5-4CE6-461A-B8C6-21F0F4EAC136}"/>
              </a:ext>
            </a:extLst>
          </p:cNvPr>
          <p:cNvSpPr txBox="1"/>
          <p:nvPr/>
        </p:nvSpPr>
        <p:spPr>
          <a:xfrm rot="16200000">
            <a:off x="2568134" y="5104157"/>
            <a:ext cx="21789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Pr</a:t>
            </a:r>
            <a:r>
              <a:rPr lang="en-US" sz="2000" dirty="0"/>
              <a:t>(SY &lt; 0.9*MSY)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15B2D0A-185D-40E4-905E-B38FC9484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49312"/>
            <a:ext cx="5029200" cy="308688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Overfishing profile (5)</a:t>
            </a:r>
          </a:p>
        </p:txBody>
      </p:sp>
    </p:spTree>
    <p:extLst>
      <p:ext uri="{BB962C8B-B14F-4D97-AF65-F5344CB8AC3E}">
        <p14:creationId xmlns:p14="http://schemas.microsoft.com/office/powerpoint/2010/main" val="1684153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Overfishing</a:t>
            </a:r>
            <a:r>
              <a:rPr lang="en-US"/>
              <a:t> and Yield Profiles</a:t>
            </a:r>
          </a:p>
        </p:txBody>
      </p:sp>
      <p:sp>
        <p:nvSpPr>
          <p:cNvPr id="1454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9BEE7A-0120-4B07-83C7-FFBBE3721B9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5412" name="TextBox 7"/>
          <p:cNvSpPr txBox="1">
            <a:spLocks noChangeArrowheads="1"/>
          </p:cNvSpPr>
          <p:nvPr/>
        </p:nvSpPr>
        <p:spPr bwMode="auto">
          <a:xfrm>
            <a:off x="2743200" y="5486400"/>
            <a:ext cx="4529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Spawners Counted in Aerial Survey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261358"/>
              </p:ext>
            </p:extLst>
          </p:nvPr>
        </p:nvGraphicFramePr>
        <p:xfrm>
          <a:off x="0" y="838200"/>
          <a:ext cx="8915400" cy="5410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65940C0-1BAF-44B9-A7E6-2D8CE111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66002"/>
            <a:ext cx="5486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Overfishing profile (6)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EF29F-38BB-4E01-B729-B5ECE4767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880229"/>
            <a:ext cx="5365878" cy="5365878"/>
          </a:xfrm>
          <a:prstGeom prst="rect">
            <a:avLst/>
          </a:prstGeom>
        </p:spPr>
      </p:pic>
      <p:sp>
        <p:nvSpPr>
          <p:cNvPr id="144387" name="Rectangle 57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458200" cy="10668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rgbClr val="C00000"/>
                </a:solidFill>
              </a:rPr>
              <a:t>How many states of nature lead to overfishing?</a:t>
            </a:r>
          </a:p>
        </p:txBody>
      </p:sp>
      <p:sp>
        <p:nvSpPr>
          <p:cNvPr id="144395" name="Slide Number Placeholder 5"/>
          <p:cNvSpPr txBox="1">
            <a:spLocks noGrp="1"/>
          </p:cNvSpPr>
          <p:nvPr/>
        </p:nvSpPr>
        <p:spPr bwMode="auto">
          <a:xfrm>
            <a:off x="67818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31D889B-45AD-4287-8012-39307AD5464B}" type="slidenum">
              <a:rPr lang="en-US" sz="1400"/>
              <a:pPr algn="r"/>
              <a:t>48</a:t>
            </a:fld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2E97C-9DA0-40EB-BBA0-C6B805F3CADF}"/>
              </a:ext>
            </a:extLst>
          </p:cNvPr>
          <p:cNvSpPr txBox="1"/>
          <p:nvPr/>
        </p:nvSpPr>
        <p:spPr>
          <a:xfrm>
            <a:off x="151938" y="880228"/>
            <a:ext cx="33056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Fill in many bootstrap reps…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Remember: each bootstrap rep is a possible version of reality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possible version of reality has its own “overfishing” range, in which SY &lt; 0.9*MSY (and S &lt; </a:t>
            </a:r>
            <a:r>
              <a:rPr lang="en-US" sz="2000" dirty="0" err="1"/>
              <a:t>Smsy</a:t>
            </a:r>
            <a:r>
              <a:rPr lang="en-US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each prospective S, what proportion of possible overfishing ranges are intersected?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42163-3933-4B9E-A329-2D9F4227EDA2}"/>
              </a:ext>
            </a:extLst>
          </p:cNvPr>
          <p:cNvSpPr txBox="1"/>
          <p:nvPr/>
        </p:nvSpPr>
        <p:spPr>
          <a:xfrm rot="16200000">
            <a:off x="3287145" y="1580471"/>
            <a:ext cx="7409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R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487D5-A42A-4905-A488-927F3A50CC21}"/>
              </a:ext>
            </a:extLst>
          </p:cNvPr>
          <p:cNvSpPr txBox="1"/>
          <p:nvPr/>
        </p:nvSpPr>
        <p:spPr>
          <a:xfrm rot="16200000">
            <a:off x="3213343" y="3343343"/>
            <a:ext cx="8885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SY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1544A-D3BE-4A5B-886F-797CF27C424C}"/>
              </a:ext>
            </a:extLst>
          </p:cNvPr>
          <p:cNvSpPr txBox="1"/>
          <p:nvPr/>
        </p:nvSpPr>
        <p:spPr>
          <a:xfrm rot="16200000">
            <a:off x="2804641" y="5104157"/>
            <a:ext cx="17059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   Probability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148882-0ABF-49DD-8656-853E286042C6}"/>
              </a:ext>
            </a:extLst>
          </p:cNvPr>
          <p:cNvSpPr txBox="1"/>
          <p:nvPr/>
        </p:nvSpPr>
        <p:spPr>
          <a:xfrm>
            <a:off x="5905530" y="6235086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E6AB0-A4B2-4DD8-8D69-E1A01A77EBC5}"/>
              </a:ext>
            </a:extLst>
          </p:cNvPr>
          <p:cNvSpPr txBox="1"/>
          <p:nvPr/>
        </p:nvSpPr>
        <p:spPr>
          <a:xfrm>
            <a:off x="228600" y="5874603"/>
            <a:ext cx="31242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 this proportion as </a:t>
            </a:r>
            <a:r>
              <a:rPr lang="en-US" b="1" dirty="0"/>
              <a:t>probability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AC21D4-62E4-4CC8-ADBB-61E40862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549312"/>
            <a:ext cx="5029200" cy="308688"/>
          </a:xfrm>
        </p:spPr>
        <p:txBody>
          <a:bodyPr/>
          <a:lstStyle/>
          <a:p>
            <a:pPr>
              <a:defRPr/>
            </a:pPr>
            <a:r>
              <a:rPr lang="en-US" dirty="0"/>
              <a:t>SRA - Classic Ricker Estimation – Overfishing profile (7)</a:t>
            </a:r>
          </a:p>
        </p:txBody>
      </p:sp>
    </p:spTree>
    <p:extLst>
      <p:ext uri="{BB962C8B-B14F-4D97-AF65-F5344CB8AC3E}">
        <p14:creationId xmlns:p14="http://schemas.microsoft.com/office/powerpoint/2010/main" val="1469738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7D7FB0E-220B-4CAD-8FA6-194AA3D23D3A}" type="slidenum">
              <a:rPr lang="en-US" sz="1400"/>
              <a:pPr algn="r"/>
              <a:t>49</a:t>
            </a:fld>
            <a:endParaRPr lang="en-US" sz="1400"/>
          </a:p>
        </p:txBody>
      </p:sp>
      <p:sp>
        <p:nvSpPr>
          <p:cNvPr id="134147" name="Rectangle 2"/>
          <p:cNvSpPr>
            <a:spLocks noChangeArrowheads="1"/>
          </p:cNvSpPr>
          <p:nvPr/>
        </p:nvSpPr>
        <p:spPr bwMode="auto">
          <a:xfrm>
            <a:off x="2057400" y="685800"/>
            <a:ext cx="67056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 b="1">
                <a:solidFill>
                  <a:schemeClr val="tx2"/>
                </a:solidFill>
              </a:rPr>
              <a:t>Mechanics </a:t>
            </a:r>
          </a:p>
          <a:p>
            <a:pPr algn="ctr" eaLnBrk="0" hangingPunct="0"/>
            <a:r>
              <a:rPr lang="en-US" sz="3600" b="1">
                <a:solidFill>
                  <a:schemeClr val="tx2"/>
                </a:solidFill>
              </a:rPr>
              <a:t>of Escapement Goal Analysis in Alaska</a:t>
            </a:r>
          </a:p>
        </p:txBody>
      </p:sp>
      <p:pic>
        <p:nvPicPr>
          <p:cNvPr id="134148" name="Picture 3" descr="adfg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3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49" name="Rectangle 4"/>
          <p:cNvSpPr>
            <a:spLocks noChangeArrowheads="1"/>
          </p:cNvSpPr>
          <p:nvPr/>
        </p:nvSpPr>
        <p:spPr bwMode="auto">
          <a:xfrm>
            <a:off x="533400" y="2743200"/>
            <a:ext cx="838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800" b="1">
                <a:cs typeface="Times New Roman" pitchFamily="18" charset="0"/>
              </a:rPr>
              <a:t>Stock-Recruit Analysis:</a:t>
            </a:r>
          </a:p>
        </p:txBody>
      </p:sp>
      <p:sp>
        <p:nvSpPr>
          <p:cNvPr id="1067013" name="Text Box 5"/>
          <p:cNvSpPr txBox="1">
            <a:spLocks noChangeArrowheads="1"/>
          </p:cNvSpPr>
          <p:nvPr/>
        </p:nvSpPr>
        <p:spPr bwMode="auto">
          <a:xfrm>
            <a:off x="990600" y="3395663"/>
            <a:ext cx="519430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-"/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Ricker Stock-Recruit Relationship</a:t>
            </a:r>
          </a:p>
          <a:p>
            <a:pPr>
              <a:buFontTx/>
              <a:buChar char="-"/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Classic Ricker Estimation</a:t>
            </a:r>
          </a:p>
          <a:p>
            <a:pPr>
              <a:buFontTx/>
              <a:buChar char="-"/>
              <a:defRPr/>
            </a:pPr>
            <a:r>
              <a:rPr lang="en-US" sz="2800" dirty="0">
                <a:solidFill>
                  <a:srgbClr val="0000FF"/>
                </a:solidFill>
              </a:rPr>
              <a:t>Lab: Estimation and Uncertainty</a:t>
            </a:r>
          </a:p>
          <a:p>
            <a:pPr>
              <a:buFontTx/>
              <a:buChar char="-"/>
              <a:defRPr/>
            </a:pPr>
            <a:r>
              <a:rPr lang="en-US" sz="2800" dirty="0"/>
              <a:t>Problems and Special Issues</a:t>
            </a:r>
          </a:p>
          <a:p>
            <a:pPr>
              <a:buFontTx/>
              <a:buChar char="-"/>
              <a:defRPr/>
            </a:pPr>
            <a:r>
              <a:rPr lang="en-US" sz="2800" dirty="0"/>
              <a:t>Bayesian State-Space Models</a:t>
            </a:r>
          </a:p>
          <a:p>
            <a:pPr>
              <a:buFontTx/>
              <a:buChar char="-"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6184803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5</a:t>
            </a:fld>
            <a:endParaRPr lang="en-US" sz="1400"/>
          </a:p>
        </p:txBody>
      </p:sp>
      <p:sp>
        <p:nvSpPr>
          <p:cNvPr id="29699" name="Footer Placeholder 2"/>
          <p:cNvSpPr txBox="1">
            <a:spLocks noGrp="1"/>
          </p:cNvSpPr>
          <p:nvPr/>
        </p:nvSpPr>
        <p:spPr bwMode="auto">
          <a:xfrm>
            <a:off x="3124200" y="6553200"/>
            <a:ext cx="373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Ricker S-R Relationship - parameters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Object 7"/>
              <p:cNvSpPr txBox="1"/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69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blipFill>
                <a:blip r:embed="rId3"/>
                <a:stretch>
                  <a:fillRect l="-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/>
              <p:nvPr/>
            </p:nvSpPr>
            <p:spPr bwMode="auto">
              <a:xfrm>
                <a:off x="2057004" y="2916684"/>
                <a:ext cx="19050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004" y="2916684"/>
                <a:ext cx="1905000" cy="457200"/>
              </a:xfrm>
              <a:prstGeom prst="rect">
                <a:avLst/>
              </a:prstGeom>
              <a:blipFill>
                <a:blip r:embed="rId4"/>
                <a:stretch>
                  <a:fillRect l="-13738" t="-110667" b="-16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BC78AC4-FF3E-4E56-8C67-83F0546EC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04" y="0"/>
            <a:ext cx="4572396" cy="2438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39FA5-5DF7-486B-98FF-1E937DA8F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2209589"/>
            <a:ext cx="4572396" cy="2438611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F5F0B08-B5B6-4F15-8DD9-874F56ECD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4" y="103108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400" kern="0"/>
              <a:t>Ricker Relationship:</a:t>
            </a:r>
            <a:br>
              <a:rPr lang="en-US" sz="2400" kern="0"/>
            </a:br>
            <a:r>
              <a:rPr lang="en-US" sz="2400" b="1" kern="0"/>
              <a:t>Parameters</a:t>
            </a:r>
            <a:endParaRPr lang="en-US" sz="2400" b="1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7A35E-C741-4C22-9A3F-3F79185629DB}"/>
              </a:ext>
            </a:extLst>
          </p:cNvPr>
          <p:cNvSpPr txBox="1"/>
          <p:nvPr/>
        </p:nvSpPr>
        <p:spPr>
          <a:xfrm>
            <a:off x="685800" y="5080337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Good way to think of the relationship is in terms of </a:t>
            </a:r>
            <a:r>
              <a:rPr lang="en-US" sz="2000" b="1" dirty="0"/>
              <a:t>Recruits per </a:t>
            </a:r>
            <a:r>
              <a:rPr lang="en-US" sz="2000" b="1" dirty="0" err="1"/>
              <a:t>Spawner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α:  </a:t>
            </a:r>
            <a:r>
              <a:rPr lang="en-US" sz="2000" dirty="0"/>
              <a:t>Recruits/</a:t>
            </a:r>
            <a:r>
              <a:rPr lang="en-US" sz="2000" dirty="0" err="1"/>
              <a:t>spawner</a:t>
            </a:r>
            <a:r>
              <a:rPr lang="en-US" sz="2000" dirty="0"/>
              <a:t> at small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b="1" dirty="0"/>
              <a:t>β</a:t>
            </a:r>
            <a:r>
              <a:rPr lang="en-US" sz="2000" b="1" dirty="0"/>
              <a:t>:  </a:t>
            </a:r>
            <a:r>
              <a:rPr lang="en-US" sz="2000" dirty="0"/>
              <a:t>How quickly it comes down </a:t>
            </a:r>
            <a:r>
              <a:rPr lang="en-US" sz="2000" i="1" dirty="0"/>
              <a:t>(Strength of density-dependence)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8EB1A-F769-494C-8775-1C0EA8077CFF}"/>
              </a:ext>
            </a:extLst>
          </p:cNvPr>
          <p:cNvSpPr txBox="1"/>
          <p:nvPr/>
        </p:nvSpPr>
        <p:spPr>
          <a:xfrm>
            <a:off x="6257457" y="4339040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B916B-A080-4B1B-9300-040069476B6C}"/>
              </a:ext>
            </a:extLst>
          </p:cNvPr>
          <p:cNvSpPr txBox="1"/>
          <p:nvPr/>
        </p:nvSpPr>
        <p:spPr>
          <a:xfrm rot="16200000">
            <a:off x="3705522" y="771034"/>
            <a:ext cx="10999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AC6CFC-F402-4793-A6BD-839ADE1EE344}"/>
              </a:ext>
            </a:extLst>
          </p:cNvPr>
          <p:cNvSpPr txBox="1"/>
          <p:nvPr/>
        </p:nvSpPr>
        <p:spPr>
          <a:xfrm rot="16200000">
            <a:off x="3571012" y="2998372"/>
            <a:ext cx="13564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R/S    </a:t>
            </a:r>
          </a:p>
        </p:txBody>
      </p:sp>
    </p:spTree>
    <p:extLst>
      <p:ext uri="{BB962C8B-B14F-4D97-AF65-F5344CB8AC3E}">
        <p14:creationId xmlns:p14="http://schemas.microsoft.com/office/powerpoint/2010/main" val="1079618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Footer Placeholder 2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/>
              <a:t>SRA - Lab</a:t>
            </a:r>
          </a:p>
        </p:txBody>
      </p:sp>
      <p:sp>
        <p:nvSpPr>
          <p:cNvPr id="135171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8F9AE5E-F6FA-434F-A075-0FFF60BFC8D7}" type="slidenum">
              <a:rPr lang="en-US" sz="1400"/>
              <a:pPr algn="r"/>
              <a:t>50</a:t>
            </a:fld>
            <a:endParaRPr lang="en-US" sz="1400"/>
          </a:p>
        </p:txBody>
      </p:sp>
      <p:pic>
        <p:nvPicPr>
          <p:cNvPr id="13517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32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173" name="Rectangle 3"/>
          <p:cNvSpPr>
            <a:spLocks noChangeArrowheads="1"/>
          </p:cNvSpPr>
          <p:nvPr/>
        </p:nvSpPr>
        <p:spPr bwMode="auto">
          <a:xfrm>
            <a:off x="76200" y="2133600"/>
            <a:ext cx="152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COPY AND PASTE VALUES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Footer Placeholder 2"/>
          <p:cNvSpPr txBox="1">
            <a:spLocks noGrp="1"/>
          </p:cNvSpPr>
          <p:nvPr/>
        </p:nvSpPr>
        <p:spPr bwMode="auto">
          <a:xfrm>
            <a:off x="3429000" y="6448647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Lab - Bootstrapping</a:t>
            </a:r>
          </a:p>
        </p:txBody>
      </p:sp>
      <p:sp>
        <p:nvSpPr>
          <p:cNvPr id="32776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37D00A5-FB4B-4054-AE19-56CA01100AA4}" type="slidenum">
              <a:rPr lang="en-US" sz="1400"/>
              <a:pPr algn="r"/>
              <a:t>51</a:t>
            </a:fld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CCA2-2C0E-4177-A773-72B8176E014D}"/>
              </a:ext>
            </a:extLst>
          </p:cNvPr>
          <p:cNvSpPr txBox="1"/>
          <p:nvPr/>
        </p:nvSpPr>
        <p:spPr>
          <a:xfrm>
            <a:off x="762000" y="163452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Aside: Bootstrapping makes sense!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A327D-6F77-42AD-9824-E67A85F47D7D}"/>
              </a:ext>
            </a:extLst>
          </p:cNvPr>
          <p:cNvSpPr txBox="1"/>
          <p:nvPr/>
        </p:nvSpPr>
        <p:spPr>
          <a:xfrm>
            <a:off x="533400" y="816114"/>
            <a:ext cx="7924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Idea 1: Statistical inference comes from the </a:t>
            </a:r>
            <a:r>
              <a:rPr lang="en-US" sz="2000" i="1" dirty="0"/>
              <a:t>sampling distribution</a:t>
            </a:r>
          </a:p>
          <a:p>
            <a:r>
              <a:rPr lang="en-US" sz="2000" dirty="0"/>
              <a:t>That is, distribution of estimator over </a:t>
            </a:r>
            <a:r>
              <a:rPr lang="en-US" sz="2000" u="sng" dirty="0"/>
              <a:t>all possible datasets</a:t>
            </a:r>
          </a:p>
          <a:p>
            <a:endParaRPr lang="en-US" sz="2000" u="sng" dirty="0"/>
          </a:p>
          <a:p>
            <a:r>
              <a:rPr lang="en-US" sz="2000" dirty="0"/>
              <a:t>Idea 2: If a dataset is representative of a population, then the population must resemble the dataset</a:t>
            </a:r>
          </a:p>
          <a:p>
            <a:endParaRPr lang="en-US" sz="2000" dirty="0"/>
          </a:p>
          <a:p>
            <a:r>
              <a:rPr lang="en-US" sz="2000" dirty="0"/>
              <a:t>Idea 3: Sampling the dataset </a:t>
            </a:r>
            <a:r>
              <a:rPr lang="en-US" sz="2000" u="sng" dirty="0"/>
              <a:t>with replacement</a:t>
            </a:r>
            <a:r>
              <a:rPr lang="en-US" sz="2000" dirty="0"/>
              <a:t> is like sampling a conceptually infinite population with the same characteristics as the dataset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2D37A-2229-4A49-B087-DE2A903A12FD}"/>
              </a:ext>
            </a:extLst>
          </p:cNvPr>
          <p:cNvSpPr txBox="1"/>
          <p:nvPr/>
        </p:nvSpPr>
        <p:spPr>
          <a:xfrm>
            <a:off x="1676400" y="3483114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Resampling with replacement 10,000 times is like taking 10,000 new “datasets”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BCB43B-F3BC-435B-9FDE-53E887F60A6A}"/>
              </a:ext>
            </a:extLst>
          </p:cNvPr>
          <p:cNvSpPr txBox="1"/>
          <p:nvPr/>
        </p:nvSpPr>
        <p:spPr>
          <a:xfrm>
            <a:off x="6629400" y="348311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Sampling distribution!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C16076A5-D70E-4493-976A-06834E8BE773}"/>
              </a:ext>
            </a:extLst>
          </p:cNvPr>
          <p:cNvSpPr/>
          <p:nvPr/>
        </p:nvSpPr>
        <p:spPr>
          <a:xfrm rot="5400000">
            <a:off x="775662" y="3366463"/>
            <a:ext cx="533400" cy="6584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5AF4807-4E98-4D5C-A67D-C4370AD57462}"/>
              </a:ext>
            </a:extLst>
          </p:cNvPr>
          <p:cNvSpPr/>
          <p:nvPr/>
        </p:nvSpPr>
        <p:spPr>
          <a:xfrm>
            <a:off x="6172200" y="3712458"/>
            <a:ext cx="444541" cy="249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2FAE54E-57D8-47F9-8DFF-312DC4079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01461"/>
              </p:ext>
            </p:extLst>
          </p:nvPr>
        </p:nvGraphicFramePr>
        <p:xfrm>
          <a:off x="2362200" y="5062954"/>
          <a:ext cx="5486390" cy="25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7636">
                  <a:extLst>
                    <a:ext uri="{9D8B030D-6E8A-4147-A177-3AD203B41FA5}">
                      <a16:colId xmlns:a16="http://schemas.microsoft.com/office/drawing/2014/main" val="3799213947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782143090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3598290648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679556243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837072612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1802559142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27359318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3501938030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1650814428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909559837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409328692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882704164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127909645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4235665039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182614939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4204506191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942329166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693447767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3753109658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647408934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3221289125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3890945149"/>
                    </a:ext>
                  </a:extLst>
                </a:gridCol>
                <a:gridCol w="276984">
                  <a:extLst>
                    <a:ext uri="{9D8B030D-6E8A-4147-A177-3AD203B41FA5}">
                      <a16:colId xmlns:a16="http://schemas.microsoft.com/office/drawing/2014/main" val="79227705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2697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860526F-29D3-4631-A70B-FF02D7981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970962"/>
              </p:ext>
            </p:extLst>
          </p:nvPr>
        </p:nvGraphicFramePr>
        <p:xfrm>
          <a:off x="4285100" y="4485883"/>
          <a:ext cx="1640590" cy="25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370">
                  <a:extLst>
                    <a:ext uri="{9D8B030D-6E8A-4147-A177-3AD203B41FA5}">
                      <a16:colId xmlns:a16="http://schemas.microsoft.com/office/drawing/2014/main" val="1650814428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909559837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409328692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882704164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127909645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4235665039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18261493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26971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35792BC-1417-4A9C-B15E-A4DDF5E5F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494773"/>
              </p:ext>
            </p:extLst>
          </p:nvPr>
        </p:nvGraphicFramePr>
        <p:xfrm>
          <a:off x="4038600" y="5723989"/>
          <a:ext cx="1640590" cy="25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370">
                  <a:extLst>
                    <a:ext uri="{9D8B030D-6E8A-4147-A177-3AD203B41FA5}">
                      <a16:colId xmlns:a16="http://schemas.microsoft.com/office/drawing/2014/main" val="1650814428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909559837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409328692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882704164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127909645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4235665039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18261493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2697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5813879-8628-422A-9A77-9799DDD96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92182"/>
              </p:ext>
            </p:extLst>
          </p:nvPr>
        </p:nvGraphicFramePr>
        <p:xfrm>
          <a:off x="6113905" y="5715612"/>
          <a:ext cx="1640590" cy="25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370">
                  <a:extLst>
                    <a:ext uri="{9D8B030D-6E8A-4147-A177-3AD203B41FA5}">
                      <a16:colId xmlns:a16="http://schemas.microsoft.com/office/drawing/2014/main" val="1650814428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909559837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409328692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882704164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127909645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4235665039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18261493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26971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E8E6EF9-F545-44BF-9A1D-5D8296886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99397"/>
              </p:ext>
            </p:extLst>
          </p:nvPr>
        </p:nvGraphicFramePr>
        <p:xfrm>
          <a:off x="1905000" y="5723989"/>
          <a:ext cx="1640590" cy="25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370">
                  <a:extLst>
                    <a:ext uri="{9D8B030D-6E8A-4147-A177-3AD203B41FA5}">
                      <a16:colId xmlns:a16="http://schemas.microsoft.com/office/drawing/2014/main" val="1650814428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909559837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409328692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882704164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127909645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4235665039"/>
                    </a:ext>
                  </a:extLst>
                </a:gridCol>
                <a:gridCol w="234370">
                  <a:extLst>
                    <a:ext uri="{9D8B030D-6E8A-4147-A177-3AD203B41FA5}">
                      <a16:colId xmlns:a16="http://schemas.microsoft.com/office/drawing/2014/main" val="218261493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26971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3BDA3A-5236-4B82-9060-C137E4BC29C6}"/>
              </a:ext>
            </a:extLst>
          </p:cNvPr>
          <p:cNvCxnSpPr>
            <a:cxnSpLocks/>
          </p:cNvCxnSpPr>
          <p:nvPr/>
        </p:nvCxnSpPr>
        <p:spPr>
          <a:xfrm>
            <a:off x="5105395" y="4793678"/>
            <a:ext cx="0" cy="1930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868E95-0B62-46DF-ABF0-25F4FCA06ED6}"/>
              </a:ext>
            </a:extLst>
          </p:cNvPr>
          <p:cNvCxnSpPr>
            <a:cxnSpLocks/>
          </p:cNvCxnSpPr>
          <p:nvPr/>
        </p:nvCxnSpPr>
        <p:spPr>
          <a:xfrm>
            <a:off x="5105395" y="5443954"/>
            <a:ext cx="381005" cy="96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6B9104-0104-44E9-8DAF-5B5C0BF48066}"/>
              </a:ext>
            </a:extLst>
          </p:cNvPr>
          <p:cNvCxnSpPr>
            <a:cxnSpLocks/>
          </p:cNvCxnSpPr>
          <p:nvPr/>
        </p:nvCxnSpPr>
        <p:spPr>
          <a:xfrm>
            <a:off x="5107449" y="5443954"/>
            <a:ext cx="150346" cy="152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FAAB5D-0A3C-44BF-B3E6-413D0AE9A68F}"/>
              </a:ext>
            </a:extLst>
          </p:cNvPr>
          <p:cNvCxnSpPr>
            <a:cxnSpLocks/>
          </p:cNvCxnSpPr>
          <p:nvPr/>
        </p:nvCxnSpPr>
        <p:spPr>
          <a:xfrm flipH="1">
            <a:off x="5029200" y="5443954"/>
            <a:ext cx="76195" cy="152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AD6EF4-36E4-4F76-9F52-E6CF0B910A41}"/>
              </a:ext>
            </a:extLst>
          </p:cNvPr>
          <p:cNvCxnSpPr>
            <a:cxnSpLocks/>
          </p:cNvCxnSpPr>
          <p:nvPr/>
        </p:nvCxnSpPr>
        <p:spPr>
          <a:xfrm flipH="1">
            <a:off x="4858895" y="5443954"/>
            <a:ext cx="246500" cy="96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B3D022-DAC2-4164-810E-3BF173D38993}"/>
              </a:ext>
            </a:extLst>
          </p:cNvPr>
          <p:cNvSpPr txBox="1"/>
          <p:nvPr/>
        </p:nvSpPr>
        <p:spPr>
          <a:xfrm>
            <a:off x="8039100" y="5653444"/>
            <a:ext cx="41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CF51F-78EA-4B92-8717-95E9E4960330}"/>
              </a:ext>
            </a:extLst>
          </p:cNvPr>
          <p:cNvSpPr txBox="1"/>
          <p:nvPr/>
        </p:nvSpPr>
        <p:spPr>
          <a:xfrm>
            <a:off x="2420495" y="4419600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original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C16B43-1F2D-4ACB-B631-3EDA0EB2E15E}"/>
              </a:ext>
            </a:extLst>
          </p:cNvPr>
          <p:cNvSpPr txBox="1"/>
          <p:nvPr/>
        </p:nvSpPr>
        <p:spPr>
          <a:xfrm>
            <a:off x="258282" y="4901625"/>
            <a:ext cx="1722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conceptually infinite population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E0D983-5D54-4677-9567-2F7E1E561BDF}"/>
              </a:ext>
            </a:extLst>
          </p:cNvPr>
          <p:cNvSpPr txBox="1"/>
          <p:nvPr/>
        </p:nvSpPr>
        <p:spPr>
          <a:xfrm>
            <a:off x="282019" y="5646003"/>
            <a:ext cx="162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new “datasets” from bootstrapping</a:t>
            </a:r>
          </a:p>
        </p:txBody>
      </p:sp>
    </p:spTree>
    <p:extLst>
      <p:ext uri="{BB962C8B-B14F-4D97-AF65-F5344CB8AC3E}">
        <p14:creationId xmlns:p14="http://schemas.microsoft.com/office/powerpoint/2010/main" val="258525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EDA5A-0441-49B9-B0E8-4B4CD7C8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22254-8C82-4596-9539-56AF1DDACB4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FB3C1-5D2C-4E99-9113-0EEB1026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603324"/>
            <a:ext cx="4572000" cy="3770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0ACD99-045F-4913-89CD-B75017494AD2}"/>
              </a:ext>
            </a:extLst>
          </p:cNvPr>
          <p:cNvSpPr txBox="1"/>
          <p:nvPr/>
        </p:nvSpPr>
        <p:spPr>
          <a:xfrm>
            <a:off x="838199" y="91863"/>
            <a:ext cx="678180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hamachan.shinyapps.io/</a:t>
            </a:r>
            <a:r>
              <a:rPr lang="en-US" sz="2800" dirty="0" err="1"/>
              <a:t>Spawner_Recruit</a:t>
            </a:r>
            <a:r>
              <a:rPr lang="en-US" sz="2800" dirty="0"/>
              <a:t>/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Upload either S-R or run by 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Does standard regression or AR(1) - or selects automatically using likelihood ratio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Data-tested, biometrician-approved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44181B-1170-4CFD-A28D-677EFAB2B8F3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4770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Lab – </a:t>
            </a:r>
            <a:r>
              <a:rPr lang="en-US" sz="1400" dirty="0" err="1"/>
              <a:t>Hamachan’s</a:t>
            </a:r>
            <a:r>
              <a:rPr lang="en-US" sz="14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802163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2057400" y="685800"/>
            <a:ext cx="67056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 b="1">
                <a:solidFill>
                  <a:schemeClr val="tx2"/>
                </a:solidFill>
              </a:rPr>
              <a:t>Mechanics </a:t>
            </a:r>
          </a:p>
          <a:p>
            <a:pPr algn="ctr" eaLnBrk="0" hangingPunct="0"/>
            <a:r>
              <a:rPr lang="en-US" sz="3600" b="1">
                <a:solidFill>
                  <a:schemeClr val="tx2"/>
                </a:solidFill>
              </a:rPr>
              <a:t>of Escapement Goal Analysis in Alaska</a:t>
            </a:r>
          </a:p>
        </p:txBody>
      </p:sp>
      <p:pic>
        <p:nvPicPr>
          <p:cNvPr id="146435" name="Picture 3" descr="adfg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3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436" name="Rectangle 4"/>
          <p:cNvSpPr>
            <a:spLocks noChangeArrowheads="1"/>
          </p:cNvSpPr>
          <p:nvPr/>
        </p:nvSpPr>
        <p:spPr bwMode="auto">
          <a:xfrm>
            <a:off x="533400" y="2743200"/>
            <a:ext cx="838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800" b="1">
                <a:cs typeface="Times New Roman" pitchFamily="18" charset="0"/>
              </a:rPr>
              <a:t>Stock-Recruit Analysis: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990600" y="3276600"/>
            <a:ext cx="51943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2800"/>
              <a:t>Ricker Stock-Recruit Relationship</a:t>
            </a:r>
          </a:p>
          <a:p>
            <a:pPr>
              <a:buFontTx/>
              <a:buChar char="-"/>
            </a:pPr>
            <a:r>
              <a:rPr lang="en-US" sz="2800"/>
              <a:t>Classic Ricker Estimation</a:t>
            </a:r>
          </a:p>
          <a:p>
            <a:pPr>
              <a:buFontTx/>
              <a:buChar char="-"/>
            </a:pPr>
            <a:r>
              <a:rPr lang="en-US" sz="2800"/>
              <a:t>Lab: Estimation and Uncertainty</a:t>
            </a:r>
          </a:p>
          <a:p>
            <a:pPr>
              <a:buFontTx/>
              <a:buChar char="-"/>
            </a:pPr>
            <a:r>
              <a:rPr lang="en-US" sz="2800">
                <a:solidFill>
                  <a:schemeClr val="accent2"/>
                </a:solidFill>
              </a:rPr>
              <a:t>Problems and Special Issues</a:t>
            </a:r>
          </a:p>
          <a:p>
            <a:pPr marL="742950" lvl="1" indent="-285750">
              <a:buFontTx/>
              <a:buChar char="-"/>
            </a:pPr>
            <a:r>
              <a:rPr lang="en-US" i="1">
                <a:solidFill>
                  <a:schemeClr val="accent2"/>
                </a:solidFill>
              </a:rPr>
              <a:t>Measurement Error</a:t>
            </a:r>
          </a:p>
          <a:p>
            <a:pPr marL="742950" lvl="1" indent="-285750">
              <a:buFontTx/>
              <a:buChar char="-"/>
            </a:pPr>
            <a:r>
              <a:rPr lang="en-US" i="1">
                <a:solidFill>
                  <a:schemeClr val="accent2"/>
                </a:solidFill>
              </a:rPr>
              <a:t>Serial Correlation</a:t>
            </a:r>
          </a:p>
          <a:p>
            <a:pPr marL="742950" lvl="1" indent="-285750">
              <a:buFontTx/>
              <a:buChar char="-"/>
            </a:pPr>
            <a:r>
              <a:rPr lang="en-US" i="1">
                <a:solidFill>
                  <a:schemeClr val="accent2"/>
                </a:solidFill>
              </a:rPr>
              <a:t>Age Structure Issues</a:t>
            </a:r>
          </a:p>
        </p:txBody>
      </p:sp>
      <p:pic>
        <p:nvPicPr>
          <p:cNvPr id="146438" name="Picture 6" descr="MCj0434790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5105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9" name="Picture 7" descr="MCj0434790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5486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440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7564527-326B-4DBD-A6DA-B0CDDC815CF6}" type="slidenum">
              <a:rPr lang="en-US" sz="1400"/>
              <a:pPr algn="r"/>
              <a:t>53</a:t>
            </a:fld>
            <a:endParaRPr lang="en-US" sz="1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Footer Placeholder 2"/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Measurement Error (1)</a:t>
            </a: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369888" y="1398588"/>
          <a:ext cx="3694112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5" name="Equation" r:id="rId4" imgW="1434960" imgH="431640" progId="Equation.3">
                  <p:embed/>
                </p:oleObj>
              </mc:Choice>
              <mc:Fallback>
                <p:oleObj name="Equation" r:id="rId4" imgW="143496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1398588"/>
                        <a:ext cx="3694112" cy="11874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16" name="Group 3"/>
          <p:cNvGrpSpPr>
            <a:grpSpLocks/>
          </p:cNvGrpSpPr>
          <p:nvPr/>
        </p:nvGrpSpPr>
        <p:grpSpPr bwMode="auto">
          <a:xfrm>
            <a:off x="4433888" y="214313"/>
            <a:ext cx="4448175" cy="3519487"/>
            <a:chOff x="2832" y="1776"/>
            <a:chExt cx="2802" cy="2217"/>
          </a:xfrm>
        </p:grpSpPr>
        <p:sp>
          <p:nvSpPr>
            <p:cNvPr id="38920" name="Rectangle 4"/>
            <p:cNvSpPr>
              <a:spLocks noChangeArrowheads="1"/>
            </p:cNvSpPr>
            <p:nvPr/>
          </p:nvSpPr>
          <p:spPr bwMode="auto">
            <a:xfrm>
              <a:off x="2832" y="1776"/>
              <a:ext cx="2802" cy="2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1" name="Rectangle 5"/>
            <p:cNvSpPr>
              <a:spLocks noChangeArrowheads="1"/>
            </p:cNvSpPr>
            <p:nvPr/>
          </p:nvSpPr>
          <p:spPr bwMode="auto">
            <a:xfrm>
              <a:off x="3324" y="2214"/>
              <a:ext cx="2124" cy="1458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2" name="Rectangle 6"/>
            <p:cNvSpPr>
              <a:spLocks noChangeArrowheads="1"/>
            </p:cNvSpPr>
            <p:nvPr/>
          </p:nvSpPr>
          <p:spPr bwMode="auto">
            <a:xfrm>
              <a:off x="3324" y="2214"/>
              <a:ext cx="2124" cy="145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3" name="Line 7"/>
            <p:cNvSpPr>
              <a:spLocks noChangeShapeType="1"/>
            </p:cNvSpPr>
            <p:nvPr/>
          </p:nvSpPr>
          <p:spPr bwMode="auto">
            <a:xfrm>
              <a:off x="3324" y="2214"/>
              <a:ext cx="1" cy="14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4" name="Line 8"/>
            <p:cNvSpPr>
              <a:spLocks noChangeShapeType="1"/>
            </p:cNvSpPr>
            <p:nvPr/>
          </p:nvSpPr>
          <p:spPr bwMode="auto">
            <a:xfrm>
              <a:off x="3300" y="3672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5" name="Line 9"/>
            <p:cNvSpPr>
              <a:spLocks noChangeShapeType="1"/>
            </p:cNvSpPr>
            <p:nvPr/>
          </p:nvSpPr>
          <p:spPr bwMode="auto">
            <a:xfrm>
              <a:off x="3300" y="3510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6" name="Line 10"/>
            <p:cNvSpPr>
              <a:spLocks noChangeShapeType="1"/>
            </p:cNvSpPr>
            <p:nvPr/>
          </p:nvSpPr>
          <p:spPr bwMode="auto">
            <a:xfrm>
              <a:off x="3300" y="3348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Line 11"/>
            <p:cNvSpPr>
              <a:spLocks noChangeShapeType="1"/>
            </p:cNvSpPr>
            <p:nvPr/>
          </p:nvSpPr>
          <p:spPr bwMode="auto">
            <a:xfrm>
              <a:off x="3300" y="3186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Line 12"/>
            <p:cNvSpPr>
              <a:spLocks noChangeShapeType="1"/>
            </p:cNvSpPr>
            <p:nvPr/>
          </p:nvSpPr>
          <p:spPr bwMode="auto">
            <a:xfrm>
              <a:off x="3300" y="3024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Line 13"/>
            <p:cNvSpPr>
              <a:spLocks noChangeShapeType="1"/>
            </p:cNvSpPr>
            <p:nvPr/>
          </p:nvSpPr>
          <p:spPr bwMode="auto">
            <a:xfrm>
              <a:off x="3300" y="2862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Line 14"/>
            <p:cNvSpPr>
              <a:spLocks noChangeShapeType="1"/>
            </p:cNvSpPr>
            <p:nvPr/>
          </p:nvSpPr>
          <p:spPr bwMode="auto">
            <a:xfrm>
              <a:off x="3300" y="2700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Line 15"/>
            <p:cNvSpPr>
              <a:spLocks noChangeShapeType="1"/>
            </p:cNvSpPr>
            <p:nvPr/>
          </p:nvSpPr>
          <p:spPr bwMode="auto">
            <a:xfrm>
              <a:off x="3300" y="2538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2" name="Line 16"/>
            <p:cNvSpPr>
              <a:spLocks noChangeShapeType="1"/>
            </p:cNvSpPr>
            <p:nvPr/>
          </p:nvSpPr>
          <p:spPr bwMode="auto">
            <a:xfrm>
              <a:off x="3300" y="2376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3" name="Line 17"/>
            <p:cNvSpPr>
              <a:spLocks noChangeShapeType="1"/>
            </p:cNvSpPr>
            <p:nvPr/>
          </p:nvSpPr>
          <p:spPr bwMode="auto">
            <a:xfrm>
              <a:off x="3300" y="2214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4" name="Line 18"/>
            <p:cNvSpPr>
              <a:spLocks noChangeShapeType="1"/>
            </p:cNvSpPr>
            <p:nvPr/>
          </p:nvSpPr>
          <p:spPr bwMode="auto">
            <a:xfrm>
              <a:off x="3324" y="3186"/>
              <a:ext cx="21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Line 19"/>
            <p:cNvSpPr>
              <a:spLocks noChangeShapeType="1"/>
            </p:cNvSpPr>
            <p:nvPr/>
          </p:nvSpPr>
          <p:spPr bwMode="auto">
            <a:xfrm flipV="1">
              <a:off x="3324" y="3186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Line 20"/>
            <p:cNvSpPr>
              <a:spLocks noChangeShapeType="1"/>
            </p:cNvSpPr>
            <p:nvPr/>
          </p:nvSpPr>
          <p:spPr bwMode="auto">
            <a:xfrm flipV="1">
              <a:off x="4032" y="3186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Line 21"/>
            <p:cNvSpPr>
              <a:spLocks noChangeShapeType="1"/>
            </p:cNvSpPr>
            <p:nvPr/>
          </p:nvSpPr>
          <p:spPr bwMode="auto">
            <a:xfrm flipV="1">
              <a:off x="4740" y="3186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Line 22"/>
            <p:cNvSpPr>
              <a:spLocks noChangeShapeType="1"/>
            </p:cNvSpPr>
            <p:nvPr/>
          </p:nvSpPr>
          <p:spPr bwMode="auto">
            <a:xfrm flipV="1">
              <a:off x="5448" y="3186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Oval 23"/>
            <p:cNvSpPr>
              <a:spLocks noChangeArrowheads="1"/>
            </p:cNvSpPr>
            <p:nvPr/>
          </p:nvSpPr>
          <p:spPr bwMode="auto">
            <a:xfrm>
              <a:off x="4284" y="310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0" name="Oval 24"/>
            <p:cNvSpPr>
              <a:spLocks noChangeArrowheads="1"/>
            </p:cNvSpPr>
            <p:nvPr/>
          </p:nvSpPr>
          <p:spPr bwMode="auto">
            <a:xfrm>
              <a:off x="4500" y="304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Oval 25"/>
            <p:cNvSpPr>
              <a:spLocks noChangeArrowheads="1"/>
            </p:cNvSpPr>
            <p:nvPr/>
          </p:nvSpPr>
          <p:spPr bwMode="auto">
            <a:xfrm>
              <a:off x="4692" y="3270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2" name="Oval 26"/>
            <p:cNvSpPr>
              <a:spLocks noChangeArrowheads="1"/>
            </p:cNvSpPr>
            <p:nvPr/>
          </p:nvSpPr>
          <p:spPr bwMode="auto">
            <a:xfrm>
              <a:off x="4656" y="3456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3" name="Oval 27"/>
            <p:cNvSpPr>
              <a:spLocks noChangeArrowheads="1"/>
            </p:cNvSpPr>
            <p:nvPr/>
          </p:nvSpPr>
          <p:spPr bwMode="auto">
            <a:xfrm>
              <a:off x="3990" y="3036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4" name="Oval 28"/>
            <p:cNvSpPr>
              <a:spLocks noChangeArrowheads="1"/>
            </p:cNvSpPr>
            <p:nvPr/>
          </p:nvSpPr>
          <p:spPr bwMode="auto">
            <a:xfrm>
              <a:off x="4380" y="3198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5" name="Oval 29"/>
            <p:cNvSpPr>
              <a:spLocks noChangeArrowheads="1"/>
            </p:cNvSpPr>
            <p:nvPr/>
          </p:nvSpPr>
          <p:spPr bwMode="auto">
            <a:xfrm>
              <a:off x="4254" y="2784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6" name="Oval 30"/>
            <p:cNvSpPr>
              <a:spLocks noChangeArrowheads="1"/>
            </p:cNvSpPr>
            <p:nvPr/>
          </p:nvSpPr>
          <p:spPr bwMode="auto">
            <a:xfrm>
              <a:off x="4926" y="319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7" name="Oval 31"/>
            <p:cNvSpPr>
              <a:spLocks noChangeArrowheads="1"/>
            </p:cNvSpPr>
            <p:nvPr/>
          </p:nvSpPr>
          <p:spPr bwMode="auto">
            <a:xfrm>
              <a:off x="4380" y="2724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8" name="Oval 32"/>
            <p:cNvSpPr>
              <a:spLocks noChangeArrowheads="1"/>
            </p:cNvSpPr>
            <p:nvPr/>
          </p:nvSpPr>
          <p:spPr bwMode="auto">
            <a:xfrm>
              <a:off x="3996" y="2346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9" name="Oval 33"/>
            <p:cNvSpPr>
              <a:spLocks noChangeArrowheads="1"/>
            </p:cNvSpPr>
            <p:nvPr/>
          </p:nvSpPr>
          <p:spPr bwMode="auto">
            <a:xfrm>
              <a:off x="3918" y="2406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0" name="Oval 34"/>
            <p:cNvSpPr>
              <a:spLocks noChangeArrowheads="1"/>
            </p:cNvSpPr>
            <p:nvPr/>
          </p:nvSpPr>
          <p:spPr bwMode="auto">
            <a:xfrm>
              <a:off x="4398" y="2586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1" name="Oval 35"/>
            <p:cNvSpPr>
              <a:spLocks noChangeArrowheads="1"/>
            </p:cNvSpPr>
            <p:nvPr/>
          </p:nvSpPr>
          <p:spPr bwMode="auto">
            <a:xfrm>
              <a:off x="5076" y="286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2" name="Oval 36"/>
            <p:cNvSpPr>
              <a:spLocks noChangeArrowheads="1"/>
            </p:cNvSpPr>
            <p:nvPr/>
          </p:nvSpPr>
          <p:spPr bwMode="auto">
            <a:xfrm>
              <a:off x="4710" y="286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3" name="Oval 37"/>
            <p:cNvSpPr>
              <a:spLocks noChangeArrowheads="1"/>
            </p:cNvSpPr>
            <p:nvPr/>
          </p:nvSpPr>
          <p:spPr bwMode="auto">
            <a:xfrm>
              <a:off x="5250" y="3378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4" name="Oval 38"/>
            <p:cNvSpPr>
              <a:spLocks noChangeArrowheads="1"/>
            </p:cNvSpPr>
            <p:nvPr/>
          </p:nvSpPr>
          <p:spPr bwMode="auto">
            <a:xfrm>
              <a:off x="5064" y="3180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5" name="Oval 39"/>
            <p:cNvSpPr>
              <a:spLocks noChangeArrowheads="1"/>
            </p:cNvSpPr>
            <p:nvPr/>
          </p:nvSpPr>
          <p:spPr bwMode="auto">
            <a:xfrm>
              <a:off x="4542" y="2670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6" name="Oval 40"/>
            <p:cNvSpPr>
              <a:spLocks noChangeArrowheads="1"/>
            </p:cNvSpPr>
            <p:nvPr/>
          </p:nvSpPr>
          <p:spPr bwMode="auto">
            <a:xfrm>
              <a:off x="5052" y="346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7" name="Oval 41"/>
            <p:cNvSpPr>
              <a:spLocks noChangeArrowheads="1"/>
            </p:cNvSpPr>
            <p:nvPr/>
          </p:nvSpPr>
          <p:spPr bwMode="auto">
            <a:xfrm>
              <a:off x="4800" y="2862"/>
              <a:ext cx="30" cy="3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8" name="Rectangle 42"/>
            <p:cNvSpPr>
              <a:spLocks noChangeArrowheads="1"/>
            </p:cNvSpPr>
            <p:nvPr/>
          </p:nvSpPr>
          <p:spPr bwMode="auto">
            <a:xfrm>
              <a:off x="3540" y="1963"/>
              <a:ext cx="440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Arial" charset="0"/>
                </a:rPr>
                <a:t>           </a:t>
              </a:r>
              <a:endParaRPr lang="en-US" sz="2000"/>
            </a:p>
          </p:txBody>
        </p:sp>
        <p:sp>
          <p:nvSpPr>
            <p:cNvPr id="38959" name="Rectangle 43"/>
            <p:cNvSpPr>
              <a:spLocks noChangeArrowheads="1"/>
            </p:cNvSpPr>
            <p:nvPr/>
          </p:nvSpPr>
          <p:spPr bwMode="auto">
            <a:xfrm>
              <a:off x="3132" y="3462"/>
              <a:ext cx="144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-0.4</a:t>
              </a:r>
              <a:endParaRPr lang="en-US"/>
            </a:p>
          </p:txBody>
        </p:sp>
        <p:sp>
          <p:nvSpPr>
            <p:cNvPr id="38960" name="Rectangle 44"/>
            <p:cNvSpPr>
              <a:spLocks noChangeArrowheads="1"/>
            </p:cNvSpPr>
            <p:nvPr/>
          </p:nvSpPr>
          <p:spPr bwMode="auto">
            <a:xfrm>
              <a:off x="3156" y="3138"/>
              <a:ext cx="116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0.0</a:t>
              </a:r>
              <a:endParaRPr lang="en-US"/>
            </a:p>
          </p:txBody>
        </p:sp>
        <p:sp>
          <p:nvSpPr>
            <p:cNvPr id="38961" name="Rectangle 45"/>
            <p:cNvSpPr>
              <a:spLocks noChangeArrowheads="1"/>
            </p:cNvSpPr>
            <p:nvPr/>
          </p:nvSpPr>
          <p:spPr bwMode="auto">
            <a:xfrm>
              <a:off x="3156" y="2814"/>
              <a:ext cx="116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0.4</a:t>
              </a:r>
              <a:endParaRPr lang="en-US"/>
            </a:p>
          </p:txBody>
        </p:sp>
        <p:sp>
          <p:nvSpPr>
            <p:cNvPr id="38962" name="Rectangle 46"/>
            <p:cNvSpPr>
              <a:spLocks noChangeArrowheads="1"/>
            </p:cNvSpPr>
            <p:nvPr/>
          </p:nvSpPr>
          <p:spPr bwMode="auto">
            <a:xfrm>
              <a:off x="3156" y="2490"/>
              <a:ext cx="116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0.8</a:t>
              </a:r>
              <a:endParaRPr lang="en-US"/>
            </a:p>
          </p:txBody>
        </p:sp>
        <p:sp>
          <p:nvSpPr>
            <p:cNvPr id="38963" name="Rectangle 47"/>
            <p:cNvSpPr>
              <a:spLocks noChangeArrowheads="1"/>
            </p:cNvSpPr>
            <p:nvPr/>
          </p:nvSpPr>
          <p:spPr bwMode="auto">
            <a:xfrm>
              <a:off x="3156" y="2166"/>
              <a:ext cx="116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1.2</a:t>
              </a:r>
              <a:endParaRPr lang="en-US"/>
            </a:p>
          </p:txBody>
        </p:sp>
        <p:sp>
          <p:nvSpPr>
            <p:cNvPr id="38964" name="Rectangle 48"/>
            <p:cNvSpPr>
              <a:spLocks noChangeArrowheads="1"/>
            </p:cNvSpPr>
            <p:nvPr/>
          </p:nvSpPr>
          <p:spPr bwMode="auto">
            <a:xfrm>
              <a:off x="3306" y="3252"/>
              <a:ext cx="47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/>
            </a:p>
          </p:txBody>
        </p:sp>
        <p:sp>
          <p:nvSpPr>
            <p:cNvPr id="38965" name="Rectangle 49"/>
            <p:cNvSpPr>
              <a:spLocks noChangeArrowheads="1"/>
            </p:cNvSpPr>
            <p:nvPr/>
          </p:nvSpPr>
          <p:spPr bwMode="auto">
            <a:xfrm>
              <a:off x="3936" y="3252"/>
              <a:ext cx="209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5,000</a:t>
              </a:r>
              <a:endParaRPr lang="en-US"/>
            </a:p>
          </p:txBody>
        </p:sp>
        <p:sp>
          <p:nvSpPr>
            <p:cNvPr id="38966" name="Rectangle 50"/>
            <p:cNvSpPr>
              <a:spLocks noChangeArrowheads="1"/>
            </p:cNvSpPr>
            <p:nvPr/>
          </p:nvSpPr>
          <p:spPr bwMode="auto">
            <a:xfrm>
              <a:off x="4626" y="3252"/>
              <a:ext cx="257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10,000</a:t>
              </a:r>
              <a:endParaRPr lang="en-US"/>
            </a:p>
          </p:txBody>
        </p:sp>
        <p:sp>
          <p:nvSpPr>
            <p:cNvPr id="38967" name="Rectangle 51"/>
            <p:cNvSpPr>
              <a:spLocks noChangeArrowheads="1"/>
            </p:cNvSpPr>
            <p:nvPr/>
          </p:nvSpPr>
          <p:spPr bwMode="auto">
            <a:xfrm>
              <a:off x="5334" y="3252"/>
              <a:ext cx="256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15,000</a:t>
              </a:r>
              <a:endParaRPr lang="en-US"/>
            </a:p>
          </p:txBody>
        </p:sp>
        <p:sp>
          <p:nvSpPr>
            <p:cNvPr id="38968" name="Rectangle 52"/>
            <p:cNvSpPr>
              <a:spLocks noChangeArrowheads="1"/>
            </p:cNvSpPr>
            <p:nvPr/>
          </p:nvSpPr>
          <p:spPr bwMode="auto">
            <a:xfrm>
              <a:off x="3858" y="3768"/>
              <a:ext cx="598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  <a:latin typeface="Arial" charset="0"/>
                </a:rPr>
                <a:t>               </a:t>
              </a:r>
              <a:r>
                <a:rPr lang="en-US" b="1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/>
            </a:p>
          </p:txBody>
        </p:sp>
        <p:sp>
          <p:nvSpPr>
            <p:cNvPr id="38969" name="Rectangle 53"/>
            <p:cNvSpPr>
              <a:spLocks noChangeArrowheads="1"/>
            </p:cNvSpPr>
            <p:nvPr/>
          </p:nvSpPr>
          <p:spPr bwMode="auto">
            <a:xfrm rot="-5400000">
              <a:off x="2766" y="2787"/>
              <a:ext cx="5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>
                  <a:solidFill>
                    <a:srgbClr val="000000"/>
                  </a:solidFill>
                  <a:latin typeface="Arial" charset="0"/>
                </a:rPr>
                <a:t>ln(R/S)</a:t>
              </a:r>
              <a:endParaRPr lang="en-US" sz="3200"/>
            </a:p>
          </p:txBody>
        </p:sp>
        <p:sp>
          <p:nvSpPr>
            <p:cNvPr id="38970" name="Line 54"/>
            <p:cNvSpPr>
              <a:spLocks noChangeShapeType="1"/>
            </p:cNvSpPr>
            <p:nvPr/>
          </p:nvSpPr>
          <p:spPr bwMode="auto">
            <a:xfrm>
              <a:off x="3648" y="2424"/>
              <a:ext cx="1728" cy="1056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17" name="Rectangle 55"/>
          <p:cNvSpPr>
            <a:spLocks noChangeArrowheads="1"/>
          </p:cNvSpPr>
          <p:nvPr/>
        </p:nvSpPr>
        <p:spPr bwMode="auto">
          <a:xfrm>
            <a:off x="0" y="71438"/>
            <a:ext cx="45720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ctr"/>
          <a:lstStyle/>
          <a:p>
            <a:pPr algn="ctr"/>
            <a:r>
              <a:rPr lang="en-US" sz="4300">
                <a:solidFill>
                  <a:schemeClr val="tx2"/>
                </a:solidFill>
              </a:rPr>
              <a:t>Ricker SR Model</a:t>
            </a:r>
          </a:p>
        </p:txBody>
      </p:sp>
      <p:sp>
        <p:nvSpPr>
          <p:cNvPr id="38918" name="Text Box 56"/>
          <p:cNvSpPr txBox="1">
            <a:spLocks noChangeArrowheads="1"/>
          </p:cNvSpPr>
          <p:nvPr/>
        </p:nvSpPr>
        <p:spPr bwMode="auto">
          <a:xfrm>
            <a:off x="508000" y="3583063"/>
            <a:ext cx="7848600" cy="266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pPr marL="323850" indent="-323850" algn="ctr">
              <a:spcAft>
                <a:spcPct val="30000"/>
              </a:spcAft>
              <a:buFont typeface="Wingdings" pitchFamily="2" charset="2"/>
              <a:buNone/>
            </a:pPr>
            <a:r>
              <a:rPr lang="en-US" sz="4000" b="1" dirty="0">
                <a:solidFill>
                  <a:srgbClr val="FF0000"/>
                </a:solidFill>
              </a:rPr>
              <a:t>Assumptions (from regression)</a:t>
            </a:r>
          </a:p>
          <a:p>
            <a:pPr marL="323850" indent="-323850" algn="ctr">
              <a:spcAft>
                <a:spcPct val="30000"/>
              </a:spcAft>
              <a:buFont typeface="Wingdings" pitchFamily="2" charset="2"/>
              <a:buNone/>
            </a:pPr>
            <a:r>
              <a:rPr lang="en-US" sz="3200" dirty="0"/>
              <a:t>{S} known w/o error</a:t>
            </a:r>
          </a:p>
          <a:p>
            <a:pPr marL="323850" indent="-323850" algn="ctr">
              <a:spcAft>
                <a:spcPct val="30000"/>
              </a:spcAft>
              <a:buFont typeface="Wingdings" pitchFamily="2" charset="2"/>
              <a:buNone/>
            </a:pPr>
            <a:r>
              <a:rPr lang="en-US" sz="3200" dirty="0"/>
              <a:t>{S,R} independent</a:t>
            </a:r>
          </a:p>
          <a:p>
            <a:pPr marL="323850" indent="-323850" algn="ctr">
              <a:spcAft>
                <a:spcPct val="30000"/>
              </a:spcAft>
              <a:buFont typeface="Wingdings" pitchFamily="2" charset="2"/>
              <a:buNone/>
            </a:pPr>
            <a:r>
              <a:rPr lang="en-US" sz="3200" dirty="0"/>
              <a:t>. . .</a:t>
            </a:r>
          </a:p>
        </p:txBody>
      </p:sp>
      <p:sp>
        <p:nvSpPr>
          <p:cNvPr id="38919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D433A78-EE7B-48B4-9B54-17C682D9EBEB}" type="slidenum">
              <a:rPr lang="en-US" sz="1400"/>
              <a:pPr algn="r"/>
              <a:t>54</a:t>
            </a:fld>
            <a:endParaRPr 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267200" y="0"/>
            <a:ext cx="4876800" cy="762000"/>
          </a:xfrm>
        </p:spPr>
        <p:txBody>
          <a:bodyPr/>
          <a:lstStyle/>
          <a:p>
            <a:r>
              <a:rPr lang="en-US" sz="2800" b="1" u="sng"/>
              <a:t>Model for Simulated Data</a:t>
            </a:r>
          </a:p>
        </p:txBody>
      </p:sp>
      <p:sp>
        <p:nvSpPr>
          <p:cNvPr id="147460" name="AutoShape 3"/>
          <p:cNvSpPr>
            <a:spLocks noChangeArrowheads="1"/>
          </p:cNvSpPr>
          <p:nvPr/>
        </p:nvSpPr>
        <p:spPr bwMode="auto">
          <a:xfrm>
            <a:off x="3048000" y="2057400"/>
            <a:ext cx="914400" cy="68580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/>
              <a:t>S</a:t>
            </a:r>
            <a:r>
              <a:rPr lang="en-US" sz="3600" baseline="-25000"/>
              <a:t>2</a:t>
            </a:r>
            <a:endParaRPr lang="en-US" sz="3600"/>
          </a:p>
        </p:txBody>
      </p:sp>
      <p:cxnSp>
        <p:nvCxnSpPr>
          <p:cNvPr id="147461" name="AutoShape 4"/>
          <p:cNvCxnSpPr>
            <a:cxnSpLocks noChangeShapeType="1"/>
            <a:stCxn id="147469" idx="5"/>
            <a:endCxn id="147466" idx="1"/>
          </p:cNvCxnSpPr>
          <p:nvPr/>
        </p:nvCxnSpPr>
        <p:spPr bwMode="auto">
          <a:xfrm>
            <a:off x="5254625" y="1516063"/>
            <a:ext cx="517525" cy="274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7462" name="AutoShape 5"/>
          <p:cNvSpPr>
            <a:spLocks noChangeArrowheads="1"/>
          </p:cNvSpPr>
          <p:nvPr/>
        </p:nvSpPr>
        <p:spPr bwMode="auto">
          <a:xfrm>
            <a:off x="3048000" y="304800"/>
            <a:ext cx="914400" cy="68580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/>
              <a:t>S</a:t>
            </a:r>
            <a:r>
              <a:rPr lang="en-US" sz="3600" baseline="-25000"/>
              <a:t>1</a:t>
            </a:r>
            <a:endParaRPr lang="en-US" sz="3600"/>
          </a:p>
        </p:txBody>
      </p:sp>
      <p:cxnSp>
        <p:nvCxnSpPr>
          <p:cNvPr id="147463" name="AutoShape 6"/>
          <p:cNvCxnSpPr>
            <a:cxnSpLocks noChangeShapeType="1"/>
            <a:stCxn id="147462" idx="3"/>
            <a:endCxn id="147469" idx="1"/>
          </p:cNvCxnSpPr>
          <p:nvPr/>
        </p:nvCxnSpPr>
        <p:spPr bwMode="auto">
          <a:xfrm>
            <a:off x="3981450" y="647700"/>
            <a:ext cx="523875" cy="473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7464" name="AutoShape 7"/>
          <p:cNvSpPr>
            <a:spLocks noChangeArrowheads="1"/>
          </p:cNvSpPr>
          <p:nvPr/>
        </p:nvSpPr>
        <p:spPr bwMode="auto">
          <a:xfrm>
            <a:off x="7797800" y="2057400"/>
            <a:ext cx="914400" cy="685800"/>
          </a:xfrm>
          <a:prstGeom prst="flowChartPunchedCard">
            <a:avLst/>
          </a:prstGeom>
          <a:solidFill>
            <a:schemeClr val="hlink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/>
              <a:t>H</a:t>
            </a:r>
            <a:r>
              <a:rPr lang="en-US" sz="3600" baseline="-25000"/>
              <a:t>2</a:t>
            </a:r>
            <a:endParaRPr lang="en-US" sz="3600"/>
          </a:p>
        </p:txBody>
      </p:sp>
      <p:cxnSp>
        <p:nvCxnSpPr>
          <p:cNvPr id="147465" name="AutoShape 8"/>
          <p:cNvCxnSpPr>
            <a:cxnSpLocks noChangeShapeType="1"/>
            <a:stCxn id="147466" idx="3"/>
            <a:endCxn id="147470" idx="2"/>
          </p:cNvCxnSpPr>
          <p:nvPr/>
        </p:nvCxnSpPr>
        <p:spPr bwMode="auto">
          <a:xfrm flipV="1">
            <a:off x="6724650" y="1371600"/>
            <a:ext cx="4191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7466" name="AutoShape 9"/>
          <p:cNvSpPr>
            <a:spLocks noChangeArrowheads="1"/>
          </p:cNvSpPr>
          <p:nvPr/>
        </p:nvSpPr>
        <p:spPr bwMode="auto">
          <a:xfrm>
            <a:off x="5791200" y="1447800"/>
            <a:ext cx="914400" cy="68580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/>
              <a:t>R</a:t>
            </a:r>
            <a:r>
              <a:rPr lang="en-US" sz="3600" baseline="-25000"/>
              <a:t>2</a:t>
            </a:r>
            <a:endParaRPr lang="en-US" sz="3600"/>
          </a:p>
        </p:txBody>
      </p:sp>
      <p:cxnSp>
        <p:nvCxnSpPr>
          <p:cNvPr id="147467" name="AutoShape 10"/>
          <p:cNvCxnSpPr>
            <a:cxnSpLocks noChangeShapeType="1"/>
            <a:stCxn id="147466" idx="1"/>
            <a:endCxn id="147460" idx="3"/>
          </p:cNvCxnSpPr>
          <p:nvPr/>
        </p:nvCxnSpPr>
        <p:spPr bwMode="auto">
          <a:xfrm flipH="1">
            <a:off x="3981450" y="1790700"/>
            <a:ext cx="17907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7468" name="AutoShape 11"/>
          <p:cNvCxnSpPr>
            <a:cxnSpLocks noChangeShapeType="1"/>
            <a:stCxn id="147464" idx="1"/>
            <a:endCxn id="147460" idx="3"/>
          </p:cNvCxnSpPr>
          <p:nvPr/>
        </p:nvCxnSpPr>
        <p:spPr bwMode="auto">
          <a:xfrm flipH="1">
            <a:off x="3981450" y="2400300"/>
            <a:ext cx="37973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7469" name="Oval 12"/>
          <p:cNvSpPr>
            <a:spLocks noChangeAspect="1" noChangeArrowheads="1"/>
          </p:cNvSpPr>
          <p:nvPr/>
        </p:nvSpPr>
        <p:spPr bwMode="auto">
          <a:xfrm>
            <a:off x="4349750" y="1066800"/>
            <a:ext cx="1060450" cy="5032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Ricker</a:t>
            </a:r>
          </a:p>
        </p:txBody>
      </p:sp>
      <p:sp>
        <p:nvSpPr>
          <p:cNvPr id="147470" name="Oval 13"/>
          <p:cNvSpPr>
            <a:spLocks noChangeArrowheads="1"/>
          </p:cNvSpPr>
          <p:nvPr/>
        </p:nvSpPr>
        <p:spPr bwMode="auto">
          <a:xfrm>
            <a:off x="7162800" y="990600"/>
            <a:ext cx="16002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Harvest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Policy</a:t>
            </a:r>
          </a:p>
        </p:txBody>
      </p:sp>
      <p:cxnSp>
        <p:nvCxnSpPr>
          <p:cNvPr id="147471" name="AutoShape 14"/>
          <p:cNvCxnSpPr>
            <a:cxnSpLocks noChangeShapeType="1"/>
            <a:stCxn id="147470" idx="4"/>
            <a:endCxn id="147464" idx="0"/>
          </p:cNvCxnSpPr>
          <p:nvPr/>
        </p:nvCxnSpPr>
        <p:spPr bwMode="auto">
          <a:xfrm>
            <a:off x="7962900" y="1771650"/>
            <a:ext cx="292100" cy="26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04800" y="304800"/>
            <a:ext cx="2724150" cy="5943600"/>
            <a:chOff x="192" y="528"/>
            <a:chExt cx="1716" cy="3744"/>
          </a:xfrm>
        </p:grpSpPr>
        <p:sp>
          <p:nvSpPr>
            <p:cNvPr id="147500" name="AutoShape 16"/>
            <p:cNvSpPr>
              <a:spLocks noChangeArrowheads="1"/>
            </p:cNvSpPr>
            <p:nvPr/>
          </p:nvSpPr>
          <p:spPr bwMode="auto">
            <a:xfrm>
              <a:off x="192" y="1632"/>
              <a:ext cx="576" cy="432"/>
            </a:xfrm>
            <a:prstGeom prst="flowChartPunchedCard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cs typeface="Times New Roman" pitchFamily="18" charset="0"/>
                </a:rPr>
                <a:t>Ŝ</a:t>
              </a:r>
              <a:r>
                <a:rPr lang="en-US" sz="3600" baseline="-25000"/>
                <a:t>2</a:t>
              </a:r>
              <a:endParaRPr lang="en-US" sz="3600"/>
            </a:p>
          </p:txBody>
        </p:sp>
        <p:sp>
          <p:nvSpPr>
            <p:cNvPr id="147501" name="AutoShape 17"/>
            <p:cNvSpPr>
              <a:spLocks noChangeArrowheads="1"/>
            </p:cNvSpPr>
            <p:nvPr/>
          </p:nvSpPr>
          <p:spPr bwMode="auto">
            <a:xfrm>
              <a:off x="192" y="528"/>
              <a:ext cx="576" cy="432"/>
            </a:xfrm>
            <a:prstGeom prst="flowChartPunchedCard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cs typeface="Times New Roman" pitchFamily="18" charset="0"/>
                </a:rPr>
                <a:t>Ŝ</a:t>
              </a:r>
              <a:r>
                <a:rPr lang="en-US" sz="3600" baseline="-25000"/>
                <a:t>1</a:t>
              </a:r>
              <a:endParaRPr lang="en-US" sz="3600"/>
            </a:p>
          </p:txBody>
        </p:sp>
        <p:cxnSp>
          <p:nvCxnSpPr>
            <p:cNvPr id="147502" name="AutoShape 18"/>
            <p:cNvCxnSpPr>
              <a:cxnSpLocks noChangeShapeType="1"/>
              <a:stCxn id="147462" idx="1"/>
              <a:endCxn id="147504" idx="6"/>
            </p:cNvCxnSpPr>
            <p:nvPr/>
          </p:nvCxnSpPr>
          <p:spPr bwMode="auto">
            <a:xfrm flipH="1" flipV="1">
              <a:off x="1663" y="738"/>
              <a:ext cx="245" cy="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7503" name="AutoShape 19"/>
            <p:cNvSpPr>
              <a:spLocks noChangeArrowheads="1"/>
            </p:cNvSpPr>
            <p:nvPr/>
          </p:nvSpPr>
          <p:spPr bwMode="auto">
            <a:xfrm>
              <a:off x="192" y="2736"/>
              <a:ext cx="576" cy="432"/>
            </a:xfrm>
            <a:prstGeom prst="flowChartPunchedCard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cs typeface="Times New Roman" pitchFamily="18" charset="0"/>
                </a:rPr>
                <a:t>Ŝ</a:t>
              </a:r>
              <a:r>
                <a:rPr lang="en-US" sz="3600" baseline="-25000"/>
                <a:t>3</a:t>
              </a:r>
              <a:endParaRPr lang="en-US" sz="3600"/>
            </a:p>
          </p:txBody>
        </p:sp>
        <p:sp>
          <p:nvSpPr>
            <p:cNvPr id="147504" name="Oval 20"/>
            <p:cNvSpPr>
              <a:spLocks noChangeAspect="1" noChangeArrowheads="1"/>
            </p:cNvSpPr>
            <p:nvPr/>
          </p:nvSpPr>
          <p:spPr bwMode="auto">
            <a:xfrm>
              <a:off x="1104" y="608"/>
              <a:ext cx="547" cy="25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Error</a:t>
              </a:r>
            </a:p>
          </p:txBody>
        </p:sp>
        <p:cxnSp>
          <p:nvCxnSpPr>
            <p:cNvPr id="147505" name="AutoShape 21"/>
            <p:cNvCxnSpPr>
              <a:cxnSpLocks noChangeShapeType="1"/>
              <a:stCxn id="147504" idx="2"/>
              <a:endCxn id="147501" idx="3"/>
            </p:cNvCxnSpPr>
            <p:nvPr/>
          </p:nvCxnSpPr>
          <p:spPr bwMode="auto">
            <a:xfrm flipH="1">
              <a:off x="780" y="738"/>
              <a:ext cx="312" cy="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7506" name="AutoShape 22"/>
            <p:cNvCxnSpPr>
              <a:cxnSpLocks noChangeShapeType="1"/>
              <a:stCxn id="147460" idx="1"/>
              <a:endCxn id="147507" idx="6"/>
            </p:cNvCxnSpPr>
            <p:nvPr/>
          </p:nvCxnSpPr>
          <p:spPr bwMode="auto">
            <a:xfrm flipH="1" flipV="1">
              <a:off x="1651" y="1839"/>
              <a:ext cx="257" cy="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7507" name="Oval 23"/>
            <p:cNvSpPr>
              <a:spLocks noChangeAspect="1" noChangeArrowheads="1"/>
            </p:cNvSpPr>
            <p:nvPr/>
          </p:nvSpPr>
          <p:spPr bwMode="auto">
            <a:xfrm>
              <a:off x="1092" y="1709"/>
              <a:ext cx="547" cy="25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Error</a:t>
              </a:r>
            </a:p>
          </p:txBody>
        </p:sp>
        <p:cxnSp>
          <p:nvCxnSpPr>
            <p:cNvPr id="147508" name="AutoShape 24"/>
            <p:cNvCxnSpPr>
              <a:cxnSpLocks noChangeShapeType="1"/>
              <a:stCxn id="147507" idx="2"/>
              <a:endCxn id="147500" idx="3"/>
            </p:cNvCxnSpPr>
            <p:nvPr/>
          </p:nvCxnSpPr>
          <p:spPr bwMode="auto">
            <a:xfrm flipH="1">
              <a:off x="780" y="1839"/>
              <a:ext cx="300" cy="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7509" name="AutoShape 25"/>
            <p:cNvCxnSpPr>
              <a:cxnSpLocks noChangeShapeType="1"/>
              <a:stCxn id="147489" idx="1"/>
              <a:endCxn id="147510" idx="6"/>
            </p:cNvCxnSpPr>
            <p:nvPr/>
          </p:nvCxnSpPr>
          <p:spPr bwMode="auto">
            <a:xfrm flipH="1" flipV="1">
              <a:off x="1644" y="2946"/>
              <a:ext cx="264" cy="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7510" name="Oval 26"/>
            <p:cNvSpPr>
              <a:spLocks noChangeAspect="1" noChangeArrowheads="1"/>
            </p:cNvSpPr>
            <p:nvPr/>
          </p:nvSpPr>
          <p:spPr bwMode="auto">
            <a:xfrm>
              <a:off x="1085" y="2816"/>
              <a:ext cx="547" cy="25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Error</a:t>
              </a:r>
            </a:p>
          </p:txBody>
        </p:sp>
        <p:cxnSp>
          <p:nvCxnSpPr>
            <p:cNvPr id="147511" name="AutoShape 27"/>
            <p:cNvCxnSpPr>
              <a:cxnSpLocks noChangeShapeType="1"/>
              <a:stCxn id="147510" idx="2"/>
              <a:endCxn id="147503" idx="3"/>
            </p:cNvCxnSpPr>
            <p:nvPr/>
          </p:nvCxnSpPr>
          <p:spPr bwMode="auto">
            <a:xfrm flipH="1">
              <a:off x="780" y="2946"/>
              <a:ext cx="293" cy="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7512" name="AutoShape 28"/>
            <p:cNvSpPr>
              <a:spLocks noChangeArrowheads="1"/>
            </p:cNvSpPr>
            <p:nvPr/>
          </p:nvSpPr>
          <p:spPr bwMode="auto">
            <a:xfrm>
              <a:off x="192" y="3840"/>
              <a:ext cx="576" cy="432"/>
            </a:xfrm>
            <a:prstGeom prst="flowChartPunchedCard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cs typeface="Times New Roman" pitchFamily="18" charset="0"/>
                </a:rPr>
                <a:t>Ŝ</a:t>
              </a:r>
              <a:r>
                <a:rPr lang="en-US" sz="3600" baseline="-25000"/>
                <a:t>4</a:t>
              </a:r>
              <a:endParaRPr lang="en-US" sz="3600"/>
            </a:p>
          </p:txBody>
        </p:sp>
        <p:cxnSp>
          <p:nvCxnSpPr>
            <p:cNvPr id="147513" name="AutoShape 29"/>
            <p:cNvCxnSpPr>
              <a:cxnSpLocks noChangeShapeType="1"/>
              <a:stCxn id="147477" idx="1"/>
              <a:endCxn id="147514" idx="6"/>
            </p:cNvCxnSpPr>
            <p:nvPr/>
          </p:nvCxnSpPr>
          <p:spPr bwMode="auto">
            <a:xfrm flipH="1" flipV="1">
              <a:off x="1644" y="4050"/>
              <a:ext cx="264" cy="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7514" name="Oval 30"/>
            <p:cNvSpPr>
              <a:spLocks noChangeAspect="1" noChangeArrowheads="1"/>
            </p:cNvSpPr>
            <p:nvPr/>
          </p:nvSpPr>
          <p:spPr bwMode="auto">
            <a:xfrm>
              <a:off x="1085" y="3920"/>
              <a:ext cx="547" cy="25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Error</a:t>
              </a:r>
            </a:p>
          </p:txBody>
        </p:sp>
        <p:cxnSp>
          <p:nvCxnSpPr>
            <p:cNvPr id="147515" name="AutoShape 31"/>
            <p:cNvCxnSpPr>
              <a:cxnSpLocks noChangeShapeType="1"/>
              <a:stCxn id="147514" idx="2"/>
              <a:endCxn id="147512" idx="3"/>
            </p:cNvCxnSpPr>
            <p:nvPr/>
          </p:nvCxnSpPr>
          <p:spPr bwMode="auto">
            <a:xfrm flipH="1">
              <a:off x="780" y="4050"/>
              <a:ext cx="293" cy="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3048000" y="2400300"/>
            <a:ext cx="5664200" cy="2095500"/>
            <a:chOff x="1920" y="1848"/>
            <a:chExt cx="3568" cy="1320"/>
          </a:xfrm>
        </p:grpSpPr>
        <p:sp>
          <p:nvSpPr>
            <p:cNvPr id="147489" name="AutoShape 33"/>
            <p:cNvSpPr>
              <a:spLocks noChangeArrowheads="1"/>
            </p:cNvSpPr>
            <p:nvPr/>
          </p:nvSpPr>
          <p:spPr bwMode="auto">
            <a:xfrm>
              <a:off x="1920" y="2736"/>
              <a:ext cx="576" cy="432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/>
                <a:t>S</a:t>
              </a:r>
              <a:r>
                <a:rPr lang="en-US" sz="3600" baseline="-25000"/>
                <a:t>3</a:t>
              </a:r>
              <a:endParaRPr lang="en-US" sz="3600"/>
            </a:p>
          </p:txBody>
        </p:sp>
        <p:cxnSp>
          <p:nvCxnSpPr>
            <p:cNvPr id="147490" name="AutoShape 34"/>
            <p:cNvCxnSpPr>
              <a:cxnSpLocks noChangeShapeType="1"/>
              <a:stCxn id="147497" idx="5"/>
              <a:endCxn id="147494" idx="1"/>
            </p:cNvCxnSpPr>
            <p:nvPr/>
          </p:nvCxnSpPr>
          <p:spPr bwMode="auto">
            <a:xfrm>
              <a:off x="3310" y="2395"/>
              <a:ext cx="326" cy="1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7491" name="AutoShape 35"/>
            <p:cNvCxnSpPr>
              <a:cxnSpLocks noChangeShapeType="1"/>
              <a:stCxn id="147460" idx="3"/>
              <a:endCxn id="147497" idx="1"/>
            </p:cNvCxnSpPr>
            <p:nvPr/>
          </p:nvCxnSpPr>
          <p:spPr bwMode="auto">
            <a:xfrm>
              <a:off x="2508" y="1848"/>
              <a:ext cx="330" cy="29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7492" name="AutoShape 36"/>
            <p:cNvSpPr>
              <a:spLocks noChangeArrowheads="1"/>
            </p:cNvSpPr>
            <p:nvPr/>
          </p:nvSpPr>
          <p:spPr bwMode="auto">
            <a:xfrm>
              <a:off x="4912" y="2736"/>
              <a:ext cx="576" cy="432"/>
            </a:xfrm>
            <a:prstGeom prst="flowChartPunchedCard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/>
                <a:t>H</a:t>
              </a:r>
              <a:r>
                <a:rPr lang="en-US" sz="3600" baseline="-25000"/>
                <a:t>3</a:t>
              </a:r>
              <a:endParaRPr lang="en-US" sz="3600"/>
            </a:p>
          </p:txBody>
        </p:sp>
        <p:cxnSp>
          <p:nvCxnSpPr>
            <p:cNvPr id="147493" name="AutoShape 37"/>
            <p:cNvCxnSpPr>
              <a:cxnSpLocks noChangeShapeType="1"/>
              <a:stCxn id="147494" idx="3"/>
              <a:endCxn id="147498" idx="2"/>
            </p:cNvCxnSpPr>
            <p:nvPr/>
          </p:nvCxnSpPr>
          <p:spPr bwMode="auto">
            <a:xfrm flipV="1">
              <a:off x="4236" y="2472"/>
              <a:ext cx="264" cy="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7494" name="AutoShape 38"/>
            <p:cNvSpPr>
              <a:spLocks noChangeArrowheads="1"/>
            </p:cNvSpPr>
            <p:nvPr/>
          </p:nvSpPr>
          <p:spPr bwMode="auto">
            <a:xfrm>
              <a:off x="3648" y="2352"/>
              <a:ext cx="576" cy="432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/>
                <a:t>R</a:t>
              </a:r>
              <a:r>
                <a:rPr lang="en-US" sz="3600" baseline="-25000"/>
                <a:t>3</a:t>
              </a:r>
              <a:endParaRPr lang="en-US" sz="3600"/>
            </a:p>
          </p:txBody>
        </p:sp>
        <p:cxnSp>
          <p:nvCxnSpPr>
            <p:cNvPr id="147495" name="AutoShape 39"/>
            <p:cNvCxnSpPr>
              <a:cxnSpLocks noChangeShapeType="1"/>
              <a:stCxn id="147494" idx="1"/>
              <a:endCxn id="147489" idx="3"/>
            </p:cNvCxnSpPr>
            <p:nvPr/>
          </p:nvCxnSpPr>
          <p:spPr bwMode="auto">
            <a:xfrm flipH="1">
              <a:off x="2508" y="2568"/>
              <a:ext cx="1128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7496" name="AutoShape 40"/>
            <p:cNvCxnSpPr>
              <a:cxnSpLocks noChangeShapeType="1"/>
              <a:stCxn id="147492" idx="1"/>
              <a:endCxn id="147489" idx="3"/>
            </p:cNvCxnSpPr>
            <p:nvPr/>
          </p:nvCxnSpPr>
          <p:spPr bwMode="auto">
            <a:xfrm flipH="1">
              <a:off x="2508" y="2952"/>
              <a:ext cx="23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7497" name="Oval 41"/>
            <p:cNvSpPr>
              <a:spLocks noChangeAspect="1" noChangeArrowheads="1"/>
            </p:cNvSpPr>
            <p:nvPr/>
          </p:nvSpPr>
          <p:spPr bwMode="auto">
            <a:xfrm>
              <a:off x="2740" y="2112"/>
              <a:ext cx="668" cy="31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Ricker</a:t>
              </a:r>
            </a:p>
          </p:txBody>
        </p:sp>
        <p:sp>
          <p:nvSpPr>
            <p:cNvPr id="147498" name="Oval 42"/>
            <p:cNvSpPr>
              <a:spLocks noChangeArrowheads="1"/>
            </p:cNvSpPr>
            <p:nvPr/>
          </p:nvSpPr>
          <p:spPr bwMode="auto">
            <a:xfrm>
              <a:off x="4512" y="2352"/>
              <a:ext cx="624" cy="2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HP</a:t>
              </a:r>
            </a:p>
          </p:txBody>
        </p:sp>
        <p:cxnSp>
          <p:nvCxnSpPr>
            <p:cNvPr id="147499" name="AutoShape 43"/>
            <p:cNvCxnSpPr>
              <a:cxnSpLocks noChangeShapeType="1"/>
              <a:stCxn id="147498" idx="5"/>
              <a:endCxn id="147492" idx="0"/>
            </p:cNvCxnSpPr>
            <p:nvPr/>
          </p:nvCxnSpPr>
          <p:spPr bwMode="auto">
            <a:xfrm>
              <a:off x="5045" y="2569"/>
              <a:ext cx="155" cy="1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3048000" y="4152900"/>
            <a:ext cx="5664200" cy="2247900"/>
            <a:chOff x="1920" y="2952"/>
            <a:chExt cx="3568" cy="1416"/>
          </a:xfrm>
        </p:grpSpPr>
        <p:sp>
          <p:nvSpPr>
            <p:cNvPr id="147476" name="Text Box 45"/>
            <p:cNvSpPr txBox="1">
              <a:spLocks noChangeArrowheads="1"/>
            </p:cNvSpPr>
            <p:nvPr/>
          </p:nvSpPr>
          <p:spPr bwMode="auto">
            <a:xfrm>
              <a:off x="3216" y="4080"/>
              <a:ext cx="12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repeat to y=20</a:t>
              </a:r>
            </a:p>
          </p:txBody>
        </p:sp>
        <p:sp>
          <p:nvSpPr>
            <p:cNvPr id="147477" name="AutoShape 46"/>
            <p:cNvSpPr>
              <a:spLocks noChangeArrowheads="1"/>
            </p:cNvSpPr>
            <p:nvPr/>
          </p:nvSpPr>
          <p:spPr bwMode="auto">
            <a:xfrm>
              <a:off x="1920" y="3840"/>
              <a:ext cx="576" cy="432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/>
                <a:t>S</a:t>
              </a:r>
              <a:r>
                <a:rPr lang="en-US" sz="3600" baseline="-25000"/>
                <a:t>4</a:t>
              </a:r>
              <a:endParaRPr lang="en-US" sz="3600"/>
            </a:p>
          </p:txBody>
        </p:sp>
        <p:cxnSp>
          <p:nvCxnSpPr>
            <p:cNvPr id="147478" name="AutoShape 47"/>
            <p:cNvCxnSpPr>
              <a:cxnSpLocks noChangeShapeType="1"/>
              <a:stCxn id="147484" idx="5"/>
              <a:endCxn id="147481" idx="1"/>
            </p:cNvCxnSpPr>
            <p:nvPr/>
          </p:nvCxnSpPr>
          <p:spPr bwMode="auto">
            <a:xfrm>
              <a:off x="3310" y="3499"/>
              <a:ext cx="326" cy="1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7479" name="AutoShape 48"/>
            <p:cNvSpPr>
              <a:spLocks noChangeArrowheads="1"/>
            </p:cNvSpPr>
            <p:nvPr/>
          </p:nvSpPr>
          <p:spPr bwMode="auto">
            <a:xfrm>
              <a:off x="4912" y="3840"/>
              <a:ext cx="576" cy="432"/>
            </a:xfrm>
            <a:prstGeom prst="flowChartPunchedCard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/>
                <a:t>H</a:t>
              </a:r>
              <a:r>
                <a:rPr lang="en-US" sz="3600" baseline="-25000"/>
                <a:t>4</a:t>
              </a:r>
              <a:endParaRPr lang="en-US" sz="3600"/>
            </a:p>
          </p:txBody>
        </p:sp>
        <p:cxnSp>
          <p:nvCxnSpPr>
            <p:cNvPr id="147480" name="AutoShape 49"/>
            <p:cNvCxnSpPr>
              <a:cxnSpLocks noChangeShapeType="1"/>
              <a:stCxn id="147481" idx="3"/>
              <a:endCxn id="147485" idx="2"/>
            </p:cNvCxnSpPr>
            <p:nvPr/>
          </p:nvCxnSpPr>
          <p:spPr bwMode="auto">
            <a:xfrm flipV="1">
              <a:off x="4236" y="3576"/>
              <a:ext cx="264" cy="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7481" name="AutoShape 50"/>
            <p:cNvSpPr>
              <a:spLocks noChangeArrowheads="1"/>
            </p:cNvSpPr>
            <p:nvPr/>
          </p:nvSpPr>
          <p:spPr bwMode="auto">
            <a:xfrm>
              <a:off x="3648" y="3456"/>
              <a:ext cx="576" cy="432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/>
                <a:t>R</a:t>
              </a:r>
              <a:r>
                <a:rPr lang="en-US" sz="3600" baseline="-25000"/>
                <a:t>4</a:t>
              </a:r>
              <a:endParaRPr lang="en-US" sz="3600"/>
            </a:p>
          </p:txBody>
        </p:sp>
        <p:cxnSp>
          <p:nvCxnSpPr>
            <p:cNvPr id="147482" name="AutoShape 51"/>
            <p:cNvCxnSpPr>
              <a:cxnSpLocks noChangeShapeType="1"/>
              <a:stCxn id="147481" idx="1"/>
              <a:endCxn id="147477" idx="3"/>
            </p:cNvCxnSpPr>
            <p:nvPr/>
          </p:nvCxnSpPr>
          <p:spPr bwMode="auto">
            <a:xfrm flipH="1">
              <a:off x="2508" y="3672"/>
              <a:ext cx="1128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7483" name="AutoShape 52"/>
            <p:cNvCxnSpPr>
              <a:cxnSpLocks noChangeShapeType="1"/>
              <a:stCxn id="147479" idx="1"/>
              <a:endCxn id="147477" idx="3"/>
            </p:cNvCxnSpPr>
            <p:nvPr/>
          </p:nvCxnSpPr>
          <p:spPr bwMode="auto">
            <a:xfrm flipH="1">
              <a:off x="2508" y="4056"/>
              <a:ext cx="23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7484" name="Oval 53"/>
            <p:cNvSpPr>
              <a:spLocks noChangeAspect="1" noChangeArrowheads="1"/>
            </p:cNvSpPr>
            <p:nvPr/>
          </p:nvSpPr>
          <p:spPr bwMode="auto">
            <a:xfrm>
              <a:off x="2740" y="3216"/>
              <a:ext cx="668" cy="31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Ricker</a:t>
              </a:r>
            </a:p>
          </p:txBody>
        </p:sp>
        <p:sp>
          <p:nvSpPr>
            <p:cNvPr id="147485" name="Oval 54"/>
            <p:cNvSpPr>
              <a:spLocks noChangeArrowheads="1"/>
            </p:cNvSpPr>
            <p:nvPr/>
          </p:nvSpPr>
          <p:spPr bwMode="auto">
            <a:xfrm>
              <a:off x="4512" y="3456"/>
              <a:ext cx="624" cy="2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HP</a:t>
              </a:r>
            </a:p>
          </p:txBody>
        </p:sp>
        <p:cxnSp>
          <p:nvCxnSpPr>
            <p:cNvPr id="147486" name="AutoShape 55"/>
            <p:cNvCxnSpPr>
              <a:cxnSpLocks noChangeShapeType="1"/>
              <a:stCxn id="147485" idx="5"/>
              <a:endCxn id="147479" idx="0"/>
            </p:cNvCxnSpPr>
            <p:nvPr/>
          </p:nvCxnSpPr>
          <p:spPr bwMode="auto">
            <a:xfrm>
              <a:off x="5045" y="3673"/>
              <a:ext cx="155" cy="1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7487" name="AutoShape 56"/>
            <p:cNvCxnSpPr>
              <a:cxnSpLocks noChangeShapeType="1"/>
              <a:stCxn id="147489" idx="3"/>
              <a:endCxn id="147484" idx="1"/>
            </p:cNvCxnSpPr>
            <p:nvPr/>
          </p:nvCxnSpPr>
          <p:spPr bwMode="auto">
            <a:xfrm>
              <a:off x="2508" y="2952"/>
              <a:ext cx="330" cy="29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7488" name="AutoShape 57"/>
            <p:cNvCxnSpPr>
              <a:cxnSpLocks noChangeShapeType="1"/>
              <a:stCxn id="147477" idx="3"/>
              <a:endCxn id="147476" idx="1"/>
            </p:cNvCxnSpPr>
            <p:nvPr/>
          </p:nvCxnSpPr>
          <p:spPr bwMode="auto">
            <a:xfrm>
              <a:off x="2508" y="4056"/>
              <a:ext cx="708" cy="1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47475" name="Slide Number Placeholder 3"/>
          <p:cNvSpPr txBox="1">
            <a:spLocks noGrp="1"/>
          </p:cNvSpPr>
          <p:nvPr/>
        </p:nvSpPr>
        <p:spPr bwMode="auto">
          <a:xfrm>
            <a:off x="7315200" y="6400800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13649A5-6819-4004-AB12-919C1F53243A}" type="slidenum">
              <a:rPr lang="en-US" sz="1400"/>
              <a:pPr algn="r"/>
              <a:t>55</a:t>
            </a:fld>
            <a:endParaRPr lang="en-US" sz="1400"/>
          </a:p>
        </p:txBody>
      </p:sp>
      <p:sp>
        <p:nvSpPr>
          <p:cNvPr id="60" name="Footer Placeholder 2">
            <a:extLst>
              <a:ext uri="{FF2B5EF4-FFF2-40B4-BE49-F238E27FC236}">
                <a16:creationId xmlns:a16="http://schemas.microsoft.com/office/drawing/2014/main" id="{C5066099-A234-441A-AB43-257EF1921545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Measurement Error (2)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F8BB115-3EEE-4923-953B-C9A93819AF87}" type="slidenum">
              <a:rPr lang="en-US" sz="1400"/>
              <a:pPr algn="r"/>
              <a:t>56</a:t>
            </a:fld>
            <a:endParaRPr lang="en-US" sz="1400"/>
          </a:p>
        </p:txBody>
      </p:sp>
      <p:sp>
        <p:nvSpPr>
          <p:cNvPr id="399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8153400" cy="838200"/>
          </a:xfrm>
        </p:spPr>
        <p:txBody>
          <a:bodyPr/>
          <a:lstStyle/>
          <a:p>
            <a:pPr eaLnBrk="1" hangingPunct="1"/>
            <a:r>
              <a:rPr lang="en-US" sz="3600" dirty="0"/>
              <a:t>Investigation through Meta-Simulation…</a:t>
            </a:r>
          </a:p>
        </p:txBody>
      </p:sp>
      <p:sp>
        <p:nvSpPr>
          <p:cNvPr id="39943" name="AutoShape 3"/>
          <p:cNvSpPr>
            <a:spLocks noChangeArrowheads="1"/>
          </p:cNvSpPr>
          <p:nvPr/>
        </p:nvSpPr>
        <p:spPr bwMode="auto">
          <a:xfrm>
            <a:off x="5181600" y="1219200"/>
            <a:ext cx="1905000" cy="1295400"/>
          </a:xfrm>
          <a:prstGeom prst="flowChartPunchedCard">
            <a:avLst/>
          </a:prstGeom>
          <a:solidFill>
            <a:schemeClr val="hlink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3600"/>
          </a:p>
          <a:p>
            <a:pPr algn="ctr"/>
            <a:r>
              <a:rPr lang="en-US" sz="3600"/>
              <a:t>Data</a:t>
            </a:r>
          </a:p>
        </p:txBody>
      </p:sp>
      <p:sp>
        <p:nvSpPr>
          <p:cNvPr id="39944" name="Oval 4"/>
          <p:cNvSpPr>
            <a:spLocks noChangeArrowheads="1"/>
          </p:cNvSpPr>
          <p:nvPr/>
        </p:nvSpPr>
        <p:spPr bwMode="auto">
          <a:xfrm>
            <a:off x="6781800" y="3200400"/>
            <a:ext cx="2133600" cy="1143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SLR</a:t>
            </a:r>
          </a:p>
          <a:p>
            <a:pPr algn="ctr"/>
            <a:r>
              <a:rPr lang="en-US" sz="3200" b="1">
                <a:solidFill>
                  <a:srgbClr val="FF0000"/>
                </a:solidFill>
              </a:rPr>
              <a:t>Methods</a:t>
            </a:r>
          </a:p>
        </p:txBody>
      </p:sp>
      <p:sp>
        <p:nvSpPr>
          <p:cNvPr id="39945" name="AutoShape 5"/>
          <p:cNvSpPr>
            <a:spLocks noChangeArrowheads="1"/>
          </p:cNvSpPr>
          <p:nvPr/>
        </p:nvSpPr>
        <p:spPr bwMode="auto">
          <a:xfrm>
            <a:off x="5181600" y="5334000"/>
            <a:ext cx="3657600" cy="91440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3600" baseline="-25000">
              <a:latin typeface="Arial" charset="0"/>
            </a:endParaRPr>
          </a:p>
        </p:txBody>
      </p:sp>
      <p:cxnSp>
        <p:nvCxnSpPr>
          <p:cNvPr id="39946" name="AutoShape 6"/>
          <p:cNvCxnSpPr>
            <a:cxnSpLocks noChangeShapeType="1"/>
            <a:stCxn id="39949" idx="0"/>
            <a:endCxn id="39956" idx="2"/>
          </p:cNvCxnSpPr>
          <p:nvPr/>
        </p:nvCxnSpPr>
        <p:spPr bwMode="auto">
          <a:xfrm flipH="1" flipV="1">
            <a:off x="3390900" y="4267200"/>
            <a:ext cx="3429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39947" name="AutoShape 7"/>
          <p:cNvCxnSpPr>
            <a:cxnSpLocks noChangeShapeType="1"/>
            <a:stCxn id="39944" idx="4"/>
            <a:endCxn id="39945" idx="0"/>
          </p:cNvCxnSpPr>
          <p:nvPr/>
        </p:nvCxnSpPr>
        <p:spPr bwMode="auto">
          <a:xfrm flipH="1">
            <a:off x="7010400" y="4362450"/>
            <a:ext cx="838200" cy="952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39948" name="AutoShape 8"/>
          <p:cNvCxnSpPr>
            <a:cxnSpLocks noChangeShapeType="1"/>
            <a:stCxn id="39943" idx="3"/>
            <a:endCxn id="39944" idx="0"/>
          </p:cNvCxnSpPr>
          <p:nvPr/>
        </p:nvCxnSpPr>
        <p:spPr bwMode="auto">
          <a:xfrm>
            <a:off x="7105650" y="1866900"/>
            <a:ext cx="742950" cy="1314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39949" name="Text Box 9"/>
          <p:cNvSpPr txBox="1">
            <a:spLocks noChangeArrowheads="1"/>
          </p:cNvSpPr>
          <p:nvPr/>
        </p:nvSpPr>
        <p:spPr bwMode="auto">
          <a:xfrm>
            <a:off x="2971800" y="5105400"/>
            <a:ext cx="152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/>
              <a:t>Repeat</a:t>
            </a:r>
          </a:p>
          <a:p>
            <a:pPr algn="ctr"/>
            <a:r>
              <a:rPr lang="en-US" sz="3200" b="1"/>
              <a:t>300X</a:t>
            </a:r>
          </a:p>
        </p:txBody>
      </p:sp>
      <p:grpSp>
        <p:nvGrpSpPr>
          <p:cNvPr id="39950" name="Group 10"/>
          <p:cNvGrpSpPr>
            <a:grpSpLocks/>
          </p:cNvGrpSpPr>
          <p:nvPr/>
        </p:nvGrpSpPr>
        <p:grpSpPr bwMode="auto">
          <a:xfrm>
            <a:off x="2133600" y="2438400"/>
            <a:ext cx="2514600" cy="1828800"/>
            <a:chOff x="0" y="1008"/>
            <a:chExt cx="1584" cy="1152"/>
          </a:xfrm>
        </p:grpSpPr>
        <p:grpSp>
          <p:nvGrpSpPr>
            <p:cNvPr id="39955" name="Group 11"/>
            <p:cNvGrpSpPr>
              <a:grpSpLocks/>
            </p:cNvGrpSpPr>
            <p:nvPr/>
          </p:nvGrpSpPr>
          <p:grpSpPr bwMode="auto">
            <a:xfrm>
              <a:off x="192" y="1104"/>
              <a:ext cx="1344" cy="1048"/>
              <a:chOff x="0" y="528"/>
              <a:chExt cx="5296" cy="4376"/>
            </a:xfrm>
          </p:grpSpPr>
          <p:sp>
            <p:nvSpPr>
              <p:cNvPr id="39957" name="AutoShape 12"/>
              <p:cNvSpPr>
                <a:spLocks noChangeArrowheads="1"/>
              </p:cNvSpPr>
              <p:nvPr/>
            </p:nvSpPr>
            <p:spPr bwMode="auto">
              <a:xfrm>
                <a:off x="1728" y="1632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</a:t>
                </a:r>
                <a:r>
                  <a:rPr lang="en-US" sz="900" baseline="-25000"/>
                  <a:t>2</a:t>
                </a:r>
                <a:endParaRPr lang="en-US" sz="900"/>
              </a:p>
            </p:txBody>
          </p:sp>
          <p:sp>
            <p:nvSpPr>
              <p:cNvPr id="39958" name="AutoShape 13"/>
              <p:cNvSpPr>
                <a:spLocks noChangeArrowheads="1"/>
              </p:cNvSpPr>
              <p:nvPr/>
            </p:nvSpPr>
            <p:spPr bwMode="auto">
              <a:xfrm>
                <a:off x="0" y="1632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S^</a:t>
                </a:r>
                <a:r>
                  <a:rPr lang="en-US" sz="900" baseline="-25000"/>
                  <a:t>2</a:t>
                </a:r>
                <a:endParaRPr lang="en-US" sz="900"/>
              </a:p>
            </p:txBody>
          </p:sp>
          <p:cxnSp>
            <p:nvCxnSpPr>
              <p:cNvPr id="39959" name="AutoShape 14"/>
              <p:cNvCxnSpPr>
                <a:cxnSpLocks noChangeShapeType="1"/>
                <a:stCxn id="39969" idx="5"/>
                <a:endCxn id="39964" idx="1"/>
              </p:cNvCxnSpPr>
              <p:nvPr/>
            </p:nvCxnSpPr>
            <p:spPr bwMode="auto">
              <a:xfrm>
                <a:off x="3118" y="1291"/>
                <a:ext cx="326" cy="17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60" name="AutoShape 15"/>
              <p:cNvSpPr>
                <a:spLocks noChangeArrowheads="1"/>
              </p:cNvSpPr>
              <p:nvPr/>
            </p:nvSpPr>
            <p:spPr bwMode="auto">
              <a:xfrm>
                <a:off x="1728" y="528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</a:t>
                </a:r>
                <a:r>
                  <a:rPr lang="en-US" sz="900" baseline="-25000"/>
                  <a:t>1</a:t>
                </a:r>
                <a:endParaRPr lang="en-US" sz="900"/>
              </a:p>
            </p:txBody>
          </p:sp>
          <p:cxnSp>
            <p:nvCxnSpPr>
              <p:cNvPr id="39961" name="AutoShape 16"/>
              <p:cNvCxnSpPr>
                <a:cxnSpLocks noChangeShapeType="1"/>
                <a:stCxn id="39960" idx="3"/>
                <a:endCxn id="39969" idx="1"/>
              </p:cNvCxnSpPr>
              <p:nvPr/>
            </p:nvCxnSpPr>
            <p:spPr bwMode="auto">
              <a:xfrm>
                <a:off x="2316" y="744"/>
                <a:ext cx="330" cy="29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62" name="AutoShape 17"/>
              <p:cNvSpPr>
                <a:spLocks noChangeArrowheads="1"/>
              </p:cNvSpPr>
              <p:nvPr/>
            </p:nvSpPr>
            <p:spPr bwMode="auto">
              <a:xfrm>
                <a:off x="4720" y="1632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C</a:t>
                </a:r>
                <a:r>
                  <a:rPr lang="en-US" sz="900" baseline="-25000"/>
                  <a:t>2</a:t>
                </a:r>
                <a:endParaRPr lang="en-US" sz="900"/>
              </a:p>
            </p:txBody>
          </p:sp>
          <p:cxnSp>
            <p:nvCxnSpPr>
              <p:cNvPr id="39963" name="AutoShape 18"/>
              <p:cNvCxnSpPr>
                <a:cxnSpLocks noChangeShapeType="1"/>
                <a:stCxn id="39964" idx="3"/>
                <a:endCxn id="39971" idx="2"/>
              </p:cNvCxnSpPr>
              <p:nvPr/>
            </p:nvCxnSpPr>
            <p:spPr bwMode="auto">
              <a:xfrm flipV="1">
                <a:off x="4044" y="1200"/>
                <a:ext cx="168" cy="26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64" name="AutoShape 19"/>
              <p:cNvSpPr>
                <a:spLocks noChangeArrowheads="1"/>
              </p:cNvSpPr>
              <p:nvPr/>
            </p:nvSpPr>
            <p:spPr bwMode="auto">
              <a:xfrm>
                <a:off x="3456" y="1248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R</a:t>
                </a:r>
                <a:r>
                  <a:rPr lang="en-US" sz="900" baseline="-25000"/>
                  <a:t>2</a:t>
                </a:r>
                <a:endParaRPr lang="en-US" sz="900"/>
              </a:p>
            </p:txBody>
          </p:sp>
          <p:cxnSp>
            <p:nvCxnSpPr>
              <p:cNvPr id="39965" name="AutoShape 20"/>
              <p:cNvCxnSpPr>
                <a:cxnSpLocks noChangeShapeType="1"/>
                <a:stCxn id="39964" idx="1"/>
                <a:endCxn id="39957" idx="3"/>
              </p:cNvCxnSpPr>
              <p:nvPr/>
            </p:nvCxnSpPr>
            <p:spPr bwMode="auto">
              <a:xfrm flipH="1">
                <a:off x="2316" y="1464"/>
                <a:ext cx="1128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966" name="AutoShape 21"/>
              <p:cNvCxnSpPr>
                <a:cxnSpLocks noChangeShapeType="1"/>
                <a:stCxn id="39962" idx="1"/>
                <a:endCxn id="39957" idx="3"/>
              </p:cNvCxnSpPr>
              <p:nvPr/>
            </p:nvCxnSpPr>
            <p:spPr bwMode="auto">
              <a:xfrm flipH="1">
                <a:off x="2316" y="1848"/>
                <a:ext cx="23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67" name="AutoShape 22"/>
              <p:cNvSpPr>
                <a:spLocks noChangeArrowheads="1"/>
              </p:cNvSpPr>
              <p:nvPr/>
            </p:nvSpPr>
            <p:spPr bwMode="auto">
              <a:xfrm>
                <a:off x="0" y="528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S^</a:t>
                </a:r>
                <a:r>
                  <a:rPr lang="en-US" sz="900" baseline="-25000"/>
                  <a:t>1</a:t>
                </a:r>
                <a:endParaRPr lang="en-US" sz="900"/>
              </a:p>
            </p:txBody>
          </p:sp>
          <p:cxnSp>
            <p:nvCxnSpPr>
              <p:cNvPr id="39968" name="AutoShape 23"/>
              <p:cNvCxnSpPr>
                <a:cxnSpLocks noChangeShapeType="1"/>
                <a:stCxn id="39960" idx="1"/>
                <a:endCxn id="39985" idx="6"/>
              </p:cNvCxnSpPr>
              <p:nvPr/>
            </p:nvCxnSpPr>
            <p:spPr bwMode="auto">
              <a:xfrm flipH="1" flipV="1">
                <a:off x="1471" y="738"/>
                <a:ext cx="245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69" name="Oval 24"/>
              <p:cNvSpPr>
                <a:spLocks noChangeAspect="1" noChangeArrowheads="1"/>
              </p:cNvSpPr>
              <p:nvPr/>
            </p:nvSpPr>
            <p:spPr bwMode="auto">
              <a:xfrm>
                <a:off x="2548" y="1008"/>
                <a:ext cx="668" cy="31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Ricker</a:t>
                </a:r>
              </a:p>
            </p:txBody>
          </p:sp>
          <p:sp>
            <p:nvSpPr>
              <p:cNvPr id="39970" name="Text Box 25"/>
              <p:cNvSpPr txBox="1">
                <a:spLocks noChangeArrowheads="1"/>
              </p:cNvSpPr>
              <p:nvPr/>
            </p:nvSpPr>
            <p:spPr bwMode="auto">
              <a:xfrm>
                <a:off x="3022" y="4419"/>
                <a:ext cx="1545" cy="4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600">
                    <a:solidFill>
                      <a:srgbClr val="FF0000"/>
                    </a:solidFill>
                  </a:rPr>
                  <a:t>repeat to y=20</a:t>
                </a:r>
              </a:p>
            </p:txBody>
          </p:sp>
          <p:sp>
            <p:nvSpPr>
              <p:cNvPr id="39971" name="Oval 26"/>
              <p:cNvSpPr>
                <a:spLocks noChangeArrowheads="1"/>
              </p:cNvSpPr>
              <p:nvPr/>
            </p:nvSpPr>
            <p:spPr bwMode="auto">
              <a:xfrm>
                <a:off x="4224" y="960"/>
                <a:ext cx="1008" cy="4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Harvest</a:t>
                </a:r>
              </a:p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Policy</a:t>
                </a:r>
              </a:p>
            </p:txBody>
          </p:sp>
          <p:cxnSp>
            <p:nvCxnSpPr>
              <p:cNvPr id="39972" name="AutoShape 27"/>
              <p:cNvCxnSpPr>
                <a:cxnSpLocks noChangeShapeType="1"/>
                <a:stCxn id="39971" idx="4"/>
                <a:endCxn id="39962" idx="0"/>
              </p:cNvCxnSpPr>
              <p:nvPr/>
            </p:nvCxnSpPr>
            <p:spPr bwMode="auto">
              <a:xfrm>
                <a:off x="4728" y="1452"/>
                <a:ext cx="280" cy="1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73" name="AutoShape 28"/>
              <p:cNvSpPr>
                <a:spLocks noChangeArrowheads="1"/>
              </p:cNvSpPr>
              <p:nvPr/>
            </p:nvSpPr>
            <p:spPr bwMode="auto">
              <a:xfrm>
                <a:off x="1728" y="2736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</a:t>
                </a:r>
                <a:r>
                  <a:rPr lang="en-US" sz="900" baseline="-25000"/>
                  <a:t>3</a:t>
                </a:r>
                <a:endParaRPr lang="en-US" sz="900"/>
              </a:p>
            </p:txBody>
          </p:sp>
          <p:sp>
            <p:nvSpPr>
              <p:cNvPr id="39974" name="AutoShape 29"/>
              <p:cNvSpPr>
                <a:spLocks noChangeArrowheads="1"/>
              </p:cNvSpPr>
              <p:nvPr/>
            </p:nvSpPr>
            <p:spPr bwMode="auto">
              <a:xfrm>
                <a:off x="0" y="2736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S^</a:t>
                </a:r>
                <a:r>
                  <a:rPr lang="en-US" sz="900" baseline="-25000"/>
                  <a:t>3</a:t>
                </a:r>
                <a:endParaRPr lang="en-US" sz="900"/>
              </a:p>
            </p:txBody>
          </p:sp>
          <p:cxnSp>
            <p:nvCxnSpPr>
              <p:cNvPr id="39975" name="AutoShape 30"/>
              <p:cNvCxnSpPr>
                <a:cxnSpLocks noChangeShapeType="1"/>
                <a:stCxn id="39982" idx="5"/>
                <a:endCxn id="39979" idx="1"/>
              </p:cNvCxnSpPr>
              <p:nvPr/>
            </p:nvCxnSpPr>
            <p:spPr bwMode="auto">
              <a:xfrm>
                <a:off x="3118" y="2395"/>
                <a:ext cx="326" cy="17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976" name="AutoShape 31"/>
              <p:cNvCxnSpPr>
                <a:cxnSpLocks noChangeShapeType="1"/>
                <a:stCxn id="39957" idx="3"/>
                <a:endCxn id="39982" idx="1"/>
              </p:cNvCxnSpPr>
              <p:nvPr/>
            </p:nvCxnSpPr>
            <p:spPr bwMode="auto">
              <a:xfrm>
                <a:off x="2316" y="1848"/>
                <a:ext cx="330" cy="29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77" name="AutoShape 32"/>
              <p:cNvSpPr>
                <a:spLocks noChangeArrowheads="1"/>
              </p:cNvSpPr>
              <p:nvPr/>
            </p:nvSpPr>
            <p:spPr bwMode="auto">
              <a:xfrm>
                <a:off x="4720" y="2736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C</a:t>
                </a:r>
                <a:r>
                  <a:rPr lang="en-US" sz="900" baseline="-25000"/>
                  <a:t>3</a:t>
                </a:r>
                <a:endParaRPr lang="en-US" sz="900"/>
              </a:p>
            </p:txBody>
          </p:sp>
          <p:cxnSp>
            <p:nvCxnSpPr>
              <p:cNvPr id="39978" name="AutoShape 33"/>
              <p:cNvCxnSpPr>
                <a:cxnSpLocks noChangeShapeType="1"/>
                <a:stCxn id="39979" idx="3"/>
                <a:endCxn id="39983" idx="2"/>
              </p:cNvCxnSpPr>
              <p:nvPr/>
            </p:nvCxnSpPr>
            <p:spPr bwMode="auto">
              <a:xfrm flipV="1">
                <a:off x="4044" y="2472"/>
                <a:ext cx="264" cy="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79" name="AutoShape 34"/>
              <p:cNvSpPr>
                <a:spLocks noChangeArrowheads="1"/>
              </p:cNvSpPr>
              <p:nvPr/>
            </p:nvSpPr>
            <p:spPr bwMode="auto">
              <a:xfrm>
                <a:off x="3456" y="2352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R</a:t>
                </a:r>
                <a:r>
                  <a:rPr lang="en-US" sz="900" baseline="-25000"/>
                  <a:t>3</a:t>
                </a:r>
                <a:endParaRPr lang="en-US" sz="900"/>
              </a:p>
            </p:txBody>
          </p:sp>
          <p:cxnSp>
            <p:nvCxnSpPr>
              <p:cNvPr id="39980" name="AutoShape 35"/>
              <p:cNvCxnSpPr>
                <a:cxnSpLocks noChangeShapeType="1"/>
                <a:stCxn id="39979" idx="1"/>
                <a:endCxn id="39973" idx="3"/>
              </p:cNvCxnSpPr>
              <p:nvPr/>
            </p:nvCxnSpPr>
            <p:spPr bwMode="auto">
              <a:xfrm flipH="1">
                <a:off x="2316" y="2568"/>
                <a:ext cx="1128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981" name="AutoShape 36"/>
              <p:cNvCxnSpPr>
                <a:cxnSpLocks noChangeShapeType="1"/>
                <a:stCxn id="39977" idx="1"/>
                <a:endCxn id="39973" idx="3"/>
              </p:cNvCxnSpPr>
              <p:nvPr/>
            </p:nvCxnSpPr>
            <p:spPr bwMode="auto">
              <a:xfrm flipH="1">
                <a:off x="2316" y="2952"/>
                <a:ext cx="23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82" name="Oval 37"/>
              <p:cNvSpPr>
                <a:spLocks noChangeAspect="1" noChangeArrowheads="1"/>
              </p:cNvSpPr>
              <p:nvPr/>
            </p:nvSpPr>
            <p:spPr bwMode="auto">
              <a:xfrm>
                <a:off x="2548" y="2112"/>
                <a:ext cx="668" cy="31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Ricker</a:t>
                </a:r>
              </a:p>
            </p:txBody>
          </p:sp>
          <p:sp>
            <p:nvSpPr>
              <p:cNvPr id="39983" name="Oval 38"/>
              <p:cNvSpPr>
                <a:spLocks noChangeArrowheads="1"/>
              </p:cNvSpPr>
              <p:nvPr/>
            </p:nvSpPr>
            <p:spPr bwMode="auto">
              <a:xfrm>
                <a:off x="4320" y="2352"/>
                <a:ext cx="624" cy="2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HP</a:t>
                </a:r>
              </a:p>
            </p:txBody>
          </p:sp>
          <p:cxnSp>
            <p:nvCxnSpPr>
              <p:cNvPr id="39984" name="AutoShape 39"/>
              <p:cNvCxnSpPr>
                <a:cxnSpLocks noChangeShapeType="1"/>
                <a:stCxn id="39983" idx="5"/>
                <a:endCxn id="39977" idx="0"/>
              </p:cNvCxnSpPr>
              <p:nvPr/>
            </p:nvCxnSpPr>
            <p:spPr bwMode="auto">
              <a:xfrm>
                <a:off x="4853" y="2569"/>
                <a:ext cx="155" cy="15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85" name="Oval 40"/>
              <p:cNvSpPr>
                <a:spLocks noChangeAspect="1" noChangeArrowheads="1"/>
              </p:cNvSpPr>
              <p:nvPr/>
            </p:nvSpPr>
            <p:spPr bwMode="auto">
              <a:xfrm>
                <a:off x="912" y="608"/>
                <a:ext cx="547" cy="25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Error</a:t>
                </a:r>
              </a:p>
            </p:txBody>
          </p:sp>
          <p:cxnSp>
            <p:nvCxnSpPr>
              <p:cNvPr id="39986" name="AutoShape 41"/>
              <p:cNvCxnSpPr>
                <a:cxnSpLocks noChangeShapeType="1"/>
                <a:stCxn id="39985" idx="2"/>
                <a:endCxn id="39967" idx="3"/>
              </p:cNvCxnSpPr>
              <p:nvPr/>
            </p:nvCxnSpPr>
            <p:spPr bwMode="auto">
              <a:xfrm flipH="1">
                <a:off x="588" y="738"/>
                <a:ext cx="312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987" name="AutoShape 42"/>
              <p:cNvCxnSpPr>
                <a:cxnSpLocks noChangeShapeType="1"/>
                <a:stCxn id="39957" idx="1"/>
                <a:endCxn id="39988" idx="6"/>
              </p:cNvCxnSpPr>
              <p:nvPr/>
            </p:nvCxnSpPr>
            <p:spPr bwMode="auto">
              <a:xfrm flipH="1" flipV="1">
                <a:off x="1459" y="1839"/>
                <a:ext cx="257" cy="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88" name="Oval 43"/>
              <p:cNvSpPr>
                <a:spLocks noChangeAspect="1" noChangeArrowheads="1"/>
              </p:cNvSpPr>
              <p:nvPr/>
            </p:nvSpPr>
            <p:spPr bwMode="auto">
              <a:xfrm>
                <a:off x="900" y="1709"/>
                <a:ext cx="547" cy="25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Error</a:t>
                </a:r>
              </a:p>
            </p:txBody>
          </p:sp>
          <p:cxnSp>
            <p:nvCxnSpPr>
              <p:cNvPr id="39989" name="AutoShape 44"/>
              <p:cNvCxnSpPr>
                <a:cxnSpLocks noChangeShapeType="1"/>
                <a:stCxn id="39988" idx="2"/>
                <a:endCxn id="39958" idx="3"/>
              </p:cNvCxnSpPr>
              <p:nvPr/>
            </p:nvCxnSpPr>
            <p:spPr bwMode="auto">
              <a:xfrm flipH="1">
                <a:off x="588" y="1839"/>
                <a:ext cx="300" cy="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990" name="AutoShape 45"/>
              <p:cNvCxnSpPr>
                <a:cxnSpLocks noChangeShapeType="1"/>
                <a:stCxn id="39973" idx="1"/>
                <a:endCxn id="39991" idx="6"/>
              </p:cNvCxnSpPr>
              <p:nvPr/>
            </p:nvCxnSpPr>
            <p:spPr bwMode="auto">
              <a:xfrm flipH="1" flipV="1">
                <a:off x="1452" y="2946"/>
                <a:ext cx="264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91" name="Oval 46"/>
              <p:cNvSpPr>
                <a:spLocks noChangeAspect="1" noChangeArrowheads="1"/>
              </p:cNvSpPr>
              <p:nvPr/>
            </p:nvSpPr>
            <p:spPr bwMode="auto">
              <a:xfrm>
                <a:off x="893" y="2816"/>
                <a:ext cx="547" cy="25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Error</a:t>
                </a:r>
              </a:p>
            </p:txBody>
          </p:sp>
          <p:cxnSp>
            <p:nvCxnSpPr>
              <p:cNvPr id="39992" name="AutoShape 47"/>
              <p:cNvCxnSpPr>
                <a:cxnSpLocks noChangeShapeType="1"/>
                <a:stCxn id="39991" idx="2"/>
                <a:endCxn id="39974" idx="3"/>
              </p:cNvCxnSpPr>
              <p:nvPr/>
            </p:nvCxnSpPr>
            <p:spPr bwMode="auto">
              <a:xfrm flipH="1">
                <a:off x="588" y="2946"/>
                <a:ext cx="293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93" name="AutoShape 48"/>
              <p:cNvSpPr>
                <a:spLocks noChangeArrowheads="1"/>
              </p:cNvSpPr>
              <p:nvPr/>
            </p:nvSpPr>
            <p:spPr bwMode="auto">
              <a:xfrm>
                <a:off x="1728" y="3840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</a:t>
                </a:r>
                <a:r>
                  <a:rPr lang="en-US" sz="900" baseline="-25000"/>
                  <a:t>4</a:t>
                </a:r>
                <a:endParaRPr lang="en-US" sz="900"/>
              </a:p>
            </p:txBody>
          </p:sp>
          <p:sp>
            <p:nvSpPr>
              <p:cNvPr id="39994" name="AutoShape 49"/>
              <p:cNvSpPr>
                <a:spLocks noChangeArrowheads="1"/>
              </p:cNvSpPr>
              <p:nvPr/>
            </p:nvSpPr>
            <p:spPr bwMode="auto">
              <a:xfrm>
                <a:off x="0" y="3840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S^</a:t>
                </a:r>
                <a:r>
                  <a:rPr lang="en-US" sz="900" baseline="-25000"/>
                  <a:t>4</a:t>
                </a:r>
                <a:endParaRPr lang="en-US" sz="900"/>
              </a:p>
            </p:txBody>
          </p:sp>
          <p:cxnSp>
            <p:nvCxnSpPr>
              <p:cNvPr id="39995" name="AutoShape 50"/>
              <p:cNvCxnSpPr>
                <a:cxnSpLocks noChangeShapeType="1"/>
                <a:stCxn id="40001" idx="5"/>
                <a:endCxn id="39998" idx="1"/>
              </p:cNvCxnSpPr>
              <p:nvPr/>
            </p:nvCxnSpPr>
            <p:spPr bwMode="auto">
              <a:xfrm>
                <a:off x="3118" y="3499"/>
                <a:ext cx="326" cy="17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96" name="AutoShape 51"/>
              <p:cNvSpPr>
                <a:spLocks noChangeArrowheads="1"/>
              </p:cNvSpPr>
              <p:nvPr/>
            </p:nvSpPr>
            <p:spPr bwMode="auto">
              <a:xfrm>
                <a:off x="4720" y="3840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C</a:t>
                </a:r>
                <a:r>
                  <a:rPr lang="en-US" sz="900" baseline="-25000"/>
                  <a:t>4</a:t>
                </a:r>
                <a:endParaRPr lang="en-US" sz="900"/>
              </a:p>
            </p:txBody>
          </p:sp>
          <p:cxnSp>
            <p:nvCxnSpPr>
              <p:cNvPr id="39997" name="AutoShape 52"/>
              <p:cNvCxnSpPr>
                <a:cxnSpLocks noChangeShapeType="1"/>
                <a:stCxn id="39998" idx="3"/>
                <a:endCxn id="40002" idx="2"/>
              </p:cNvCxnSpPr>
              <p:nvPr/>
            </p:nvCxnSpPr>
            <p:spPr bwMode="auto">
              <a:xfrm flipV="1">
                <a:off x="4044" y="3576"/>
                <a:ext cx="264" cy="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998" name="AutoShape 53"/>
              <p:cNvSpPr>
                <a:spLocks noChangeArrowheads="1"/>
              </p:cNvSpPr>
              <p:nvPr/>
            </p:nvSpPr>
            <p:spPr bwMode="auto">
              <a:xfrm>
                <a:off x="3456" y="3456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R</a:t>
                </a:r>
                <a:r>
                  <a:rPr lang="en-US" sz="900" baseline="-25000"/>
                  <a:t>4</a:t>
                </a:r>
                <a:endParaRPr lang="en-US" sz="900"/>
              </a:p>
            </p:txBody>
          </p:sp>
          <p:cxnSp>
            <p:nvCxnSpPr>
              <p:cNvPr id="39999" name="AutoShape 54"/>
              <p:cNvCxnSpPr>
                <a:cxnSpLocks noChangeShapeType="1"/>
                <a:stCxn id="39998" idx="1"/>
                <a:endCxn id="39993" idx="3"/>
              </p:cNvCxnSpPr>
              <p:nvPr/>
            </p:nvCxnSpPr>
            <p:spPr bwMode="auto">
              <a:xfrm flipH="1">
                <a:off x="2316" y="3672"/>
                <a:ext cx="1128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000" name="AutoShape 55"/>
              <p:cNvCxnSpPr>
                <a:cxnSpLocks noChangeShapeType="1"/>
                <a:stCxn id="39996" idx="1"/>
                <a:endCxn id="39993" idx="3"/>
              </p:cNvCxnSpPr>
              <p:nvPr/>
            </p:nvCxnSpPr>
            <p:spPr bwMode="auto">
              <a:xfrm flipH="1">
                <a:off x="2316" y="4056"/>
                <a:ext cx="23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0001" name="Oval 56"/>
              <p:cNvSpPr>
                <a:spLocks noChangeAspect="1" noChangeArrowheads="1"/>
              </p:cNvSpPr>
              <p:nvPr/>
            </p:nvSpPr>
            <p:spPr bwMode="auto">
              <a:xfrm>
                <a:off x="2548" y="3216"/>
                <a:ext cx="668" cy="31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Ricker</a:t>
                </a:r>
              </a:p>
            </p:txBody>
          </p:sp>
          <p:sp>
            <p:nvSpPr>
              <p:cNvPr id="40002" name="Oval 57"/>
              <p:cNvSpPr>
                <a:spLocks noChangeArrowheads="1"/>
              </p:cNvSpPr>
              <p:nvPr/>
            </p:nvSpPr>
            <p:spPr bwMode="auto">
              <a:xfrm>
                <a:off x="4320" y="3456"/>
                <a:ext cx="624" cy="2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HP</a:t>
                </a:r>
              </a:p>
            </p:txBody>
          </p:sp>
          <p:cxnSp>
            <p:nvCxnSpPr>
              <p:cNvPr id="40003" name="AutoShape 58"/>
              <p:cNvCxnSpPr>
                <a:cxnSpLocks noChangeShapeType="1"/>
                <a:stCxn id="40002" idx="5"/>
                <a:endCxn id="39996" idx="0"/>
              </p:cNvCxnSpPr>
              <p:nvPr/>
            </p:nvCxnSpPr>
            <p:spPr bwMode="auto">
              <a:xfrm>
                <a:off x="4853" y="3673"/>
                <a:ext cx="155" cy="15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004" name="AutoShape 59"/>
              <p:cNvCxnSpPr>
                <a:cxnSpLocks noChangeShapeType="1"/>
                <a:stCxn id="39993" idx="1"/>
                <a:endCxn id="40005" idx="6"/>
              </p:cNvCxnSpPr>
              <p:nvPr/>
            </p:nvCxnSpPr>
            <p:spPr bwMode="auto">
              <a:xfrm flipH="1" flipV="1">
                <a:off x="1452" y="4050"/>
                <a:ext cx="264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0005" name="Oval 60"/>
              <p:cNvSpPr>
                <a:spLocks noChangeAspect="1" noChangeArrowheads="1"/>
              </p:cNvSpPr>
              <p:nvPr/>
            </p:nvSpPr>
            <p:spPr bwMode="auto">
              <a:xfrm>
                <a:off x="893" y="3920"/>
                <a:ext cx="547" cy="25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Error</a:t>
                </a:r>
              </a:p>
            </p:txBody>
          </p:sp>
          <p:cxnSp>
            <p:nvCxnSpPr>
              <p:cNvPr id="40006" name="AutoShape 61"/>
              <p:cNvCxnSpPr>
                <a:cxnSpLocks noChangeShapeType="1"/>
                <a:stCxn id="40005" idx="2"/>
                <a:endCxn id="39994" idx="3"/>
              </p:cNvCxnSpPr>
              <p:nvPr/>
            </p:nvCxnSpPr>
            <p:spPr bwMode="auto">
              <a:xfrm flipH="1">
                <a:off x="588" y="4050"/>
                <a:ext cx="293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007" name="AutoShape 62"/>
              <p:cNvCxnSpPr>
                <a:cxnSpLocks noChangeShapeType="1"/>
                <a:stCxn id="39973" idx="3"/>
                <a:endCxn id="40001" idx="1"/>
              </p:cNvCxnSpPr>
              <p:nvPr/>
            </p:nvCxnSpPr>
            <p:spPr bwMode="auto">
              <a:xfrm>
                <a:off x="2316" y="2952"/>
                <a:ext cx="330" cy="29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008" name="AutoShape 63"/>
              <p:cNvCxnSpPr>
                <a:cxnSpLocks noChangeShapeType="1"/>
                <a:stCxn id="39993" idx="3"/>
                <a:endCxn id="39970" idx="1"/>
              </p:cNvCxnSpPr>
              <p:nvPr/>
            </p:nvCxnSpPr>
            <p:spPr bwMode="auto">
              <a:xfrm>
                <a:off x="2316" y="4056"/>
                <a:ext cx="708" cy="1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39956" name="Rectangle 64"/>
            <p:cNvSpPr>
              <a:spLocks noChangeArrowheads="1"/>
            </p:cNvSpPr>
            <p:nvPr/>
          </p:nvSpPr>
          <p:spPr bwMode="auto">
            <a:xfrm>
              <a:off x="0" y="1008"/>
              <a:ext cx="1584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51" name="AutoShape 65"/>
          <p:cNvSpPr>
            <a:spLocks noChangeArrowheads="1"/>
          </p:cNvSpPr>
          <p:nvPr/>
        </p:nvSpPr>
        <p:spPr bwMode="auto">
          <a:xfrm>
            <a:off x="76200" y="838200"/>
            <a:ext cx="2971800" cy="914400"/>
          </a:xfrm>
          <a:prstGeom prst="flowChartAlternateProcess">
            <a:avLst/>
          </a:prstGeom>
          <a:solidFill>
            <a:schemeClr val="bg1"/>
          </a:solidFill>
          <a:ln w="5715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 b="1">
                <a:latin typeface="Symbol" pitchFamily="18" charset="2"/>
              </a:rPr>
              <a:t>a</a:t>
            </a:r>
            <a:r>
              <a:rPr lang="en-US" sz="3600" b="1">
                <a:latin typeface="Arial" charset="0"/>
              </a:rPr>
              <a:t>, </a:t>
            </a:r>
            <a:r>
              <a:rPr lang="en-US" sz="3600" b="1">
                <a:latin typeface="Symbol" pitchFamily="18" charset="2"/>
              </a:rPr>
              <a:t>b</a:t>
            </a:r>
            <a:r>
              <a:rPr lang="en-US" sz="3600" b="1">
                <a:latin typeface="Arial" charset="0"/>
              </a:rPr>
              <a:t>, </a:t>
            </a:r>
            <a:r>
              <a:rPr lang="en-US" sz="3600" b="1">
                <a:latin typeface="Symbol" pitchFamily="18" charset="2"/>
              </a:rPr>
              <a:t>s</a:t>
            </a:r>
            <a:r>
              <a:rPr lang="en-US" sz="3600" b="1">
                <a:latin typeface="Arial" charset="0"/>
              </a:rPr>
              <a:t>, . . .</a:t>
            </a:r>
            <a:endParaRPr lang="en-US" sz="3600" b="1" baseline="-25000">
              <a:latin typeface="Arial" charset="0"/>
            </a:endParaRPr>
          </a:p>
        </p:txBody>
      </p:sp>
      <p:cxnSp>
        <p:nvCxnSpPr>
          <p:cNvPr id="39952" name="AutoShape 66"/>
          <p:cNvCxnSpPr>
            <a:cxnSpLocks noChangeShapeType="1"/>
            <a:stCxn id="39956" idx="0"/>
            <a:endCxn id="39943" idx="1"/>
          </p:cNvCxnSpPr>
          <p:nvPr/>
        </p:nvCxnSpPr>
        <p:spPr bwMode="auto">
          <a:xfrm flipV="1">
            <a:off x="3390900" y="1866900"/>
            <a:ext cx="1771650" cy="571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39953" name="Line 67"/>
          <p:cNvSpPr>
            <a:spLocks noChangeShapeType="1"/>
          </p:cNvSpPr>
          <p:nvPr/>
        </p:nvSpPr>
        <p:spPr bwMode="auto">
          <a:xfrm>
            <a:off x="1447800" y="18288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39954" name="AutoShape 68"/>
          <p:cNvCxnSpPr>
            <a:cxnSpLocks noChangeShapeType="1"/>
            <a:stCxn id="39945" idx="1"/>
            <a:endCxn id="39949" idx="3"/>
          </p:cNvCxnSpPr>
          <p:nvPr/>
        </p:nvCxnSpPr>
        <p:spPr bwMode="auto">
          <a:xfrm flipH="1" flipV="1">
            <a:off x="4495800" y="5638800"/>
            <a:ext cx="6667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graphicFrame>
        <p:nvGraphicFramePr>
          <p:cNvPr id="39938" name="Object 69"/>
          <p:cNvGraphicFramePr>
            <a:graphicFrameLocks noChangeAspect="1"/>
          </p:cNvGraphicFramePr>
          <p:nvPr/>
        </p:nvGraphicFramePr>
        <p:xfrm>
          <a:off x="5737225" y="5362575"/>
          <a:ext cx="29305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2" name="Equation" r:id="rId4" imgW="850680" imgH="253800" progId="Equation.3">
                  <p:embed/>
                </p:oleObj>
              </mc:Choice>
              <mc:Fallback>
                <p:oleObj name="Equation" r:id="rId4" imgW="850680" imgH="2538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225" y="5362575"/>
                        <a:ext cx="2930525" cy="876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70"/>
          <p:cNvGraphicFramePr>
            <a:graphicFrameLocks noChangeAspect="1"/>
          </p:cNvGraphicFramePr>
          <p:nvPr/>
        </p:nvGraphicFramePr>
        <p:xfrm>
          <a:off x="5410200" y="1327150"/>
          <a:ext cx="14478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3" name="Equation" r:id="rId6" imgW="368280" imgH="241200" progId="Equation.3">
                  <p:embed/>
                </p:oleObj>
              </mc:Choice>
              <mc:Fallback>
                <p:oleObj name="Equation" r:id="rId6" imgW="368280" imgH="241200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327150"/>
                        <a:ext cx="1447800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Footer Placeholder 2">
            <a:extLst>
              <a:ext uri="{FF2B5EF4-FFF2-40B4-BE49-F238E27FC236}">
                <a16:creationId xmlns:a16="http://schemas.microsoft.com/office/drawing/2014/main" id="{0DE22C0D-4B56-4BA1-A131-79F717A6B061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Measurement Error (3)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Footer Placeholder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/>
              <a:t>SRA - Measurement Error</a:t>
            </a:r>
          </a:p>
        </p:txBody>
      </p:sp>
      <p:sp>
        <p:nvSpPr>
          <p:cNvPr id="148483" name="Slide Number Placeholder 5"/>
          <p:cNvSpPr txBox="1">
            <a:spLocks noGrp="1"/>
          </p:cNvSpPr>
          <p:nvPr/>
        </p:nvSpPr>
        <p:spPr bwMode="auto">
          <a:xfrm>
            <a:off x="67818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726D5F3-614C-469A-AC37-14C0C43DDEF9}" type="slidenum">
              <a:rPr lang="en-US" sz="1400"/>
              <a:pPr algn="r"/>
              <a:t>57</a:t>
            </a:fld>
            <a:endParaRPr lang="en-US" sz="1400" dirty="0"/>
          </a:p>
        </p:txBody>
      </p:sp>
      <p:pic>
        <p:nvPicPr>
          <p:cNvPr id="148484" name="Picture 2" descr="a20h1f0 k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04850"/>
            <a:ext cx="74676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48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0"/>
            <a:ext cx="5334000" cy="685800"/>
          </a:xfrm>
        </p:spPr>
        <p:txBody>
          <a:bodyPr/>
          <a:lstStyle/>
          <a:p>
            <a:pPr eaLnBrk="1" hangingPunct="1"/>
            <a:r>
              <a:rPr lang="en-US" sz="3600"/>
              <a:t>Distribution of Estimates</a:t>
            </a:r>
          </a:p>
        </p:txBody>
      </p:sp>
      <p:sp>
        <p:nvSpPr>
          <p:cNvPr id="148486" name="Text Box 4"/>
          <p:cNvSpPr txBox="1">
            <a:spLocks noChangeArrowheads="1"/>
          </p:cNvSpPr>
          <p:nvPr/>
        </p:nvSpPr>
        <p:spPr bwMode="auto">
          <a:xfrm>
            <a:off x="7010400" y="1303338"/>
            <a:ext cx="4079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latin typeface="Symbol" pitchFamily="18" charset="2"/>
              </a:rPr>
              <a:t>b</a:t>
            </a:r>
          </a:p>
        </p:txBody>
      </p:sp>
      <p:sp>
        <p:nvSpPr>
          <p:cNvPr id="148487" name="Text Box 5"/>
          <p:cNvSpPr txBox="1">
            <a:spLocks noChangeArrowheads="1"/>
          </p:cNvSpPr>
          <p:nvPr/>
        </p:nvSpPr>
        <p:spPr bwMode="auto">
          <a:xfrm>
            <a:off x="838200" y="1371600"/>
            <a:ext cx="10493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ln</a:t>
            </a:r>
            <a:r>
              <a:rPr lang="en-US" sz="3200" b="1">
                <a:latin typeface="Symbol" pitchFamily="18" charset="2"/>
              </a:rPr>
              <a:t>(a)</a:t>
            </a:r>
          </a:p>
        </p:txBody>
      </p:sp>
      <p:sp>
        <p:nvSpPr>
          <p:cNvPr id="148488" name="Text Box 6"/>
          <p:cNvSpPr txBox="1">
            <a:spLocks noChangeArrowheads="1"/>
          </p:cNvSpPr>
          <p:nvPr/>
        </p:nvSpPr>
        <p:spPr bwMode="auto">
          <a:xfrm>
            <a:off x="1093788" y="4038600"/>
            <a:ext cx="4302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latin typeface="Symbol" pitchFamily="18" charset="2"/>
              </a:rPr>
              <a:t>s</a:t>
            </a:r>
          </a:p>
        </p:txBody>
      </p:sp>
      <p:sp>
        <p:nvSpPr>
          <p:cNvPr id="148489" name="Text Box 7"/>
          <p:cNvSpPr txBox="1">
            <a:spLocks noChangeArrowheads="1"/>
          </p:cNvSpPr>
          <p:nvPr/>
        </p:nvSpPr>
        <p:spPr bwMode="auto">
          <a:xfrm>
            <a:off x="6646863" y="4076700"/>
            <a:ext cx="10017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S</a:t>
            </a:r>
            <a:r>
              <a:rPr lang="en-US" sz="3200" b="1" baseline="-25000"/>
              <a:t>MSY</a:t>
            </a:r>
          </a:p>
        </p:txBody>
      </p:sp>
      <p:pic>
        <p:nvPicPr>
          <p:cNvPr id="148490" name="Picture 8" descr="a20h1f0 slide"/>
          <p:cNvPicPr>
            <a:picLocks noChangeAspect="1" noChangeArrowheads="1"/>
          </p:cNvPicPr>
          <p:nvPr/>
        </p:nvPicPr>
        <p:blipFill>
          <a:blip r:embed="rId4" cstate="print"/>
          <a:srcRect t="91959"/>
          <a:stretch>
            <a:fillRect/>
          </a:stretch>
        </p:blipFill>
        <p:spPr bwMode="auto">
          <a:xfrm>
            <a:off x="685800" y="6191250"/>
            <a:ext cx="74676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491" name="Text Box 9"/>
          <p:cNvSpPr txBox="1">
            <a:spLocks noChangeArrowheads="1"/>
          </p:cNvSpPr>
          <p:nvPr/>
        </p:nvSpPr>
        <p:spPr bwMode="auto">
          <a:xfrm>
            <a:off x="381000" y="6110288"/>
            <a:ext cx="7010400" cy="519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/>
              <a:t>ln(</a:t>
            </a:r>
            <a:r>
              <a:rPr lang="en-US" sz="2800" b="1" dirty="0">
                <a:latin typeface="Symbol" pitchFamily="18" charset="2"/>
              </a:rPr>
              <a:t>a</a:t>
            </a:r>
            <a:r>
              <a:rPr lang="en-US" sz="2800" b="1" dirty="0"/>
              <a:t>)=2.0, </a:t>
            </a:r>
            <a:r>
              <a:rPr lang="en-US" sz="2800" b="1" dirty="0">
                <a:latin typeface="Symbol" pitchFamily="18" charset="2"/>
              </a:rPr>
              <a:t>b</a:t>
            </a:r>
            <a:r>
              <a:rPr lang="en-US" sz="2800" b="1" dirty="0"/>
              <a:t>=0.001, </a:t>
            </a:r>
            <a:r>
              <a:rPr lang="en-US" sz="2800" b="1" dirty="0">
                <a:latin typeface="Symbol" pitchFamily="18" charset="2"/>
              </a:rPr>
              <a:t>s</a:t>
            </a:r>
            <a:r>
              <a:rPr lang="en-US" sz="2800" b="1" dirty="0"/>
              <a:t>=0.5, S</a:t>
            </a:r>
            <a:r>
              <a:rPr lang="en-US" sz="2800" b="1" baseline="-25000" dirty="0"/>
              <a:t>MSY</a:t>
            </a:r>
            <a:r>
              <a:rPr lang="en-US" sz="2800" b="1" dirty="0"/>
              <a:t>=748, </a:t>
            </a:r>
            <a:r>
              <a:rPr lang="en-US" sz="2800" b="1" dirty="0" err="1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sz="2800" b="1" baseline="-25000" dirty="0" err="1">
                <a:solidFill>
                  <a:srgbClr val="FF0000"/>
                </a:solidFill>
              </a:rPr>
              <a:t>S</a:t>
            </a:r>
            <a:r>
              <a:rPr lang="en-US" sz="2800" b="1" dirty="0">
                <a:solidFill>
                  <a:srgbClr val="FF0000"/>
                </a:solidFill>
              </a:rPr>
              <a:t>=0.3</a:t>
            </a:r>
          </a:p>
        </p:txBody>
      </p:sp>
      <p:sp>
        <p:nvSpPr>
          <p:cNvPr id="148492" name="Line 10"/>
          <p:cNvSpPr>
            <a:spLocks noChangeShapeType="1"/>
          </p:cNvSpPr>
          <p:nvPr/>
        </p:nvSpPr>
        <p:spPr bwMode="auto">
          <a:xfrm>
            <a:off x="2687638" y="685800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8493" name="Line 11"/>
          <p:cNvSpPr>
            <a:spLocks noChangeShapeType="1"/>
          </p:cNvSpPr>
          <p:nvPr/>
        </p:nvSpPr>
        <p:spPr bwMode="auto">
          <a:xfrm>
            <a:off x="5507038" y="3352800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8494" name="Line 12"/>
          <p:cNvSpPr>
            <a:spLocks noChangeShapeType="1"/>
          </p:cNvSpPr>
          <p:nvPr/>
        </p:nvSpPr>
        <p:spPr bwMode="auto">
          <a:xfrm>
            <a:off x="6289675" y="644525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8495" name="Line 13"/>
          <p:cNvSpPr>
            <a:spLocks noChangeShapeType="1"/>
          </p:cNvSpPr>
          <p:nvPr/>
        </p:nvSpPr>
        <p:spPr bwMode="auto">
          <a:xfrm>
            <a:off x="1828800" y="3429000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83406" name="Rectangle 14"/>
          <p:cNvSpPr>
            <a:spLocks noChangeArrowheads="1"/>
          </p:cNvSpPr>
          <p:nvPr/>
        </p:nvSpPr>
        <p:spPr bwMode="auto">
          <a:xfrm>
            <a:off x="5334000" y="0"/>
            <a:ext cx="3657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Low Harvest Rate</a:t>
            </a:r>
          </a:p>
        </p:txBody>
      </p:sp>
      <p:sp>
        <p:nvSpPr>
          <p:cNvPr id="148497" name="Rectangle 15"/>
          <p:cNvSpPr>
            <a:spLocks noChangeArrowheads="1"/>
          </p:cNvSpPr>
          <p:nvPr/>
        </p:nvSpPr>
        <p:spPr bwMode="auto">
          <a:xfrm>
            <a:off x="0" y="3429000"/>
            <a:ext cx="4419600" cy="2667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9211B817-70EC-40A1-94D7-20AA6F77E624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529463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Measurement Error (4)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/>
              <a:t>SRA - Measurement Error</a:t>
            </a:r>
          </a:p>
        </p:txBody>
      </p:sp>
      <p:sp>
        <p:nvSpPr>
          <p:cNvPr id="149507" name="Slide Number Placeholder 5"/>
          <p:cNvSpPr txBox="1">
            <a:spLocks noGrp="1"/>
          </p:cNvSpPr>
          <p:nvPr/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BF01DD0-267A-47B0-B498-A9111CFC8874}" type="slidenum">
              <a:rPr lang="en-US" sz="1400"/>
              <a:pPr algn="r"/>
              <a:t>58</a:t>
            </a:fld>
            <a:endParaRPr lang="en-US" sz="1400"/>
          </a:p>
        </p:txBody>
      </p:sp>
      <p:sp>
        <p:nvSpPr>
          <p:cNvPr id="1495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28600" y="0"/>
            <a:ext cx="9144000" cy="685800"/>
          </a:xfrm>
        </p:spPr>
        <p:txBody>
          <a:bodyPr/>
          <a:lstStyle/>
          <a:p>
            <a:pPr eaLnBrk="1" hangingPunct="1"/>
            <a:r>
              <a:rPr lang="en-US" sz="3600"/>
              <a:t>Distribution of Estimates - </a:t>
            </a:r>
            <a:r>
              <a:rPr lang="en-US" sz="3600">
                <a:solidFill>
                  <a:srgbClr val="FF0000"/>
                </a:solidFill>
              </a:rPr>
              <a:t>Moderate Harvest</a:t>
            </a:r>
          </a:p>
        </p:txBody>
      </p:sp>
      <p:pic>
        <p:nvPicPr>
          <p:cNvPr id="149509" name="Picture 3" descr="a20h3f0 kde notit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704850"/>
            <a:ext cx="74676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10" name="Text Box 4"/>
          <p:cNvSpPr txBox="1">
            <a:spLocks noChangeArrowheads="1"/>
          </p:cNvSpPr>
          <p:nvPr/>
        </p:nvSpPr>
        <p:spPr bwMode="auto">
          <a:xfrm>
            <a:off x="6934200" y="1303338"/>
            <a:ext cx="4079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latin typeface="Symbol" pitchFamily="18" charset="2"/>
              </a:rPr>
              <a:t>b</a:t>
            </a:r>
          </a:p>
        </p:txBody>
      </p:sp>
      <p:sp>
        <p:nvSpPr>
          <p:cNvPr id="149511" name="Text Box 5"/>
          <p:cNvSpPr txBox="1">
            <a:spLocks noChangeArrowheads="1"/>
          </p:cNvSpPr>
          <p:nvPr/>
        </p:nvSpPr>
        <p:spPr bwMode="auto">
          <a:xfrm>
            <a:off x="762000" y="1371600"/>
            <a:ext cx="10493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ln</a:t>
            </a:r>
            <a:r>
              <a:rPr lang="en-US" sz="3200" b="1">
                <a:latin typeface="Symbol" pitchFamily="18" charset="2"/>
              </a:rPr>
              <a:t>(a)</a:t>
            </a:r>
          </a:p>
        </p:txBody>
      </p:sp>
      <p:sp>
        <p:nvSpPr>
          <p:cNvPr id="149512" name="Text Box 6"/>
          <p:cNvSpPr txBox="1">
            <a:spLocks noChangeArrowheads="1"/>
          </p:cNvSpPr>
          <p:nvPr/>
        </p:nvSpPr>
        <p:spPr bwMode="auto">
          <a:xfrm>
            <a:off x="1017588" y="4038600"/>
            <a:ext cx="4302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latin typeface="Symbol" pitchFamily="18" charset="2"/>
              </a:rPr>
              <a:t>s</a:t>
            </a:r>
          </a:p>
        </p:txBody>
      </p:sp>
      <p:sp>
        <p:nvSpPr>
          <p:cNvPr id="149513" name="Text Box 7"/>
          <p:cNvSpPr txBox="1">
            <a:spLocks noChangeArrowheads="1"/>
          </p:cNvSpPr>
          <p:nvPr/>
        </p:nvSpPr>
        <p:spPr bwMode="auto">
          <a:xfrm>
            <a:off x="6570663" y="4076700"/>
            <a:ext cx="10017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S</a:t>
            </a:r>
            <a:r>
              <a:rPr lang="en-US" sz="3200" b="1" baseline="-25000"/>
              <a:t>MSY</a:t>
            </a:r>
          </a:p>
        </p:txBody>
      </p:sp>
      <p:pic>
        <p:nvPicPr>
          <p:cNvPr id="149514" name="Picture 8" descr="a20h3f0 kde slide"/>
          <p:cNvPicPr>
            <a:picLocks noChangeAspect="1" noChangeArrowheads="1"/>
          </p:cNvPicPr>
          <p:nvPr/>
        </p:nvPicPr>
        <p:blipFill>
          <a:blip r:embed="rId4" cstate="print"/>
          <a:srcRect t="91899"/>
          <a:stretch>
            <a:fillRect/>
          </a:stretch>
        </p:blipFill>
        <p:spPr bwMode="auto">
          <a:xfrm>
            <a:off x="533400" y="6157913"/>
            <a:ext cx="762000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15" name="Line 9"/>
          <p:cNvSpPr>
            <a:spLocks noChangeShapeType="1"/>
          </p:cNvSpPr>
          <p:nvPr/>
        </p:nvSpPr>
        <p:spPr bwMode="auto">
          <a:xfrm>
            <a:off x="5237163" y="3394075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9516" name="Line 10"/>
          <p:cNvSpPr>
            <a:spLocks noChangeShapeType="1"/>
          </p:cNvSpPr>
          <p:nvPr/>
        </p:nvSpPr>
        <p:spPr bwMode="auto">
          <a:xfrm>
            <a:off x="2646363" y="700088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9517" name="Line 11"/>
          <p:cNvSpPr>
            <a:spLocks noChangeShapeType="1"/>
          </p:cNvSpPr>
          <p:nvPr/>
        </p:nvSpPr>
        <p:spPr bwMode="auto">
          <a:xfrm>
            <a:off x="2133600" y="3429000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9518" name="Line 12"/>
          <p:cNvSpPr>
            <a:spLocks noChangeShapeType="1"/>
          </p:cNvSpPr>
          <p:nvPr/>
        </p:nvSpPr>
        <p:spPr bwMode="auto">
          <a:xfrm>
            <a:off x="6207125" y="685800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9519" name="Text Box 13"/>
          <p:cNvSpPr txBox="1">
            <a:spLocks noChangeArrowheads="1"/>
          </p:cNvSpPr>
          <p:nvPr/>
        </p:nvSpPr>
        <p:spPr bwMode="auto">
          <a:xfrm>
            <a:off x="228600" y="6110288"/>
            <a:ext cx="7010400" cy="519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/>
              <a:t>ln(</a:t>
            </a:r>
            <a:r>
              <a:rPr lang="en-US" sz="2800" b="1">
                <a:latin typeface="Symbol" pitchFamily="18" charset="2"/>
              </a:rPr>
              <a:t>a</a:t>
            </a:r>
            <a:r>
              <a:rPr lang="en-US" sz="2800" b="1"/>
              <a:t>)=2.0, </a:t>
            </a:r>
            <a:r>
              <a:rPr lang="en-US" sz="2800" b="1">
                <a:latin typeface="Symbol" pitchFamily="18" charset="2"/>
              </a:rPr>
              <a:t>b</a:t>
            </a:r>
            <a:r>
              <a:rPr lang="en-US" sz="2800" b="1"/>
              <a:t>=0.001, </a:t>
            </a:r>
            <a:r>
              <a:rPr lang="en-US" sz="2800" b="1">
                <a:latin typeface="Symbol" pitchFamily="18" charset="2"/>
              </a:rPr>
              <a:t>s</a:t>
            </a:r>
            <a:r>
              <a:rPr lang="en-US" sz="2800" b="1"/>
              <a:t>=0.5, S</a:t>
            </a:r>
            <a:r>
              <a:rPr lang="en-US" sz="2800" b="1" baseline="-25000"/>
              <a:t>MSY</a:t>
            </a:r>
            <a:r>
              <a:rPr lang="en-US" sz="2800" b="1"/>
              <a:t>=748, </a:t>
            </a:r>
            <a:r>
              <a:rPr lang="en-US" sz="2800" b="1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sz="2800" b="1" baseline="-25000">
                <a:solidFill>
                  <a:srgbClr val="FF0000"/>
                </a:solidFill>
              </a:rPr>
              <a:t>S</a:t>
            </a:r>
            <a:r>
              <a:rPr lang="en-US" sz="2800" b="1">
                <a:solidFill>
                  <a:srgbClr val="FF0000"/>
                </a:solidFill>
              </a:rPr>
              <a:t>=0.3</a:t>
            </a:r>
          </a:p>
        </p:txBody>
      </p:sp>
      <p:sp>
        <p:nvSpPr>
          <p:cNvPr id="149520" name="Rectangle 14"/>
          <p:cNvSpPr>
            <a:spLocks noChangeArrowheads="1"/>
          </p:cNvSpPr>
          <p:nvPr/>
        </p:nvSpPr>
        <p:spPr bwMode="auto">
          <a:xfrm>
            <a:off x="-25400" y="3429000"/>
            <a:ext cx="4419600" cy="2667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7994CED0-63D3-45DD-81FA-090945B86522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529463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Measurement Error (5)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Footer Placeholder 4"/>
          <p:cNvSpPr txBox="1">
            <a:spLocks noGrp="1"/>
          </p:cNvSpPr>
          <p:nvPr/>
        </p:nvSpPr>
        <p:spPr bwMode="auto">
          <a:xfrm>
            <a:off x="3124200" y="5943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/>
              <a:t>SRA - Measurement Error</a:t>
            </a:r>
          </a:p>
        </p:txBody>
      </p:sp>
      <p:sp>
        <p:nvSpPr>
          <p:cNvPr id="150531" name="Slide Number Placeholder 5"/>
          <p:cNvSpPr txBox="1">
            <a:spLocks noGrp="1"/>
          </p:cNvSpPr>
          <p:nvPr/>
        </p:nvSpPr>
        <p:spPr bwMode="auto">
          <a:xfrm>
            <a:off x="6705600" y="6096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20C6F68-2D0D-4BF2-842B-AC8F3000C503}" type="slidenum">
              <a:rPr lang="en-US" sz="1400"/>
              <a:pPr algn="r"/>
              <a:t>59</a:t>
            </a:fld>
            <a:endParaRPr lang="en-US" sz="1400"/>
          </a:p>
        </p:txBody>
      </p:sp>
      <p:pic>
        <p:nvPicPr>
          <p:cNvPr id="150532" name="Picture 2" descr="a20h3f0 kde notit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00025"/>
            <a:ext cx="7620000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053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pPr eaLnBrk="1" hangingPunct="1"/>
            <a:r>
              <a:rPr lang="en-US" sz="3600" dirty="0"/>
              <a:t>Distribution of Estimates - </a:t>
            </a:r>
            <a:r>
              <a:rPr lang="en-US" sz="3600" dirty="0">
                <a:solidFill>
                  <a:srgbClr val="FF0000"/>
                </a:solidFill>
              </a:rPr>
              <a:t>High Harvest Rate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0534" name="Picture 4" descr="a20h3f0 slide"/>
          <p:cNvPicPr>
            <a:picLocks noChangeAspect="1" noChangeArrowheads="1"/>
          </p:cNvPicPr>
          <p:nvPr/>
        </p:nvPicPr>
        <p:blipFill>
          <a:blip r:embed="rId4" cstate="print"/>
          <a:srcRect t="91899"/>
          <a:stretch>
            <a:fillRect/>
          </a:stretch>
        </p:blipFill>
        <p:spPr bwMode="auto">
          <a:xfrm>
            <a:off x="533400" y="5943600"/>
            <a:ext cx="762000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0535" name="Text Box 5"/>
          <p:cNvSpPr txBox="1">
            <a:spLocks noChangeArrowheads="1"/>
          </p:cNvSpPr>
          <p:nvPr/>
        </p:nvSpPr>
        <p:spPr bwMode="auto">
          <a:xfrm>
            <a:off x="6629400" y="990600"/>
            <a:ext cx="4079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latin typeface="Symbol" pitchFamily="18" charset="2"/>
              </a:rPr>
              <a:t>b</a:t>
            </a:r>
          </a:p>
        </p:txBody>
      </p:sp>
      <p:sp>
        <p:nvSpPr>
          <p:cNvPr id="150536" name="Text Box 6"/>
          <p:cNvSpPr txBox="1">
            <a:spLocks noChangeArrowheads="1"/>
          </p:cNvSpPr>
          <p:nvPr/>
        </p:nvSpPr>
        <p:spPr bwMode="auto">
          <a:xfrm>
            <a:off x="457200" y="1058863"/>
            <a:ext cx="104933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ln</a:t>
            </a:r>
            <a:r>
              <a:rPr lang="en-US" sz="3200" b="1">
                <a:latin typeface="Symbol" pitchFamily="18" charset="2"/>
              </a:rPr>
              <a:t>(a)</a:t>
            </a:r>
          </a:p>
        </p:txBody>
      </p:sp>
      <p:sp>
        <p:nvSpPr>
          <p:cNvPr id="150537" name="Text Box 7"/>
          <p:cNvSpPr txBox="1">
            <a:spLocks noChangeArrowheads="1"/>
          </p:cNvSpPr>
          <p:nvPr/>
        </p:nvSpPr>
        <p:spPr bwMode="auto">
          <a:xfrm>
            <a:off x="712788" y="3725863"/>
            <a:ext cx="4302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latin typeface="Symbol" pitchFamily="18" charset="2"/>
              </a:rPr>
              <a:t>s</a:t>
            </a:r>
          </a:p>
        </p:txBody>
      </p:sp>
      <p:sp>
        <p:nvSpPr>
          <p:cNvPr id="150538" name="Text Box 8"/>
          <p:cNvSpPr txBox="1">
            <a:spLocks noChangeArrowheads="1"/>
          </p:cNvSpPr>
          <p:nvPr/>
        </p:nvSpPr>
        <p:spPr bwMode="auto">
          <a:xfrm>
            <a:off x="6265863" y="3763963"/>
            <a:ext cx="10017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S</a:t>
            </a:r>
            <a:r>
              <a:rPr lang="en-US" sz="3200" b="1" baseline="-25000"/>
              <a:t>MSY</a:t>
            </a:r>
          </a:p>
        </p:txBody>
      </p:sp>
      <p:sp>
        <p:nvSpPr>
          <p:cNvPr id="150539" name="Line 9"/>
          <p:cNvSpPr>
            <a:spLocks noChangeShapeType="1"/>
          </p:cNvSpPr>
          <p:nvPr/>
        </p:nvSpPr>
        <p:spPr bwMode="auto">
          <a:xfrm>
            <a:off x="1773238" y="422275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0540" name="Line 10"/>
          <p:cNvSpPr>
            <a:spLocks noChangeShapeType="1"/>
          </p:cNvSpPr>
          <p:nvPr/>
        </p:nvSpPr>
        <p:spPr bwMode="auto">
          <a:xfrm>
            <a:off x="6137275" y="3325813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0541" name="Line 11"/>
          <p:cNvSpPr>
            <a:spLocks noChangeShapeType="1"/>
          </p:cNvSpPr>
          <p:nvPr/>
        </p:nvSpPr>
        <p:spPr bwMode="auto">
          <a:xfrm>
            <a:off x="5618163" y="457200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0542" name="Line 12"/>
          <p:cNvSpPr>
            <a:spLocks noChangeShapeType="1"/>
          </p:cNvSpPr>
          <p:nvPr/>
        </p:nvSpPr>
        <p:spPr bwMode="auto">
          <a:xfrm>
            <a:off x="2209800" y="3352800"/>
            <a:ext cx="0" cy="2514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0543" name="Text Box 13"/>
          <p:cNvSpPr txBox="1">
            <a:spLocks noChangeArrowheads="1"/>
          </p:cNvSpPr>
          <p:nvPr/>
        </p:nvSpPr>
        <p:spPr bwMode="auto">
          <a:xfrm>
            <a:off x="381000" y="5957887"/>
            <a:ext cx="7010400" cy="519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/>
              <a:t>ln(</a:t>
            </a:r>
            <a:r>
              <a:rPr lang="en-US" sz="2800" b="1">
                <a:latin typeface="Symbol" pitchFamily="18" charset="2"/>
              </a:rPr>
              <a:t>a</a:t>
            </a:r>
            <a:r>
              <a:rPr lang="en-US" sz="2800" b="1"/>
              <a:t>)=2.0, </a:t>
            </a:r>
            <a:r>
              <a:rPr lang="en-US" sz="2800" b="1">
                <a:latin typeface="Symbol" pitchFamily="18" charset="2"/>
              </a:rPr>
              <a:t>b</a:t>
            </a:r>
            <a:r>
              <a:rPr lang="en-US" sz="2800" b="1"/>
              <a:t>=0.001, </a:t>
            </a:r>
            <a:r>
              <a:rPr lang="en-US" sz="2800" b="1">
                <a:latin typeface="Symbol" pitchFamily="18" charset="2"/>
              </a:rPr>
              <a:t>s</a:t>
            </a:r>
            <a:r>
              <a:rPr lang="en-US" sz="2800" b="1"/>
              <a:t>=0.5, S</a:t>
            </a:r>
            <a:r>
              <a:rPr lang="en-US" sz="2800" b="1" baseline="-25000"/>
              <a:t>MSY</a:t>
            </a:r>
            <a:r>
              <a:rPr lang="en-US" sz="2800" b="1"/>
              <a:t>=748, </a:t>
            </a:r>
            <a:r>
              <a:rPr lang="en-US" sz="2800" b="1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sz="2800" b="1" baseline="-25000">
                <a:solidFill>
                  <a:srgbClr val="FF0000"/>
                </a:solidFill>
              </a:rPr>
              <a:t>S</a:t>
            </a:r>
            <a:r>
              <a:rPr lang="en-US" sz="2800" b="1">
                <a:solidFill>
                  <a:srgbClr val="FF0000"/>
                </a:solidFill>
              </a:rPr>
              <a:t>=0.3</a:t>
            </a:r>
          </a:p>
        </p:txBody>
      </p:sp>
      <p:sp>
        <p:nvSpPr>
          <p:cNvPr id="150544" name="Rectangle 14"/>
          <p:cNvSpPr>
            <a:spLocks noChangeArrowheads="1"/>
          </p:cNvSpPr>
          <p:nvPr/>
        </p:nvSpPr>
        <p:spPr bwMode="auto">
          <a:xfrm>
            <a:off x="0" y="3200400"/>
            <a:ext cx="43434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87503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657600"/>
            <a:ext cx="22860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C6B87473-E2B7-4384-BD5B-C3E23ADBAA21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529463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Measurement Error (6)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F2B937-F8AE-4685-AA77-12757211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0"/>
            <a:ext cx="4572396" cy="2438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4C622-5915-443C-9395-201F62172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209589"/>
            <a:ext cx="4572396" cy="2438611"/>
          </a:xfrm>
          <a:prstGeom prst="rect">
            <a:avLst/>
          </a:prstGeom>
        </p:spPr>
      </p:pic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6184803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6</a:t>
            </a:fld>
            <a:endParaRPr lang="en-US" sz="1400"/>
          </a:p>
        </p:txBody>
      </p:sp>
      <p:sp>
        <p:nvSpPr>
          <p:cNvPr id="29699" name="Footer Placeholder 2"/>
          <p:cNvSpPr txBox="1">
            <a:spLocks noGrp="1"/>
          </p:cNvSpPr>
          <p:nvPr/>
        </p:nvSpPr>
        <p:spPr bwMode="auto">
          <a:xfrm>
            <a:off x="3124200" y="65532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Ricker S-R Relationship - parameters 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Object 7"/>
              <p:cNvSpPr txBox="1"/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69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blipFill>
                <a:blip r:embed="rId5"/>
                <a:stretch>
                  <a:fillRect l="-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/>
              <p:nvPr/>
            </p:nvSpPr>
            <p:spPr bwMode="auto">
              <a:xfrm>
                <a:off x="2057004" y="2916684"/>
                <a:ext cx="19050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004" y="2916684"/>
                <a:ext cx="1905000" cy="457200"/>
              </a:xfrm>
              <a:prstGeom prst="rect">
                <a:avLst/>
              </a:prstGeom>
              <a:blipFill>
                <a:blip r:embed="rId6"/>
                <a:stretch>
                  <a:fillRect l="-13738" t="-110667" b="-16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01EA4C65-9C38-47D9-9A52-2CDD6CD7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4" y="103108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400" kern="0"/>
              <a:t>Ricker Relationship:</a:t>
            </a:r>
            <a:br>
              <a:rPr lang="en-US" sz="2400" kern="0"/>
            </a:br>
            <a:r>
              <a:rPr lang="en-US" sz="2400" b="1" kern="0"/>
              <a:t>Parameters</a:t>
            </a:r>
            <a:endParaRPr lang="en-US" sz="2400" b="1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B937E-5FBE-4CF8-A32E-020C1EE2B177}"/>
              </a:ext>
            </a:extLst>
          </p:cNvPr>
          <p:cNvSpPr txBox="1"/>
          <p:nvPr/>
        </p:nvSpPr>
        <p:spPr>
          <a:xfrm>
            <a:off x="685800" y="5080337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Good way to think of the relationship is in terms of </a:t>
            </a:r>
            <a:r>
              <a:rPr lang="en-US" sz="2000" b="1" dirty="0"/>
              <a:t>Recruits per </a:t>
            </a:r>
            <a:r>
              <a:rPr lang="en-US" sz="2000" b="1" dirty="0" err="1"/>
              <a:t>Spawner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α:  </a:t>
            </a:r>
            <a:r>
              <a:rPr lang="en-US" sz="2000" dirty="0"/>
              <a:t>Recruits/</a:t>
            </a:r>
            <a:r>
              <a:rPr lang="en-US" sz="2000" dirty="0" err="1"/>
              <a:t>spawner</a:t>
            </a:r>
            <a:r>
              <a:rPr lang="en-US" sz="2000" dirty="0"/>
              <a:t> at small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b="1" dirty="0"/>
              <a:t>β</a:t>
            </a:r>
            <a:r>
              <a:rPr lang="en-US" sz="2000" b="1" dirty="0"/>
              <a:t>:  </a:t>
            </a:r>
            <a:r>
              <a:rPr lang="en-US" sz="2000" dirty="0"/>
              <a:t>How quickly it comes down </a:t>
            </a:r>
            <a:r>
              <a:rPr lang="en-US" sz="2000" i="1" dirty="0"/>
              <a:t>(Strength of density-dependence)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19B12-FC8B-4FBC-BF25-1393BEE7C2B8}"/>
              </a:ext>
            </a:extLst>
          </p:cNvPr>
          <p:cNvSpPr txBox="1"/>
          <p:nvPr/>
        </p:nvSpPr>
        <p:spPr>
          <a:xfrm>
            <a:off x="6257457" y="4339040"/>
            <a:ext cx="104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S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5A52E1-A89C-4A5D-AF6D-EA4C8B5E6104}"/>
              </a:ext>
            </a:extLst>
          </p:cNvPr>
          <p:cNvSpPr txBox="1"/>
          <p:nvPr/>
        </p:nvSpPr>
        <p:spPr>
          <a:xfrm rot="16200000">
            <a:off x="3705522" y="771034"/>
            <a:ext cx="10999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55074-2806-4BEF-9C82-D0AC1908B027}"/>
              </a:ext>
            </a:extLst>
          </p:cNvPr>
          <p:cNvSpPr txBox="1"/>
          <p:nvPr/>
        </p:nvSpPr>
        <p:spPr>
          <a:xfrm rot="16200000">
            <a:off x="3571012" y="2998372"/>
            <a:ext cx="13564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R/S    </a:t>
            </a:r>
          </a:p>
        </p:txBody>
      </p:sp>
    </p:spTree>
    <p:extLst>
      <p:ext uri="{BB962C8B-B14F-4D97-AF65-F5344CB8AC3E}">
        <p14:creationId xmlns:p14="http://schemas.microsoft.com/office/powerpoint/2010/main" val="2418751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0A7CBA9-8D5C-4427-93D2-7A646C1D0C9C}" type="slidenum">
              <a:rPr lang="en-US" sz="1400"/>
              <a:pPr algn="r"/>
              <a:t>60</a:t>
            </a:fld>
            <a:endParaRPr lang="en-US" sz="1400"/>
          </a:p>
        </p:txBody>
      </p:sp>
      <p:pic>
        <p:nvPicPr>
          <p:cNvPr id="40965" name="Picture 2" descr="a20h1f0"/>
          <p:cNvPicPr>
            <a:picLocks noChangeAspect="1" noChangeArrowheads="1"/>
          </p:cNvPicPr>
          <p:nvPr/>
        </p:nvPicPr>
        <p:blipFill>
          <a:blip r:embed="rId4" cstate="print"/>
          <a:srcRect l="7143" t="7692" b="8392"/>
          <a:stretch>
            <a:fillRect/>
          </a:stretch>
        </p:blipFill>
        <p:spPr bwMode="auto">
          <a:xfrm>
            <a:off x="533400" y="838200"/>
            <a:ext cx="6934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95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0" y="0"/>
            <a:ext cx="2133600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65263" y="5383213"/>
            <a:ext cx="5316537" cy="1414462"/>
            <a:chOff x="777" y="3391"/>
            <a:chExt cx="3984" cy="891"/>
          </a:xfrm>
        </p:grpSpPr>
        <p:sp>
          <p:nvSpPr>
            <p:cNvPr id="40969" name="Text Box 5"/>
            <p:cNvSpPr txBox="1">
              <a:spLocks noChangeArrowheads="1"/>
            </p:cNvSpPr>
            <p:nvPr/>
          </p:nvSpPr>
          <p:spPr bwMode="auto">
            <a:xfrm>
              <a:off x="777" y="3621"/>
              <a:ext cx="1084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(-WEIRS-----&gt;</a:t>
              </a:r>
            </a:p>
          </p:txBody>
        </p:sp>
        <p:sp>
          <p:nvSpPr>
            <p:cNvPr id="40970" name="Text Box 6"/>
            <p:cNvSpPr txBox="1">
              <a:spLocks noChangeArrowheads="1"/>
            </p:cNvSpPr>
            <p:nvPr/>
          </p:nvSpPr>
          <p:spPr bwMode="auto">
            <a:xfrm>
              <a:off x="1191" y="4070"/>
              <a:ext cx="1353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(-----M/R-----&gt;</a:t>
              </a:r>
            </a:p>
          </p:txBody>
        </p:sp>
        <p:sp>
          <p:nvSpPr>
            <p:cNvPr id="40971" name="Text Box 7"/>
            <p:cNvSpPr txBox="1">
              <a:spLocks noChangeArrowheads="1"/>
            </p:cNvSpPr>
            <p:nvPr/>
          </p:nvSpPr>
          <p:spPr bwMode="auto">
            <a:xfrm>
              <a:off x="2448" y="3408"/>
              <a:ext cx="2313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(-----AERIAL SURVEYS-----&gt;</a:t>
              </a:r>
            </a:p>
          </p:txBody>
        </p:sp>
        <p:sp>
          <p:nvSpPr>
            <p:cNvPr id="40972" name="Text Box 8"/>
            <p:cNvSpPr txBox="1">
              <a:spLocks noChangeArrowheads="1"/>
            </p:cNvSpPr>
            <p:nvPr/>
          </p:nvSpPr>
          <p:spPr bwMode="auto">
            <a:xfrm>
              <a:off x="811" y="3391"/>
              <a:ext cx="1185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(----SONAR---&gt;</a:t>
              </a:r>
            </a:p>
          </p:txBody>
        </p:sp>
        <p:sp>
          <p:nvSpPr>
            <p:cNvPr id="40973" name="Text Box 9"/>
            <p:cNvSpPr txBox="1">
              <a:spLocks noChangeArrowheads="1"/>
            </p:cNvSpPr>
            <p:nvPr/>
          </p:nvSpPr>
          <p:spPr bwMode="auto">
            <a:xfrm>
              <a:off x="780" y="3861"/>
              <a:ext cx="1100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(-TOWERS--&gt;</a:t>
              </a:r>
            </a:p>
          </p:txBody>
        </p:sp>
        <p:sp>
          <p:nvSpPr>
            <p:cNvPr id="40974" name="Text Box 10"/>
            <p:cNvSpPr txBox="1">
              <a:spLocks noChangeArrowheads="1"/>
            </p:cNvSpPr>
            <p:nvPr/>
          </p:nvSpPr>
          <p:spPr bwMode="auto">
            <a:xfrm>
              <a:off x="1824" y="3696"/>
              <a:ext cx="2880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(---FOOT SURVEYS--------------&gt;</a:t>
              </a:r>
            </a:p>
          </p:txBody>
        </p:sp>
      </p:grpSp>
      <p:sp>
        <p:nvSpPr>
          <p:cNvPr id="40968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6172200" cy="990600"/>
          </a:xfrm>
        </p:spPr>
        <p:txBody>
          <a:bodyPr/>
          <a:lstStyle/>
          <a:p>
            <a:pPr eaLnBrk="1" hangingPunct="1"/>
            <a:r>
              <a:rPr lang="en-US" sz="3600"/>
              <a:t>Low-Moderate Harvest Rate </a:t>
            </a:r>
            <a:br>
              <a:rPr lang="en-US" sz="3600"/>
            </a:br>
            <a:r>
              <a:rPr lang="en-US" sz="2800">
                <a:solidFill>
                  <a:srgbClr val="FF0000"/>
                </a:solidFill>
                <a:cs typeface="Times New Roman" pitchFamily="18" charset="0"/>
              </a:rPr>
              <a:t>Ŝ</a:t>
            </a:r>
            <a:r>
              <a:rPr lang="en-US" sz="2800" baseline="-25000">
                <a:solidFill>
                  <a:srgbClr val="FF0000"/>
                </a:solidFill>
                <a:cs typeface="Times New Roman" pitchFamily="18" charset="0"/>
              </a:rPr>
              <a:t>MSY</a:t>
            </a:r>
            <a:r>
              <a:rPr lang="en-US" sz="2800">
                <a:solidFill>
                  <a:srgbClr val="FF0000"/>
                </a:solidFill>
              </a:rPr>
              <a:t> Biased High, Precision Misleading</a:t>
            </a:r>
          </a:p>
        </p:txBody>
      </p:sp>
      <p:graphicFrame>
        <p:nvGraphicFramePr>
          <p:cNvPr id="40962" name="Object 12"/>
          <p:cNvGraphicFramePr>
            <a:graphicFrameLocks noChangeAspect="1"/>
          </p:cNvGraphicFramePr>
          <p:nvPr/>
        </p:nvGraphicFramePr>
        <p:xfrm>
          <a:off x="0" y="2362200"/>
          <a:ext cx="121920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5" name="Equation" r:id="rId6" imgW="342720" imgH="253800" progId="Equation.3">
                  <p:embed/>
                </p:oleObj>
              </mc:Choice>
              <mc:Fallback>
                <p:oleObj name="Equation" r:id="rId6" imgW="342720" imgH="253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1219200" cy="715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F27E9C4-BB79-4022-ABE0-7DBEB2C34703}"/>
              </a:ext>
            </a:extLst>
          </p:cNvPr>
          <p:cNvSpPr txBox="1"/>
          <p:nvPr/>
        </p:nvSpPr>
        <p:spPr>
          <a:xfrm>
            <a:off x="1697856" y="3241179"/>
            <a:ext cx="5137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 dispersion (mid 80% of estimates)</a:t>
            </a:r>
          </a:p>
          <a:p>
            <a:r>
              <a:rPr lang="en-US" dirty="0">
                <a:solidFill>
                  <a:srgbClr val="FF0000"/>
                </a:solidFill>
              </a:rPr>
              <a:t>Estimated dispersion (avg CI endpoints)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7AF7F17D-595D-413F-81A7-45B4F88639D7}"/>
              </a:ext>
            </a:extLst>
          </p:cNvPr>
          <p:cNvSpPr txBox="1">
            <a:spLocks noGrp="1"/>
          </p:cNvSpPr>
          <p:nvPr/>
        </p:nvSpPr>
        <p:spPr bwMode="auto">
          <a:xfrm>
            <a:off x="3781327" y="6541331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Measurement Error (7)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Footer Placeholder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/>
              <a:t>SRA - Measurement Error</a:t>
            </a:r>
          </a:p>
        </p:txBody>
      </p:sp>
      <p:sp>
        <p:nvSpPr>
          <p:cNvPr id="41989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52226E9-E3DC-40A9-8939-65F616EE1C31}" type="slidenum">
              <a:rPr lang="en-US" sz="1400"/>
              <a:pPr algn="r"/>
              <a:t>61</a:t>
            </a:fld>
            <a:endParaRPr lang="en-US" sz="1400"/>
          </a:p>
        </p:txBody>
      </p:sp>
      <p:pic>
        <p:nvPicPr>
          <p:cNvPr id="10915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0"/>
            <a:ext cx="21336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1" name="Rectangle 3"/>
          <p:cNvSpPr>
            <a:spLocks noChangeArrowheads="1"/>
          </p:cNvSpPr>
          <p:nvPr/>
        </p:nvSpPr>
        <p:spPr bwMode="auto">
          <a:xfrm>
            <a:off x="609600" y="1143000"/>
            <a:ext cx="685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6553200" cy="1143000"/>
          </a:xfrm>
          <a:noFill/>
        </p:spPr>
        <p:txBody>
          <a:bodyPr/>
          <a:lstStyle/>
          <a:p>
            <a:pPr eaLnBrk="1" hangingPunct="1"/>
            <a:r>
              <a:rPr lang="en-US" sz="3600"/>
              <a:t>High Harvest Rate </a:t>
            </a:r>
            <a:br>
              <a:rPr lang="en-US" sz="3600"/>
            </a:br>
            <a:r>
              <a:rPr lang="en-US" sz="3600"/>
              <a:t> </a:t>
            </a:r>
            <a:r>
              <a:rPr lang="en-US" sz="2800">
                <a:solidFill>
                  <a:srgbClr val="FF0000"/>
                </a:solidFill>
                <a:cs typeface="Times New Roman" pitchFamily="18" charset="0"/>
              </a:rPr>
              <a:t>Ŝ</a:t>
            </a:r>
            <a:r>
              <a:rPr lang="en-US" sz="2800" baseline="-25000">
                <a:solidFill>
                  <a:srgbClr val="FF0000"/>
                </a:solidFill>
                <a:cs typeface="Times New Roman" pitchFamily="18" charset="0"/>
              </a:rPr>
              <a:t>MSY</a:t>
            </a:r>
            <a:r>
              <a:rPr lang="en-US" sz="2800">
                <a:solidFill>
                  <a:srgbClr val="FF0000"/>
                </a:solidFill>
              </a:rPr>
              <a:t> Imprecise or Biased Low</a:t>
            </a:r>
          </a:p>
        </p:txBody>
      </p:sp>
      <p:grpSp>
        <p:nvGrpSpPr>
          <p:cNvPr id="41993" name="Group 5"/>
          <p:cNvGrpSpPr>
            <a:grpSpLocks/>
          </p:cNvGrpSpPr>
          <p:nvPr/>
        </p:nvGrpSpPr>
        <p:grpSpPr bwMode="auto">
          <a:xfrm>
            <a:off x="1465263" y="5383213"/>
            <a:ext cx="5316537" cy="1414462"/>
            <a:chOff x="777" y="3391"/>
            <a:chExt cx="3984" cy="891"/>
          </a:xfrm>
        </p:grpSpPr>
        <p:sp>
          <p:nvSpPr>
            <p:cNvPr id="41997" name="Text Box 6"/>
            <p:cNvSpPr txBox="1">
              <a:spLocks noChangeArrowheads="1"/>
            </p:cNvSpPr>
            <p:nvPr/>
          </p:nvSpPr>
          <p:spPr bwMode="auto">
            <a:xfrm>
              <a:off x="777" y="3621"/>
              <a:ext cx="1084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(-WEIRS-----&gt;</a:t>
              </a:r>
            </a:p>
          </p:txBody>
        </p:sp>
        <p:sp>
          <p:nvSpPr>
            <p:cNvPr id="41998" name="Text Box 7"/>
            <p:cNvSpPr txBox="1">
              <a:spLocks noChangeArrowheads="1"/>
            </p:cNvSpPr>
            <p:nvPr/>
          </p:nvSpPr>
          <p:spPr bwMode="auto">
            <a:xfrm>
              <a:off x="1191" y="4070"/>
              <a:ext cx="1353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(-----M/R-----&gt;</a:t>
              </a:r>
            </a:p>
          </p:txBody>
        </p:sp>
        <p:sp>
          <p:nvSpPr>
            <p:cNvPr id="41999" name="Text Box 8"/>
            <p:cNvSpPr txBox="1">
              <a:spLocks noChangeArrowheads="1"/>
            </p:cNvSpPr>
            <p:nvPr/>
          </p:nvSpPr>
          <p:spPr bwMode="auto">
            <a:xfrm>
              <a:off x="2448" y="3408"/>
              <a:ext cx="2313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(-----AERIAL SURVEYS-----&gt;</a:t>
              </a:r>
            </a:p>
          </p:txBody>
        </p:sp>
        <p:sp>
          <p:nvSpPr>
            <p:cNvPr id="42000" name="Text Box 9"/>
            <p:cNvSpPr txBox="1">
              <a:spLocks noChangeArrowheads="1"/>
            </p:cNvSpPr>
            <p:nvPr/>
          </p:nvSpPr>
          <p:spPr bwMode="auto">
            <a:xfrm>
              <a:off x="811" y="3391"/>
              <a:ext cx="1185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(----SONAR---&gt;</a:t>
              </a:r>
            </a:p>
          </p:txBody>
        </p:sp>
        <p:sp>
          <p:nvSpPr>
            <p:cNvPr id="42001" name="Text Box 10"/>
            <p:cNvSpPr txBox="1">
              <a:spLocks noChangeArrowheads="1"/>
            </p:cNvSpPr>
            <p:nvPr/>
          </p:nvSpPr>
          <p:spPr bwMode="auto">
            <a:xfrm>
              <a:off x="780" y="3861"/>
              <a:ext cx="1100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(-TOWERS--&gt;</a:t>
              </a:r>
            </a:p>
          </p:txBody>
        </p:sp>
        <p:sp>
          <p:nvSpPr>
            <p:cNvPr id="42002" name="Text Box 11"/>
            <p:cNvSpPr txBox="1">
              <a:spLocks noChangeArrowheads="1"/>
            </p:cNvSpPr>
            <p:nvPr/>
          </p:nvSpPr>
          <p:spPr bwMode="auto">
            <a:xfrm>
              <a:off x="1824" y="3696"/>
              <a:ext cx="2880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(---FOOT SURVEYS--------------&gt;</a:t>
              </a:r>
            </a:p>
          </p:txBody>
        </p:sp>
      </p:grpSp>
      <p:grpSp>
        <p:nvGrpSpPr>
          <p:cNvPr id="41994" name="Group 12"/>
          <p:cNvGrpSpPr>
            <a:grpSpLocks/>
          </p:cNvGrpSpPr>
          <p:nvPr/>
        </p:nvGrpSpPr>
        <p:grpSpPr bwMode="auto">
          <a:xfrm>
            <a:off x="76200" y="1447800"/>
            <a:ext cx="7086600" cy="3962400"/>
            <a:chOff x="48" y="912"/>
            <a:chExt cx="4464" cy="2496"/>
          </a:xfrm>
        </p:grpSpPr>
        <p:grpSp>
          <p:nvGrpSpPr>
            <p:cNvPr id="41995" name="Group 13"/>
            <p:cNvGrpSpPr>
              <a:grpSpLocks/>
            </p:cNvGrpSpPr>
            <p:nvPr/>
          </p:nvGrpSpPr>
          <p:grpSpPr bwMode="auto">
            <a:xfrm>
              <a:off x="410" y="912"/>
              <a:ext cx="4102" cy="2496"/>
              <a:chOff x="410" y="912"/>
              <a:chExt cx="4102" cy="2496"/>
            </a:xfrm>
          </p:grpSpPr>
          <p:pic>
            <p:nvPicPr>
              <p:cNvPr id="41996" name="Picture 14" descr="a20h3f0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8163" t="20628" r="5103" b="6644"/>
              <a:stretch>
                <a:fillRect/>
              </a:stretch>
            </p:blipFill>
            <p:spPr bwMode="auto">
              <a:xfrm>
                <a:off x="432" y="912"/>
                <a:ext cx="4080" cy="24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41987" name="Object 15"/>
              <p:cNvGraphicFramePr>
                <a:graphicFrameLocks noChangeAspect="1"/>
              </p:cNvGraphicFramePr>
              <p:nvPr/>
            </p:nvGraphicFramePr>
            <p:xfrm>
              <a:off x="410" y="955"/>
              <a:ext cx="384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510" name="Equation" r:id="rId6" imgW="152280" imgH="126720" progId="Equation.3">
                      <p:embed/>
                    </p:oleObj>
                  </mc:Choice>
                  <mc:Fallback>
                    <p:oleObj name="Equation" r:id="rId6" imgW="152280" imgH="126720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0" y="955"/>
                            <a:ext cx="384" cy="32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1986" name="Object 16"/>
            <p:cNvGraphicFramePr>
              <a:graphicFrameLocks noChangeAspect="1"/>
            </p:cNvGraphicFramePr>
            <p:nvPr/>
          </p:nvGraphicFramePr>
          <p:xfrm>
            <a:off x="48" y="1536"/>
            <a:ext cx="576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11" name="Equation" r:id="rId8" imgW="342720" imgH="253800" progId="Equation.3">
                    <p:embed/>
                  </p:oleObj>
                </mc:Choice>
                <mc:Fallback>
                  <p:oleObj name="Equation" r:id="rId8" imgW="342720" imgH="2538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1536"/>
                          <a:ext cx="576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25CAAD-F3E2-4C1E-AC69-DC9A9E2C1689}"/>
              </a:ext>
            </a:extLst>
          </p:cNvPr>
          <p:cNvSpPr txBox="1"/>
          <p:nvPr/>
        </p:nvSpPr>
        <p:spPr>
          <a:xfrm>
            <a:off x="3894448" y="2133600"/>
            <a:ext cx="5137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 dispersion (mid 80% of estimates)</a:t>
            </a:r>
          </a:p>
          <a:p>
            <a:r>
              <a:rPr lang="en-US" dirty="0">
                <a:solidFill>
                  <a:srgbClr val="FF0000"/>
                </a:solidFill>
              </a:rPr>
              <a:t>Estimated dispersion (avg CI endpoints)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20F79624-3CC0-4255-B973-84E723431CD6}"/>
              </a:ext>
            </a:extLst>
          </p:cNvPr>
          <p:cNvSpPr txBox="1">
            <a:spLocks noGrp="1"/>
          </p:cNvSpPr>
          <p:nvPr/>
        </p:nvSpPr>
        <p:spPr bwMode="auto">
          <a:xfrm>
            <a:off x="3823275" y="6535737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Measurement Error (8)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58B3B16-0B68-4877-87B2-F04FFDCDD341}" type="slidenum">
              <a:rPr lang="en-US" sz="1400"/>
              <a:pPr algn="r"/>
              <a:t>62</a:t>
            </a:fld>
            <a:endParaRPr lang="en-US" sz="1400"/>
          </a:p>
        </p:txBody>
      </p:sp>
      <p:sp>
        <p:nvSpPr>
          <p:cNvPr id="15155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chemeClr val="tx1"/>
                </a:solidFill>
              </a:rPr>
              <a:t>ME bias explained</a:t>
            </a:r>
          </a:p>
        </p:txBody>
      </p:sp>
      <p:pic>
        <p:nvPicPr>
          <p:cNvPr id="15155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0"/>
            <a:ext cx="5715000" cy="516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8" name="Text Box 4"/>
          <p:cNvSpPr txBox="1">
            <a:spLocks noChangeArrowheads="1"/>
          </p:cNvSpPr>
          <p:nvPr/>
        </p:nvSpPr>
        <p:spPr bwMode="auto">
          <a:xfrm>
            <a:off x="228600" y="5943600"/>
            <a:ext cx="86963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err="1"/>
              <a:t>Kehler</a:t>
            </a:r>
            <a:r>
              <a:rPr lang="en-US" sz="1600" dirty="0"/>
              <a:t> et al. 2002. Measurement error and bias in the maximum reproductive rate for the Ricker model. </a:t>
            </a:r>
          </a:p>
          <a:p>
            <a:r>
              <a:rPr lang="en-US" sz="1600" dirty="0"/>
              <a:t> CJFAS 59: 854-864.</a:t>
            </a:r>
          </a:p>
        </p:txBody>
      </p:sp>
      <p:sp>
        <p:nvSpPr>
          <p:cNvPr id="151559" name="Text Box 5"/>
          <p:cNvSpPr txBox="1">
            <a:spLocks noChangeArrowheads="1"/>
          </p:cNvSpPr>
          <p:nvPr/>
        </p:nvSpPr>
        <p:spPr bwMode="auto">
          <a:xfrm>
            <a:off x="5715000" y="1031875"/>
            <a:ext cx="34290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Direction of perturbation is predictable, depending on S.</a:t>
            </a:r>
          </a:p>
          <a:p>
            <a:r>
              <a:rPr lang="en-US" sz="2000"/>
              <a:t>  1)  S = S</a:t>
            </a:r>
            <a:r>
              <a:rPr lang="en-US" sz="2000" baseline="-25000"/>
              <a:t>MAX</a:t>
            </a:r>
            <a:r>
              <a:rPr lang="en-US" sz="2000"/>
              <a:t> :  slope of   perturbation equals –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.</a:t>
            </a:r>
          </a:p>
          <a:p>
            <a:r>
              <a:rPr lang="en-US" sz="2000"/>
              <a:t>  2)  S &lt; S</a:t>
            </a:r>
            <a:r>
              <a:rPr lang="en-US" sz="2000" baseline="-25000"/>
              <a:t>MAX</a:t>
            </a:r>
            <a:r>
              <a:rPr lang="en-US" sz="2000"/>
              <a:t> :  steeper</a:t>
            </a:r>
          </a:p>
          <a:p>
            <a:r>
              <a:rPr lang="en-US" sz="2000"/>
              <a:t>  3)  S &gt; S</a:t>
            </a:r>
            <a:r>
              <a:rPr lang="en-US" sz="2000" baseline="-25000"/>
              <a:t>MAX</a:t>
            </a:r>
            <a:r>
              <a:rPr lang="en-US" sz="2000"/>
              <a:t> :  flatter</a:t>
            </a:r>
          </a:p>
          <a:p>
            <a:endParaRPr lang="en-US" sz="2000"/>
          </a:p>
          <a:p>
            <a:r>
              <a:rPr lang="en-US" sz="2000" u="sng"/>
              <a:t>Low harvest</a:t>
            </a:r>
            <a:r>
              <a:rPr lang="en-US" sz="2000"/>
              <a:t> rate (large S)</a:t>
            </a:r>
          </a:p>
          <a:p>
            <a:r>
              <a:rPr lang="en-US" sz="2000"/>
              <a:t>  ME flattens scatter. </a:t>
            </a:r>
          </a:p>
          <a:p>
            <a:r>
              <a:rPr lang="en-US" sz="2000">
                <a:latin typeface="Symbol" pitchFamily="18" charset="2"/>
              </a:rPr>
              <a:t>  a, b</a:t>
            </a:r>
            <a:r>
              <a:rPr lang="en-US" sz="2000"/>
              <a:t> down; S</a:t>
            </a:r>
            <a:r>
              <a:rPr lang="en-US" sz="2000" baseline="-25000"/>
              <a:t>MSY</a:t>
            </a:r>
            <a:r>
              <a:rPr lang="en-US" sz="2000"/>
              <a:t> up</a:t>
            </a:r>
          </a:p>
          <a:p>
            <a:endParaRPr lang="en-US" sz="2000"/>
          </a:p>
          <a:p>
            <a:r>
              <a:rPr lang="en-US" sz="2000" u="sng"/>
              <a:t>High harvest rate</a:t>
            </a:r>
            <a:r>
              <a:rPr lang="en-US" sz="2000"/>
              <a:t> (small S)</a:t>
            </a:r>
          </a:p>
          <a:p>
            <a:r>
              <a:rPr lang="en-US" sz="2000"/>
              <a:t>  ME steepens scatter. </a:t>
            </a:r>
          </a:p>
          <a:p>
            <a:r>
              <a:rPr lang="en-US" sz="2000">
                <a:latin typeface="Symbol" pitchFamily="18" charset="2"/>
              </a:rPr>
              <a:t>  a, b</a:t>
            </a:r>
            <a:r>
              <a:rPr lang="en-US" sz="2000"/>
              <a:t> up; S</a:t>
            </a:r>
            <a:r>
              <a:rPr lang="en-US" sz="2000" baseline="-25000"/>
              <a:t>MSY</a:t>
            </a:r>
            <a:r>
              <a:rPr lang="en-US" sz="2000"/>
              <a:t> down</a:t>
            </a:r>
          </a:p>
        </p:txBody>
      </p:sp>
      <p:sp>
        <p:nvSpPr>
          <p:cNvPr id="151560" name="Line 6"/>
          <p:cNvSpPr>
            <a:spLocks noChangeShapeType="1"/>
          </p:cNvSpPr>
          <p:nvPr/>
        </p:nvSpPr>
        <p:spPr bwMode="auto">
          <a:xfrm flipV="1">
            <a:off x="2667000" y="4724400"/>
            <a:ext cx="0" cy="914400"/>
          </a:xfrm>
          <a:prstGeom prst="line">
            <a:avLst/>
          </a:prstGeom>
          <a:noFill/>
          <a:ln w="9525" cap="rnd">
            <a:solidFill>
              <a:srgbClr val="0000FF"/>
            </a:solidFill>
            <a:prstDash val="sysDot"/>
            <a:round/>
            <a:headEnd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1" name="Text Box 7"/>
          <p:cNvSpPr txBox="1">
            <a:spLocks noChangeArrowheads="1"/>
          </p:cNvSpPr>
          <p:nvPr/>
        </p:nvSpPr>
        <p:spPr bwMode="auto">
          <a:xfrm>
            <a:off x="1905000" y="5527675"/>
            <a:ext cx="1608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S</a:t>
            </a:r>
            <a:r>
              <a:rPr lang="en-US" baseline="-25000">
                <a:solidFill>
                  <a:srgbClr val="0000FF"/>
                </a:solidFill>
              </a:rPr>
              <a:t>MAX</a:t>
            </a:r>
            <a:r>
              <a:rPr lang="en-US">
                <a:solidFill>
                  <a:srgbClr val="0000FF"/>
                </a:solidFill>
              </a:rPr>
              <a:t>=1000</a:t>
            </a:r>
          </a:p>
        </p:txBody>
      </p:sp>
      <p:sp>
        <p:nvSpPr>
          <p:cNvPr id="151562" name="Line 8"/>
          <p:cNvSpPr>
            <a:spLocks noChangeShapeType="1"/>
          </p:cNvSpPr>
          <p:nvPr/>
        </p:nvSpPr>
        <p:spPr bwMode="auto">
          <a:xfrm flipH="1" flipV="1">
            <a:off x="4419600" y="3810000"/>
            <a:ext cx="457200" cy="1752600"/>
          </a:xfrm>
          <a:prstGeom prst="line">
            <a:avLst/>
          </a:prstGeom>
          <a:noFill/>
          <a:ln w="12700">
            <a:solidFill>
              <a:srgbClr val="0000FF"/>
            </a:solidFill>
            <a:prstDash val="sysDot"/>
            <a:round/>
            <a:headEnd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3" name="Text Box 9"/>
          <p:cNvSpPr txBox="1">
            <a:spLocks noChangeArrowheads="1"/>
          </p:cNvSpPr>
          <p:nvPr/>
        </p:nvSpPr>
        <p:spPr bwMode="auto">
          <a:xfrm>
            <a:off x="4132263" y="5480050"/>
            <a:ext cx="1419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slope = -</a:t>
            </a:r>
            <a:r>
              <a:rPr lang="en-US">
                <a:solidFill>
                  <a:srgbClr val="0000FF"/>
                </a:solidFill>
                <a:latin typeface="Symbol" pitchFamily="18" charset="2"/>
              </a:rPr>
              <a:t>b</a:t>
            </a:r>
          </a:p>
        </p:txBody>
      </p:sp>
      <p:grpSp>
        <p:nvGrpSpPr>
          <p:cNvPr id="151564" name="Group 10"/>
          <p:cNvGrpSpPr>
            <a:grpSpLocks/>
          </p:cNvGrpSpPr>
          <p:nvPr/>
        </p:nvGrpSpPr>
        <p:grpSpPr bwMode="auto">
          <a:xfrm>
            <a:off x="4267200" y="3657600"/>
            <a:ext cx="228600" cy="76200"/>
            <a:chOff x="2688" y="2304"/>
            <a:chExt cx="144" cy="48"/>
          </a:xfrm>
        </p:grpSpPr>
        <p:sp>
          <p:nvSpPr>
            <p:cNvPr id="151566" name="Line 11"/>
            <p:cNvSpPr>
              <a:spLocks noChangeShapeType="1"/>
            </p:cNvSpPr>
            <p:nvPr/>
          </p:nvSpPr>
          <p:spPr bwMode="auto">
            <a:xfrm>
              <a:off x="2688" y="2304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567" name="Line 12"/>
            <p:cNvSpPr>
              <a:spLocks noChangeShapeType="1"/>
            </p:cNvSpPr>
            <p:nvPr/>
          </p:nvSpPr>
          <p:spPr bwMode="auto">
            <a:xfrm flipH="1">
              <a:off x="2688" y="235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1565" name="Text Box 13"/>
          <p:cNvSpPr txBox="1">
            <a:spLocks noChangeArrowheads="1"/>
          </p:cNvSpPr>
          <p:nvPr/>
        </p:nvSpPr>
        <p:spPr bwMode="auto">
          <a:xfrm>
            <a:off x="4271963" y="1143000"/>
            <a:ext cx="98583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Arial" charset="0"/>
              </a:rPr>
              <a:t>o TRUE</a:t>
            </a:r>
          </a:p>
          <a:p>
            <a:pPr algn="ctr"/>
            <a:r>
              <a:rPr lang="en-US" sz="1600" b="1">
                <a:solidFill>
                  <a:srgbClr val="FF0000"/>
                </a:solidFill>
                <a:latin typeface="Arial" charset="0"/>
              </a:rPr>
              <a:t>o ESTIM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75580E6A-18F7-432A-916F-EDFFB2842A93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Measurement Error (9)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151A3A6-6A43-44E6-9BEA-774921A999CD}" type="slidenum">
              <a:rPr lang="en-US" sz="1400"/>
              <a:pPr algn="r"/>
              <a:t>63</a:t>
            </a:fld>
            <a:endParaRPr lang="en-US" sz="1400"/>
          </a:p>
        </p:txBody>
      </p:sp>
      <p:sp>
        <p:nvSpPr>
          <p:cNvPr id="1525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76200"/>
            <a:ext cx="7924800" cy="1295400"/>
          </a:xfrm>
        </p:spPr>
        <p:txBody>
          <a:bodyPr/>
          <a:lstStyle/>
          <a:p>
            <a:pPr eaLnBrk="1" hangingPunct="1"/>
            <a:r>
              <a:rPr lang="en-US" sz="4000"/>
              <a:t>Bias due to Measurement Error in S</a:t>
            </a:r>
            <a:br>
              <a:rPr lang="en-US" sz="4000"/>
            </a:br>
            <a:r>
              <a:rPr lang="en-US" sz="4000"/>
              <a:t> Summary</a:t>
            </a:r>
          </a:p>
        </p:txBody>
      </p:sp>
      <p:sp>
        <p:nvSpPr>
          <p:cNvPr id="152581" name="Text Box 9"/>
          <p:cNvSpPr txBox="1">
            <a:spLocks noChangeArrowheads="1"/>
          </p:cNvSpPr>
          <p:nvPr/>
        </p:nvSpPr>
        <p:spPr bwMode="auto">
          <a:xfrm>
            <a:off x="609600" y="1673225"/>
            <a:ext cx="8189913" cy="470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b="1" dirty="0"/>
              <a:t>Measurement Error CV &lt; 0.2</a:t>
            </a:r>
          </a:p>
          <a:p>
            <a:pPr>
              <a:spcBef>
                <a:spcPct val="30000"/>
              </a:spcBef>
            </a:pPr>
            <a:r>
              <a:rPr lang="en-US" b="1" i="1" dirty="0">
                <a:solidFill>
                  <a:srgbClr val="0000FF"/>
                </a:solidFill>
              </a:rPr>
              <a:t>		Bias is small</a:t>
            </a:r>
          </a:p>
          <a:p>
            <a:pPr>
              <a:spcBef>
                <a:spcPct val="30000"/>
              </a:spcBef>
            </a:pPr>
            <a:endParaRPr lang="en-US" b="1" i="1" dirty="0">
              <a:solidFill>
                <a:srgbClr val="0000FF"/>
              </a:solidFill>
            </a:endParaRPr>
          </a:p>
          <a:p>
            <a:pPr>
              <a:spcBef>
                <a:spcPct val="30000"/>
              </a:spcBef>
            </a:pPr>
            <a:r>
              <a:rPr lang="en-US" b="1" dirty="0"/>
              <a:t>Measurement Error CV &gt; 0.2</a:t>
            </a:r>
          </a:p>
          <a:p>
            <a:pPr>
              <a:spcBef>
                <a:spcPct val="30000"/>
              </a:spcBef>
            </a:pPr>
            <a:r>
              <a:rPr lang="en-US" b="1" dirty="0"/>
              <a:t>	Low, Moderate, or Mixed Harvest Rate</a:t>
            </a:r>
          </a:p>
          <a:p>
            <a:pPr>
              <a:spcBef>
                <a:spcPct val="30000"/>
              </a:spcBef>
            </a:pPr>
            <a:r>
              <a:rPr lang="en-US" sz="2000" dirty="0">
                <a:cs typeface="Times New Roman" pitchFamily="18" charset="0"/>
              </a:rPr>
              <a:t>		</a:t>
            </a:r>
            <a:r>
              <a:rPr lang="en-US" b="1" i="1" dirty="0">
                <a:solidFill>
                  <a:srgbClr val="0000FF"/>
                </a:solidFill>
                <a:cs typeface="Times New Roman" pitchFamily="18" charset="0"/>
              </a:rPr>
              <a:t>Ŝ</a:t>
            </a:r>
            <a:r>
              <a:rPr lang="en-US" b="1" i="1" baseline="-25000" dirty="0">
                <a:solidFill>
                  <a:srgbClr val="0000FF"/>
                </a:solidFill>
              </a:rPr>
              <a:t>MSY</a:t>
            </a:r>
            <a:r>
              <a:rPr lang="en-US" b="1" i="1" dirty="0">
                <a:solidFill>
                  <a:srgbClr val="0000FF"/>
                </a:solidFill>
              </a:rPr>
              <a:t> MAY be estimated too high</a:t>
            </a:r>
          </a:p>
          <a:p>
            <a:pPr>
              <a:spcBef>
                <a:spcPct val="30000"/>
              </a:spcBef>
            </a:pPr>
            <a:endParaRPr lang="en-US" b="1" i="1" dirty="0">
              <a:solidFill>
                <a:srgbClr val="0000FF"/>
              </a:solidFill>
            </a:endParaRPr>
          </a:p>
          <a:p>
            <a:pPr>
              <a:spcBef>
                <a:spcPct val="30000"/>
              </a:spcBef>
            </a:pPr>
            <a:r>
              <a:rPr lang="en-US" b="1" dirty="0"/>
              <a:t>	Consistently High Harvest Rate</a:t>
            </a:r>
          </a:p>
          <a:p>
            <a:pPr>
              <a:spcBef>
                <a:spcPct val="30000"/>
              </a:spcBef>
            </a:pPr>
            <a:r>
              <a:rPr lang="en-US" dirty="0"/>
              <a:t>		</a:t>
            </a:r>
            <a:r>
              <a:rPr lang="en-US" b="1" i="1" dirty="0">
                <a:solidFill>
                  <a:srgbClr val="0000FF"/>
                </a:solidFill>
              </a:rPr>
              <a:t>Ŝ</a:t>
            </a:r>
            <a:r>
              <a:rPr lang="en-US" b="1" i="1" baseline="-25000" dirty="0">
                <a:solidFill>
                  <a:srgbClr val="0000FF"/>
                </a:solidFill>
              </a:rPr>
              <a:t>MSY</a:t>
            </a:r>
            <a:r>
              <a:rPr lang="en-US" b="1" i="1" dirty="0">
                <a:solidFill>
                  <a:srgbClr val="0000FF"/>
                </a:solidFill>
              </a:rPr>
              <a:t> MAY be estimated too low</a:t>
            </a:r>
          </a:p>
          <a:p>
            <a:pPr>
              <a:spcBef>
                <a:spcPct val="30000"/>
              </a:spcBef>
            </a:pPr>
            <a:r>
              <a:rPr lang="en-US" sz="2000" dirty="0"/>
              <a:t>  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AFEE1D1-ACF2-4816-BA91-870E123AED8C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Measurement Error (10)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38169D2-3A75-468F-A819-7EAD32D8C85A}" type="slidenum">
              <a:rPr lang="en-US" sz="1400"/>
              <a:pPr algn="r"/>
              <a:t>64</a:t>
            </a:fld>
            <a:endParaRPr lang="en-US" sz="1400"/>
          </a:p>
        </p:txBody>
      </p:sp>
      <p:sp>
        <p:nvSpPr>
          <p:cNvPr id="430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b="1"/>
              <a:t>Serial Correlation</a:t>
            </a:r>
          </a:p>
        </p:txBody>
      </p:sp>
      <p:sp>
        <p:nvSpPr>
          <p:cNvPr id="43015" name="Rectangle 3"/>
          <p:cNvSpPr>
            <a:spLocks noChangeArrowheads="1"/>
          </p:cNvSpPr>
          <p:nvPr/>
        </p:nvSpPr>
        <p:spPr bwMode="auto">
          <a:xfrm>
            <a:off x="3348038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0" name="Object 4"/>
              <p:cNvSpPr txBox="1"/>
              <p:nvPr/>
            </p:nvSpPr>
            <p:spPr bwMode="auto">
              <a:xfrm>
                <a:off x="3124200" y="3201988"/>
                <a:ext cx="4343400" cy="131603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01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4200" y="3201988"/>
                <a:ext cx="4343400" cy="13160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16" name="Text Box 5"/>
          <p:cNvSpPr txBox="1">
            <a:spLocks noChangeArrowheads="1"/>
          </p:cNvSpPr>
          <p:nvPr/>
        </p:nvSpPr>
        <p:spPr bwMode="auto">
          <a:xfrm>
            <a:off x="533400" y="3290888"/>
            <a:ext cx="1838325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SLR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</a:rPr>
              <a:t>Simple Linear</a:t>
            </a:r>
          </a:p>
          <a:p>
            <a:pPr algn="ctr"/>
            <a:r>
              <a:rPr lang="en-US" sz="2000" b="1">
                <a:solidFill>
                  <a:srgbClr val="FF0000"/>
                </a:solidFill>
              </a:rPr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1" name="Object 6"/>
              <p:cNvSpPr txBox="1"/>
              <p:nvPr/>
            </p:nvSpPr>
            <p:spPr bwMode="auto">
              <a:xfrm>
                <a:off x="3124200" y="5029200"/>
                <a:ext cx="4953000" cy="1271588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011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4200" y="5029200"/>
                <a:ext cx="4953000" cy="1271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17" name="Text Box 7"/>
          <p:cNvSpPr txBox="1">
            <a:spLocks noChangeArrowheads="1"/>
          </p:cNvSpPr>
          <p:nvPr/>
        </p:nvSpPr>
        <p:spPr bwMode="auto">
          <a:xfrm>
            <a:off x="547688" y="5029200"/>
            <a:ext cx="1804987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>
                <a:solidFill>
                  <a:srgbClr val="0000FF"/>
                </a:solidFill>
              </a:rPr>
              <a:t>AR(1)</a:t>
            </a:r>
          </a:p>
          <a:p>
            <a:pPr algn="ctr"/>
            <a:r>
              <a:rPr lang="en-US" sz="2000" b="1">
                <a:solidFill>
                  <a:srgbClr val="0000FF"/>
                </a:solidFill>
              </a:rPr>
              <a:t>Autoregressive</a:t>
            </a:r>
          </a:p>
          <a:p>
            <a:pPr algn="ctr"/>
            <a:r>
              <a:rPr lang="en-US" sz="2000" b="1">
                <a:solidFill>
                  <a:srgbClr val="0000FF"/>
                </a:solidFill>
              </a:rPr>
              <a:t>Lag 1</a:t>
            </a:r>
          </a:p>
        </p:txBody>
      </p:sp>
      <p:grpSp>
        <p:nvGrpSpPr>
          <p:cNvPr id="43018" name="Group 8"/>
          <p:cNvGrpSpPr>
            <a:grpSpLocks/>
          </p:cNvGrpSpPr>
          <p:nvPr/>
        </p:nvGrpSpPr>
        <p:grpSpPr bwMode="auto">
          <a:xfrm>
            <a:off x="609600" y="1081088"/>
            <a:ext cx="7391400" cy="1952625"/>
            <a:chOff x="384" y="681"/>
            <a:chExt cx="4656" cy="1230"/>
          </a:xfrm>
        </p:grpSpPr>
        <p:sp>
          <p:nvSpPr>
            <p:cNvPr id="43019" name="Text Box 9"/>
            <p:cNvSpPr txBox="1">
              <a:spLocks noChangeArrowheads="1"/>
            </p:cNvSpPr>
            <p:nvPr/>
          </p:nvSpPr>
          <p:spPr bwMode="auto">
            <a:xfrm rot="-5393356">
              <a:off x="233" y="832"/>
              <a:ext cx="898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800"/>
                <a:t>ln(R/S)</a:t>
              </a:r>
            </a:p>
            <a:p>
              <a:pPr algn="ctr"/>
              <a:r>
                <a:rPr lang="en-US" sz="2800"/>
                <a:t>Residual</a:t>
              </a:r>
            </a:p>
          </p:txBody>
        </p:sp>
        <p:grpSp>
          <p:nvGrpSpPr>
            <p:cNvPr id="43020" name="Group 10"/>
            <p:cNvGrpSpPr>
              <a:grpSpLocks/>
            </p:cNvGrpSpPr>
            <p:nvPr/>
          </p:nvGrpSpPr>
          <p:grpSpPr bwMode="auto">
            <a:xfrm>
              <a:off x="1003" y="720"/>
              <a:ext cx="4037" cy="1105"/>
              <a:chOff x="715" y="2208"/>
              <a:chExt cx="4421" cy="1249"/>
            </a:xfrm>
          </p:grpSpPr>
          <p:pic>
            <p:nvPicPr>
              <p:cNvPr id="43022" name="Picture 1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15" y="2208"/>
                <a:ext cx="4421" cy="1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023" name="Line 12"/>
              <p:cNvSpPr>
                <a:spLocks noChangeShapeType="1"/>
              </p:cNvSpPr>
              <p:nvPr/>
            </p:nvSpPr>
            <p:spPr bwMode="auto">
              <a:xfrm>
                <a:off x="1097" y="2736"/>
                <a:ext cx="3826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21" name="Text Box 13"/>
            <p:cNvSpPr txBox="1">
              <a:spLocks noChangeArrowheads="1"/>
            </p:cNvSpPr>
            <p:nvPr/>
          </p:nvSpPr>
          <p:spPr bwMode="auto">
            <a:xfrm>
              <a:off x="2905" y="1680"/>
              <a:ext cx="4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Time</a:t>
              </a:r>
            </a:p>
          </p:txBody>
        </p:sp>
      </p:grp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362F1-751F-411E-9A3B-2CFFDF9B14A0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Serial Correlation (1)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1421DB4-40AA-424D-B71C-BD34D60A00DB}" type="slidenum">
              <a:rPr lang="en-US" sz="1400"/>
              <a:pPr algn="r"/>
              <a:t>65</a:t>
            </a:fld>
            <a:endParaRPr lang="en-US" sz="1400"/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48000"/>
            <a:ext cx="3643313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3200400"/>
            <a:ext cx="4076700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1295400"/>
            <a:ext cx="6548438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0" name="Text Box 5"/>
          <p:cNvSpPr txBox="1">
            <a:spLocks noChangeArrowheads="1"/>
          </p:cNvSpPr>
          <p:nvPr/>
        </p:nvSpPr>
        <p:spPr bwMode="auto">
          <a:xfrm>
            <a:off x="1143000" y="1524000"/>
            <a:ext cx="17859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SLR Residuals</a:t>
            </a:r>
          </a:p>
        </p:txBody>
      </p:sp>
      <p:sp>
        <p:nvSpPr>
          <p:cNvPr id="44041" name="Text Box 6"/>
          <p:cNvSpPr txBox="1">
            <a:spLocks noChangeArrowheads="1"/>
          </p:cNvSpPr>
          <p:nvPr/>
        </p:nvSpPr>
        <p:spPr bwMode="auto">
          <a:xfrm>
            <a:off x="7832725" y="3886200"/>
            <a:ext cx="10826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u="sng"/>
              <a:t>Model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SLR</a:t>
            </a:r>
          </a:p>
          <a:p>
            <a:pPr algn="ctr"/>
            <a:r>
              <a:rPr lang="en-US" b="1">
                <a:solidFill>
                  <a:srgbClr val="0000FF"/>
                </a:solidFill>
              </a:rPr>
              <a:t>AR1</a:t>
            </a:r>
          </a:p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4042" name="Text Box 7"/>
          <p:cNvSpPr txBox="1">
            <a:spLocks noChangeArrowheads="1"/>
          </p:cNvSpPr>
          <p:nvPr/>
        </p:nvSpPr>
        <p:spPr bwMode="auto">
          <a:xfrm>
            <a:off x="5257800" y="3048000"/>
            <a:ext cx="1422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/>
              <a:t>OY Profile</a:t>
            </a:r>
          </a:p>
        </p:txBody>
      </p:sp>
      <p:sp>
        <p:nvSpPr>
          <p:cNvPr id="44043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0"/>
            <a:ext cx="5562600" cy="1295400"/>
          </a:xfrm>
          <a:noFill/>
        </p:spPr>
        <p:txBody>
          <a:bodyPr/>
          <a:lstStyle/>
          <a:p>
            <a:pPr eaLnBrk="1" hangingPunct="1"/>
            <a:r>
              <a:rPr lang="en-US" sz="4000" b="1"/>
              <a:t>Example 1</a:t>
            </a:r>
            <a:br>
              <a:rPr lang="en-US" sz="4000" b="1"/>
            </a:br>
            <a:r>
              <a:rPr lang="en-US" sz="2800" b="1"/>
              <a:t>(Deshka Chinook data)</a:t>
            </a:r>
          </a:p>
        </p:txBody>
      </p:sp>
      <p:graphicFrame>
        <p:nvGraphicFramePr>
          <p:cNvPr id="44034" name="Object 9"/>
          <p:cNvGraphicFramePr>
            <a:graphicFrameLocks noChangeAspect="1"/>
          </p:cNvGraphicFramePr>
          <p:nvPr/>
        </p:nvGraphicFramePr>
        <p:xfrm>
          <a:off x="7162800" y="1600200"/>
          <a:ext cx="17208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93" name="Equation" r:id="rId7" imgW="545760" imgH="241200" progId="Equation.3">
                  <p:embed/>
                </p:oleObj>
              </mc:Choice>
              <mc:Fallback>
                <p:oleObj name="Equation" r:id="rId7" imgW="54576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600200"/>
                        <a:ext cx="1720850" cy="760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4" name="Text Box 10"/>
          <p:cNvSpPr txBox="1">
            <a:spLocks noChangeArrowheads="1"/>
          </p:cNvSpPr>
          <p:nvPr/>
        </p:nvSpPr>
        <p:spPr bwMode="auto">
          <a:xfrm>
            <a:off x="1676400" y="3048000"/>
            <a:ext cx="862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R vs S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C728572-6073-461A-9B25-728711F3350F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Serial Correlation (2)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Footer Placeholder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/>
              <a:t>SRA - Serial Correlation</a:t>
            </a:r>
          </a:p>
        </p:txBody>
      </p:sp>
      <p:sp>
        <p:nvSpPr>
          <p:cNvPr id="45060" name="Slide Number Placeholder 5"/>
          <p:cNvSpPr txBox="1">
            <a:spLocks noGrp="1"/>
          </p:cNvSpPr>
          <p:nvPr/>
        </p:nvSpPr>
        <p:spPr bwMode="auto">
          <a:xfrm>
            <a:off x="65532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72B79D6-57AA-4949-8938-D8C50ECBA831}" type="slidenum">
              <a:rPr lang="en-US" sz="1400"/>
              <a:pPr algn="r"/>
              <a:t>66</a:t>
            </a:fld>
            <a:endParaRPr lang="en-US" sz="1400" dirty="0"/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581400"/>
            <a:ext cx="381000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57563"/>
            <a:ext cx="40386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1600200"/>
            <a:ext cx="6477000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0"/>
            <a:ext cx="5562600" cy="1447800"/>
          </a:xfrm>
        </p:spPr>
        <p:txBody>
          <a:bodyPr/>
          <a:lstStyle/>
          <a:p>
            <a:pPr eaLnBrk="1" hangingPunct="1"/>
            <a:r>
              <a:rPr lang="en-US" sz="4000" b="1"/>
              <a:t>Example 2</a:t>
            </a:r>
            <a:br>
              <a:rPr lang="en-US" sz="4000" b="1"/>
            </a:br>
            <a:r>
              <a:rPr lang="en-US" sz="2800" b="1"/>
              <a:t>(Egegik Sockeye data)</a:t>
            </a:r>
          </a:p>
        </p:txBody>
      </p:sp>
      <p:sp>
        <p:nvSpPr>
          <p:cNvPr id="45065" name="Text Box 6"/>
          <p:cNvSpPr txBox="1">
            <a:spLocks noChangeArrowheads="1"/>
          </p:cNvSpPr>
          <p:nvPr/>
        </p:nvSpPr>
        <p:spPr bwMode="auto">
          <a:xfrm>
            <a:off x="1122363" y="1838325"/>
            <a:ext cx="1785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SLR Residuals</a:t>
            </a:r>
          </a:p>
        </p:txBody>
      </p:sp>
      <p:sp>
        <p:nvSpPr>
          <p:cNvPr id="45066" name="Text Box 7"/>
          <p:cNvSpPr txBox="1">
            <a:spLocks noChangeArrowheads="1"/>
          </p:cNvSpPr>
          <p:nvPr/>
        </p:nvSpPr>
        <p:spPr bwMode="auto">
          <a:xfrm>
            <a:off x="7832725" y="4343400"/>
            <a:ext cx="10826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u="sng"/>
              <a:t>Model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SLR</a:t>
            </a:r>
          </a:p>
          <a:p>
            <a:pPr algn="ctr"/>
            <a:r>
              <a:rPr lang="en-US" b="1">
                <a:solidFill>
                  <a:srgbClr val="0000FF"/>
                </a:solidFill>
              </a:rPr>
              <a:t>AR1</a:t>
            </a:r>
            <a:endParaRPr lang="en-US"/>
          </a:p>
        </p:txBody>
      </p:sp>
      <p:sp>
        <p:nvSpPr>
          <p:cNvPr id="45067" name="Text Box 8"/>
          <p:cNvSpPr txBox="1">
            <a:spLocks noChangeArrowheads="1"/>
          </p:cNvSpPr>
          <p:nvPr/>
        </p:nvSpPr>
        <p:spPr bwMode="auto">
          <a:xfrm>
            <a:off x="2185988" y="3413125"/>
            <a:ext cx="862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R vs S</a:t>
            </a:r>
          </a:p>
        </p:txBody>
      </p:sp>
      <p:graphicFrame>
        <p:nvGraphicFramePr>
          <p:cNvPr id="45058" name="Object 9"/>
          <p:cNvGraphicFramePr>
            <a:graphicFrameLocks noChangeAspect="1"/>
          </p:cNvGraphicFramePr>
          <p:nvPr/>
        </p:nvGraphicFramePr>
        <p:xfrm>
          <a:off x="7162800" y="1870075"/>
          <a:ext cx="17208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9" name="Equation" r:id="rId7" imgW="545760" imgH="241200" progId="Equation.3">
                  <p:embed/>
                </p:oleObj>
              </mc:Choice>
              <mc:Fallback>
                <p:oleObj name="Equation" r:id="rId7" imgW="54576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870075"/>
                        <a:ext cx="1720850" cy="760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Rectangle 10"/>
          <p:cNvSpPr>
            <a:spLocks noChangeArrowheads="1"/>
          </p:cNvSpPr>
          <p:nvPr/>
        </p:nvSpPr>
        <p:spPr bwMode="auto">
          <a:xfrm>
            <a:off x="4773613" y="3429000"/>
            <a:ext cx="27193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/>
              <a:t>OY Probability Profile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F7D87D1-9A60-4478-A3B9-28B021C89A63}"/>
              </a:ext>
            </a:extLst>
          </p:cNvPr>
          <p:cNvSpPr txBox="1">
            <a:spLocks noGrp="1"/>
          </p:cNvSpPr>
          <p:nvPr/>
        </p:nvSpPr>
        <p:spPr bwMode="auto">
          <a:xfrm>
            <a:off x="2931320" y="6548271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Serial Correlation (3)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Footer Placeholder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/>
              <a:t>SRA - Serial Correlation</a:t>
            </a:r>
          </a:p>
        </p:txBody>
      </p:sp>
      <p:sp>
        <p:nvSpPr>
          <p:cNvPr id="46084" name="Slide Number Placeholder 5"/>
          <p:cNvSpPr txBox="1">
            <a:spLocks noGrp="1"/>
          </p:cNvSpPr>
          <p:nvPr/>
        </p:nvSpPr>
        <p:spPr bwMode="auto">
          <a:xfrm>
            <a:off x="65532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99DED09-E80E-4FD2-9F7E-244EF2296389}" type="slidenum">
              <a:rPr lang="en-US" sz="1400"/>
              <a:pPr algn="r"/>
              <a:t>67</a:t>
            </a:fld>
            <a:endParaRPr lang="en-US" sz="1400" dirty="0"/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641475"/>
            <a:ext cx="6705600" cy="163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6" name="Text Box 3"/>
          <p:cNvSpPr txBox="1">
            <a:spLocks noChangeArrowheads="1"/>
          </p:cNvSpPr>
          <p:nvPr/>
        </p:nvSpPr>
        <p:spPr bwMode="auto">
          <a:xfrm>
            <a:off x="1143000" y="1828800"/>
            <a:ext cx="17859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SLR Residuals</a:t>
            </a:r>
          </a:p>
        </p:txBody>
      </p:sp>
      <p:sp>
        <p:nvSpPr>
          <p:cNvPr id="46087" name="Text Box 4"/>
          <p:cNvSpPr txBox="1">
            <a:spLocks noChangeArrowheads="1"/>
          </p:cNvSpPr>
          <p:nvPr/>
        </p:nvSpPr>
        <p:spPr bwMode="auto">
          <a:xfrm>
            <a:off x="7832725" y="4314825"/>
            <a:ext cx="10826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u="sng"/>
              <a:t>Model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SLR</a:t>
            </a:r>
          </a:p>
          <a:p>
            <a:pPr algn="ctr"/>
            <a:r>
              <a:rPr lang="en-US" b="1">
                <a:solidFill>
                  <a:srgbClr val="0000FF"/>
                </a:solidFill>
              </a:rPr>
              <a:t>AR1</a:t>
            </a:r>
          </a:p>
          <a:p>
            <a:pPr algn="ctr"/>
            <a:endParaRPr lang="en-US">
              <a:solidFill>
                <a:srgbClr val="0000FF"/>
              </a:solidFill>
            </a:endParaRPr>
          </a:p>
        </p:txBody>
      </p:sp>
      <p:grpSp>
        <p:nvGrpSpPr>
          <p:cNvPr id="46088" name="Group 5"/>
          <p:cNvGrpSpPr>
            <a:grpSpLocks/>
          </p:cNvGrpSpPr>
          <p:nvPr/>
        </p:nvGrpSpPr>
        <p:grpSpPr bwMode="auto">
          <a:xfrm>
            <a:off x="3733800" y="3505200"/>
            <a:ext cx="3962400" cy="3352800"/>
            <a:chOff x="2352" y="2208"/>
            <a:chExt cx="2496" cy="2112"/>
          </a:xfrm>
        </p:grpSpPr>
        <p:sp>
          <p:nvSpPr>
            <p:cNvPr id="46093" name="Text Box 6"/>
            <p:cNvSpPr txBox="1">
              <a:spLocks noChangeArrowheads="1"/>
            </p:cNvSpPr>
            <p:nvPr/>
          </p:nvSpPr>
          <p:spPr bwMode="auto">
            <a:xfrm>
              <a:off x="3264" y="2208"/>
              <a:ext cx="89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0000FF"/>
                  </a:solidFill>
                </a:rPr>
                <a:t> </a:t>
              </a:r>
              <a:r>
                <a:rPr lang="en-US" sz="2000" b="1"/>
                <a:t>OY Profile</a:t>
              </a:r>
            </a:p>
          </p:txBody>
        </p:sp>
        <p:pic>
          <p:nvPicPr>
            <p:cNvPr id="46094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52" y="2402"/>
              <a:ext cx="2496" cy="1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6089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0"/>
            <a:ext cx="5562600" cy="1295400"/>
          </a:xfrm>
          <a:noFill/>
        </p:spPr>
        <p:txBody>
          <a:bodyPr/>
          <a:lstStyle/>
          <a:p>
            <a:pPr eaLnBrk="1" hangingPunct="1"/>
            <a:r>
              <a:rPr lang="en-US" sz="4000" b="1"/>
              <a:t>Example 3</a:t>
            </a:r>
            <a:br>
              <a:rPr lang="en-US" sz="4000" b="1"/>
            </a:br>
            <a:r>
              <a:rPr lang="en-US" sz="2800" b="1"/>
              <a:t>(Ugashik Sockeye data)</a:t>
            </a:r>
          </a:p>
        </p:txBody>
      </p:sp>
      <p:graphicFrame>
        <p:nvGraphicFramePr>
          <p:cNvPr id="46082" name="Object 9"/>
          <p:cNvGraphicFramePr>
            <a:graphicFrameLocks noChangeAspect="1"/>
          </p:cNvGraphicFramePr>
          <p:nvPr/>
        </p:nvGraphicFramePr>
        <p:xfrm>
          <a:off x="7162800" y="1870075"/>
          <a:ext cx="17208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43" name="Equation" r:id="rId6" imgW="545760" imgH="241200" progId="Equation.3">
                  <p:embed/>
                </p:oleObj>
              </mc:Choice>
              <mc:Fallback>
                <p:oleObj name="Equation" r:id="rId6" imgW="54576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870075"/>
                        <a:ext cx="1720850" cy="760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090" name="Group 10"/>
          <p:cNvGrpSpPr>
            <a:grpSpLocks/>
          </p:cNvGrpSpPr>
          <p:nvPr/>
        </p:nvGrpSpPr>
        <p:grpSpPr bwMode="auto">
          <a:xfrm>
            <a:off x="76200" y="3489325"/>
            <a:ext cx="3581400" cy="3368675"/>
            <a:chOff x="48" y="2198"/>
            <a:chExt cx="2256" cy="2122"/>
          </a:xfrm>
        </p:grpSpPr>
        <p:pic>
          <p:nvPicPr>
            <p:cNvPr id="46091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 l="2040" t="3435" r="4082" b="2356"/>
            <a:stretch>
              <a:fillRect/>
            </a:stretch>
          </p:blipFill>
          <p:spPr bwMode="auto">
            <a:xfrm>
              <a:off x="48" y="2358"/>
              <a:ext cx="2256" cy="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092" name="Text Box 12"/>
            <p:cNvSpPr txBox="1">
              <a:spLocks noChangeArrowheads="1"/>
            </p:cNvSpPr>
            <p:nvPr/>
          </p:nvSpPr>
          <p:spPr bwMode="auto">
            <a:xfrm>
              <a:off x="1056" y="2198"/>
              <a:ext cx="54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/>
                <a:t>R vs S</a:t>
              </a:r>
            </a:p>
          </p:txBody>
        </p:sp>
      </p:grp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2C5F54E-25D1-4013-92F1-C6221B0515BE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529463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Serial Correlation (4)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4643941-D1C9-4DEF-A9E1-8B2ED62F46D3}" type="slidenum">
              <a:rPr lang="en-US" sz="1400"/>
              <a:pPr algn="r"/>
              <a:t>68</a:t>
            </a:fld>
            <a:endParaRPr lang="en-US" sz="1400"/>
          </a:p>
        </p:txBody>
      </p:sp>
      <p:pic>
        <p:nvPicPr>
          <p:cNvPr id="153604" name="Picture 2"/>
          <p:cNvPicPr>
            <a:picLocks noChangeAspect="1" noChangeArrowheads="1"/>
          </p:cNvPicPr>
          <p:nvPr/>
        </p:nvPicPr>
        <p:blipFill>
          <a:blip r:embed="rId3" cstate="print"/>
          <a:srcRect r="7767" b="5418"/>
          <a:stretch>
            <a:fillRect/>
          </a:stretch>
        </p:blipFill>
        <p:spPr bwMode="auto">
          <a:xfrm>
            <a:off x="0" y="1905000"/>
            <a:ext cx="6629400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2895600" cy="2133600"/>
          </a:xfrm>
        </p:spPr>
        <p:txBody>
          <a:bodyPr/>
          <a:lstStyle/>
          <a:p>
            <a:pPr eaLnBrk="1" hangingPunct="1"/>
            <a:r>
              <a:rPr lang="en-US" sz="4000" b="1"/>
              <a:t>Serial Correlation Illustrated</a:t>
            </a:r>
          </a:p>
        </p:txBody>
      </p:sp>
      <p:sp>
        <p:nvSpPr>
          <p:cNvPr id="153606" name="Text Box 4"/>
          <p:cNvSpPr txBox="1">
            <a:spLocks noChangeArrowheads="1"/>
          </p:cNvSpPr>
          <p:nvPr/>
        </p:nvSpPr>
        <p:spPr bwMode="auto">
          <a:xfrm>
            <a:off x="2057400" y="2743200"/>
            <a:ext cx="2308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/>
              <a:t>Ugashik</a:t>
            </a:r>
            <a:r>
              <a:rPr lang="en-US" dirty="0"/>
              <a:t> Sockeye</a:t>
            </a:r>
          </a:p>
        </p:txBody>
      </p:sp>
      <p:pic>
        <p:nvPicPr>
          <p:cNvPr id="15360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228600"/>
            <a:ext cx="51054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7974" name="Line 6"/>
          <p:cNvSpPr>
            <a:spLocks noChangeShapeType="1"/>
          </p:cNvSpPr>
          <p:nvPr/>
        </p:nvSpPr>
        <p:spPr bwMode="auto">
          <a:xfrm>
            <a:off x="1066800" y="3886200"/>
            <a:ext cx="2743200" cy="6858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E60CC-A2C6-4DDA-8948-B4D5842D6837}"/>
              </a:ext>
            </a:extLst>
          </p:cNvPr>
          <p:cNvSpPr txBox="1"/>
          <p:nvPr/>
        </p:nvSpPr>
        <p:spPr>
          <a:xfrm>
            <a:off x="5486400" y="4810036"/>
            <a:ext cx="33410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Density dependence is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Productivity fluctuates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03CDC13-523A-438B-AD00-2C4D4D958ED5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Serial Correlation (5)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7974" grpId="0" animBg="1"/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878246A8-26F1-4270-9C56-062E67647159}" type="slidenum">
              <a:rPr lang="en-US" sz="1400"/>
              <a:pPr algn="r"/>
              <a:t>69</a:t>
            </a:fld>
            <a:endParaRPr lang="en-US" sz="1400"/>
          </a:p>
        </p:txBody>
      </p:sp>
      <p:sp>
        <p:nvSpPr>
          <p:cNvPr id="1546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b="1"/>
              <a:t>Serial Correlation: What to Do</a:t>
            </a:r>
          </a:p>
        </p:txBody>
      </p:sp>
      <p:sp>
        <p:nvSpPr>
          <p:cNvPr id="154629" name="Text Box 2051"/>
          <p:cNvSpPr txBox="1">
            <a:spLocks noChangeArrowheads="1"/>
          </p:cNvSpPr>
          <p:nvPr/>
        </p:nvSpPr>
        <p:spPr bwMode="auto">
          <a:xfrm>
            <a:off x="914400" y="1295400"/>
            <a:ext cx="7543800" cy="378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en-US" sz="1800" dirty="0"/>
              <a:t> Inspect residuals from SLR model (plot vs time).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1800" dirty="0"/>
              <a:t> Test for 1st order autocorrelation w/ Durbin Watson test.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1800" dirty="0"/>
              <a:t> If no evidence of autocorrelation, use SLR results.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1800" dirty="0"/>
              <a:t> Otherwise: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lang="en-US" sz="1800" dirty="0"/>
              <a:t> Fit the data to an AR(1) model.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lang="en-US" sz="1800" dirty="0"/>
              <a:t> If change in OY probability profile is biologically meaningful, use AR(1) results.  Otherwise use SLR results. 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lang="en-US" sz="1800" dirty="0"/>
              <a:t> Alternatively, see your biometrician!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1800" dirty="0"/>
              <a:t> </a:t>
            </a:r>
            <a:r>
              <a:rPr lang="en-US" sz="1800" b="1" dirty="0"/>
              <a:t>Note that inference applies to overall time series; </a:t>
            </a:r>
            <a:r>
              <a:rPr lang="en-US" sz="1800" b="1" i="1" dirty="0"/>
              <a:t>recent past may differ</a:t>
            </a:r>
            <a:r>
              <a:rPr lang="en-US" sz="1800" b="1" dirty="0"/>
              <a:t>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832CCD-2BA3-462B-A5D4-9BA149EE4CD4}"/>
              </a:ext>
            </a:extLst>
          </p:cNvPr>
          <p:cNvCxnSpPr/>
          <p:nvPr/>
        </p:nvCxnSpPr>
        <p:spPr>
          <a:xfrm>
            <a:off x="381000" y="4419600"/>
            <a:ext cx="83820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39E3B66-8299-49D7-AB34-D569C7B13389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Serial Correlation (6)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6" name="Arrow: Curved Right 29705">
            <a:extLst>
              <a:ext uri="{FF2B5EF4-FFF2-40B4-BE49-F238E27FC236}">
                <a16:creationId xmlns:a16="http://schemas.microsoft.com/office/drawing/2014/main" id="{5228C25C-2477-43BE-A77F-41BD7B4CF9EB}"/>
              </a:ext>
            </a:extLst>
          </p:cNvPr>
          <p:cNvSpPr/>
          <p:nvPr/>
        </p:nvSpPr>
        <p:spPr>
          <a:xfrm>
            <a:off x="304800" y="2438611"/>
            <a:ext cx="1170514" cy="411458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6184803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7</a:t>
            </a:fld>
            <a:endParaRPr lang="en-US" sz="1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34851E-8AF3-4F38-A7DA-6F3AA0B9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04" y="0"/>
            <a:ext cx="4572396" cy="2438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68AD08-EFA0-4207-9534-6CFF99AC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604" y="2209694"/>
            <a:ext cx="4572396" cy="24386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C887DD-B654-4C18-A3E9-BAC8A9443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04" y="4381447"/>
            <a:ext cx="4572396" cy="2438611"/>
          </a:xfrm>
          <a:prstGeom prst="rect">
            <a:avLst/>
          </a:prstGeom>
        </p:spPr>
      </p:pic>
      <p:sp>
        <p:nvSpPr>
          <p:cNvPr id="29699" name="Footer Placeholder 2"/>
          <p:cNvSpPr txBox="1">
            <a:spLocks noGrp="1"/>
          </p:cNvSpPr>
          <p:nvPr/>
        </p:nvSpPr>
        <p:spPr bwMode="auto">
          <a:xfrm>
            <a:off x="2514600" y="6553200"/>
            <a:ext cx="370416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Ricker S-R Relationship - parameters (6)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Object 7"/>
              <p:cNvSpPr txBox="1"/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69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blipFill>
                <a:blip r:embed="rId6"/>
                <a:stretch>
                  <a:fillRect l="-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/>
              <p:nvPr/>
            </p:nvSpPr>
            <p:spPr bwMode="auto">
              <a:xfrm>
                <a:off x="2057004" y="2362200"/>
                <a:ext cx="19050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004" y="2362200"/>
                <a:ext cx="1905000" cy="457200"/>
              </a:xfrm>
              <a:prstGeom prst="rect">
                <a:avLst/>
              </a:prstGeom>
              <a:blipFill>
                <a:blip r:embed="rId7"/>
                <a:stretch>
                  <a:fillRect l="-13738" t="-110667" b="-16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7">
                <a:extLst>
                  <a:ext uri="{FF2B5EF4-FFF2-40B4-BE49-F238E27FC236}">
                    <a16:creationId xmlns:a16="http://schemas.microsoft.com/office/drawing/2014/main" id="{28662496-2430-4472-9555-490589CB032A}"/>
                  </a:ext>
                </a:extLst>
              </p:cNvPr>
              <p:cNvSpPr txBox="1"/>
              <p:nvPr/>
            </p:nvSpPr>
            <p:spPr bwMode="auto">
              <a:xfrm>
                <a:off x="1640317" y="6096000"/>
                <a:ext cx="263776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ln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e>
                    </m:d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8" name="Object 7">
                <a:extLst>
                  <a:ext uri="{FF2B5EF4-FFF2-40B4-BE49-F238E27FC236}">
                    <a16:creationId xmlns:a16="http://schemas.microsoft.com/office/drawing/2014/main" id="{28662496-2430-4472-9555-490589CB0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0317" y="6096000"/>
                <a:ext cx="2637760" cy="457200"/>
              </a:xfrm>
              <a:prstGeom prst="rect">
                <a:avLst/>
              </a:prstGeom>
              <a:blipFill>
                <a:blip r:embed="rId8"/>
                <a:stretch>
                  <a:fillRect l="-1386" t="-92000" b="-9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05" name="TextBox 29704">
            <a:extLst>
              <a:ext uri="{FF2B5EF4-FFF2-40B4-BE49-F238E27FC236}">
                <a16:creationId xmlns:a16="http://schemas.microsoft.com/office/drawing/2014/main" id="{67E78CD0-C880-4F38-A652-F620549929C4}"/>
              </a:ext>
            </a:extLst>
          </p:cNvPr>
          <p:cNvSpPr txBox="1"/>
          <p:nvPr/>
        </p:nvSpPr>
        <p:spPr>
          <a:xfrm>
            <a:off x="146198" y="2971800"/>
            <a:ext cx="3587602" cy="286232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Aside:</a:t>
            </a:r>
          </a:p>
          <a:p>
            <a:r>
              <a:rPr lang="en-US" sz="2000" dirty="0"/>
              <a:t>Log-transform often makes sense when variation naturally occurs on the multiplicative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If it makes sense to think in terms of “half as much”… “twice as much” … etc.</a:t>
            </a:r>
          </a:p>
          <a:p>
            <a:r>
              <a:rPr lang="en-US" sz="2000" dirty="0"/>
              <a:t>Log transform re-expresses this on additive scale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D3B6062-7D96-4639-884D-440EE2670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4" y="103108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400" kern="0"/>
              <a:t>Ricker Relationship:</a:t>
            </a:r>
            <a:br>
              <a:rPr lang="en-US" sz="2400" kern="0"/>
            </a:br>
            <a:r>
              <a:rPr lang="en-US" sz="2400" b="1" kern="0"/>
              <a:t>Parameters</a:t>
            </a:r>
            <a:endParaRPr lang="en-US" sz="2400" b="1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6FCEE-73BF-4FB3-A341-E7B20605FF79}"/>
              </a:ext>
            </a:extLst>
          </p:cNvPr>
          <p:cNvSpPr txBox="1"/>
          <p:nvPr/>
        </p:nvSpPr>
        <p:spPr>
          <a:xfrm>
            <a:off x="6311268" y="6477000"/>
            <a:ext cx="90441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S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3DBAA0-52AE-4F50-A6D1-6AF04D3FCDE0}"/>
              </a:ext>
            </a:extLst>
          </p:cNvPr>
          <p:cNvSpPr txBox="1"/>
          <p:nvPr/>
        </p:nvSpPr>
        <p:spPr>
          <a:xfrm rot="16200000">
            <a:off x="3705522" y="771034"/>
            <a:ext cx="10999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DD4DD1-E8FB-401B-833B-5DF3AB7BEFF4}"/>
              </a:ext>
            </a:extLst>
          </p:cNvPr>
          <p:cNvSpPr txBox="1"/>
          <p:nvPr/>
        </p:nvSpPr>
        <p:spPr>
          <a:xfrm rot="16200000">
            <a:off x="3571012" y="2998372"/>
            <a:ext cx="13564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R/S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ACFA7F-E415-4934-B5E0-390FB4DE4BB3}"/>
              </a:ext>
            </a:extLst>
          </p:cNvPr>
          <p:cNvSpPr txBox="1"/>
          <p:nvPr/>
        </p:nvSpPr>
        <p:spPr>
          <a:xfrm rot="16200000">
            <a:off x="3347371" y="5191043"/>
            <a:ext cx="18181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ln(R/S)    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E585D44-928D-42B1-8C88-5A09E247A82E}"/>
              </a:ext>
            </a:extLst>
          </p:cNvPr>
          <p:cNvSpPr txBox="1">
            <a:spLocks noGrp="1"/>
          </p:cNvSpPr>
          <p:nvPr/>
        </p:nvSpPr>
        <p:spPr bwMode="auto">
          <a:xfrm>
            <a:off x="71628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7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2843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E66B818-1063-49A0-9535-083CB90E16B4}" type="slidenum">
              <a:rPr lang="en-US" sz="1400"/>
              <a:pPr algn="r"/>
              <a:t>70</a:t>
            </a:fld>
            <a:endParaRPr lang="en-US" sz="140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b="1" dirty="0"/>
              <a:t>Non-Stationary Residuals</a:t>
            </a:r>
          </a:p>
        </p:txBody>
      </p:sp>
      <p:pic>
        <p:nvPicPr>
          <p:cNvPr id="15565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838200"/>
            <a:ext cx="88296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654" name="Text Box 4"/>
          <p:cNvSpPr txBox="1">
            <a:spLocks noChangeArrowheads="1"/>
          </p:cNvSpPr>
          <p:nvPr/>
        </p:nvSpPr>
        <p:spPr bwMode="auto">
          <a:xfrm>
            <a:off x="1909699" y="3124200"/>
            <a:ext cx="5667514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STOP </a:t>
            </a:r>
          </a:p>
          <a:p>
            <a:pPr algn="ctr"/>
            <a:r>
              <a:rPr lang="en-US" sz="3200" b="1" dirty="0"/>
              <a:t>(and think … or call a meeting)</a:t>
            </a:r>
          </a:p>
        </p:txBody>
      </p:sp>
      <p:sp>
        <p:nvSpPr>
          <p:cNvPr id="155655" name="Text Box 5"/>
          <p:cNvSpPr txBox="1">
            <a:spLocks noChangeArrowheads="1"/>
          </p:cNvSpPr>
          <p:nvPr/>
        </p:nvSpPr>
        <p:spPr bwMode="auto">
          <a:xfrm>
            <a:off x="381001" y="4648200"/>
            <a:ext cx="8458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SRA may not be appropriate – </a:t>
            </a:r>
            <a:r>
              <a:rPr lang="en-US" b="1" dirty="0"/>
              <a:t>What was true at the beginning of the time series may not be true at the end!</a:t>
            </a:r>
          </a:p>
          <a:p>
            <a:pPr algn="ctr"/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, </a:t>
            </a:r>
            <a:r>
              <a:rPr lang="en-US" dirty="0">
                <a:latin typeface="Symbol" pitchFamily="18" charset="2"/>
              </a:rPr>
              <a:t>b</a:t>
            </a:r>
            <a:r>
              <a:rPr lang="en-US" dirty="0"/>
              <a:t>, S</a:t>
            </a:r>
            <a:r>
              <a:rPr lang="en-US" baseline="-25000" dirty="0"/>
              <a:t>EQ</a:t>
            </a:r>
            <a:r>
              <a:rPr lang="en-US" dirty="0"/>
              <a:t> may be changing</a:t>
            </a:r>
          </a:p>
          <a:p>
            <a:pPr algn="ctr"/>
            <a:r>
              <a:rPr lang="en-US" dirty="0"/>
              <a:t>Stock assessment accuracy may have changed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4CC1D43-0E62-4873-818F-D5A4138CF7BB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Serial Correlation (7)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2057400" y="685800"/>
            <a:ext cx="67056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 b="1">
                <a:solidFill>
                  <a:schemeClr val="tx2"/>
                </a:solidFill>
              </a:rPr>
              <a:t>Mechanics </a:t>
            </a:r>
          </a:p>
          <a:p>
            <a:pPr algn="ctr" eaLnBrk="0" hangingPunct="0"/>
            <a:r>
              <a:rPr lang="en-US" sz="3600" b="1">
                <a:solidFill>
                  <a:schemeClr val="tx2"/>
                </a:solidFill>
              </a:rPr>
              <a:t>of Escapement Goal Analysis in Alaska</a:t>
            </a:r>
          </a:p>
        </p:txBody>
      </p:sp>
      <p:pic>
        <p:nvPicPr>
          <p:cNvPr id="156675" name="Picture 3" descr="adfg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3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533400" y="2743200"/>
            <a:ext cx="838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800" b="1">
                <a:cs typeface="Times New Roman" pitchFamily="18" charset="0"/>
              </a:rPr>
              <a:t>Stock-Recruit Analysis:</a:t>
            </a:r>
          </a:p>
        </p:txBody>
      </p:sp>
      <p:sp>
        <p:nvSpPr>
          <p:cNvPr id="156677" name="Text Box 5"/>
          <p:cNvSpPr txBox="1">
            <a:spLocks noChangeArrowheads="1"/>
          </p:cNvSpPr>
          <p:nvPr/>
        </p:nvSpPr>
        <p:spPr bwMode="auto">
          <a:xfrm>
            <a:off x="990600" y="3276600"/>
            <a:ext cx="51943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2800"/>
              <a:t>Ricker Stock-Recruit Relationship</a:t>
            </a:r>
          </a:p>
          <a:p>
            <a:pPr>
              <a:buFontTx/>
              <a:buChar char="-"/>
            </a:pPr>
            <a:r>
              <a:rPr lang="en-US" sz="2800"/>
              <a:t>Classic Ricker Estimation</a:t>
            </a:r>
          </a:p>
          <a:p>
            <a:pPr>
              <a:buFontTx/>
              <a:buChar char="-"/>
            </a:pPr>
            <a:r>
              <a:rPr lang="en-US" sz="2800"/>
              <a:t>Lab: Estimation and Uncertainty</a:t>
            </a:r>
          </a:p>
          <a:p>
            <a:pPr>
              <a:buFontTx/>
              <a:buChar char="-"/>
            </a:pPr>
            <a:r>
              <a:rPr lang="en-US" sz="2800">
                <a:solidFill>
                  <a:schemeClr val="accent2"/>
                </a:solidFill>
              </a:rPr>
              <a:t>Problems and Special Issues</a:t>
            </a:r>
          </a:p>
          <a:p>
            <a:pPr marL="742950" lvl="1" indent="-285750">
              <a:buFontTx/>
              <a:buChar char="-"/>
            </a:pPr>
            <a:r>
              <a:rPr lang="en-US" i="1">
                <a:solidFill>
                  <a:schemeClr val="bg2"/>
                </a:solidFill>
              </a:rPr>
              <a:t>Measurement Error</a:t>
            </a:r>
          </a:p>
          <a:p>
            <a:pPr marL="742950" lvl="1" indent="-285750">
              <a:buFontTx/>
              <a:buChar char="-"/>
            </a:pPr>
            <a:r>
              <a:rPr lang="en-US" i="1">
                <a:solidFill>
                  <a:schemeClr val="bg2"/>
                </a:solidFill>
              </a:rPr>
              <a:t>Serial Correlation</a:t>
            </a:r>
          </a:p>
          <a:p>
            <a:pPr marL="742950" lvl="1" indent="-285750">
              <a:buFontTx/>
              <a:buChar char="-"/>
            </a:pPr>
            <a:r>
              <a:rPr lang="en-US" i="1">
                <a:solidFill>
                  <a:schemeClr val="accent2"/>
                </a:solidFill>
              </a:rPr>
              <a:t>Age Structure Issues</a:t>
            </a:r>
          </a:p>
        </p:txBody>
      </p:sp>
      <p:sp>
        <p:nvSpPr>
          <p:cNvPr id="156678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A82693C-3A29-43C1-A3BD-4AAA70F4774B}" type="slidenum">
              <a:rPr lang="en-US" sz="1400"/>
              <a:pPr algn="r"/>
              <a:t>71</a:t>
            </a:fld>
            <a:endParaRPr lang="en-US" sz="1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566659F-2343-42A5-9D53-31A89F16D97A}" type="slidenum">
              <a:rPr lang="en-US" sz="1400"/>
              <a:pPr algn="r"/>
              <a:t>72</a:t>
            </a:fld>
            <a:endParaRPr lang="en-US" sz="1400"/>
          </a:p>
        </p:txBody>
      </p:sp>
      <p:sp>
        <p:nvSpPr>
          <p:cNvPr id="15770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b="1"/>
              <a:t>Age Composition in SRA</a:t>
            </a:r>
          </a:p>
        </p:txBody>
      </p:sp>
      <p:sp>
        <p:nvSpPr>
          <p:cNvPr id="157701" name="Text Box 3"/>
          <p:cNvSpPr txBox="1">
            <a:spLocks noChangeArrowheads="1"/>
          </p:cNvSpPr>
          <p:nvPr/>
        </p:nvSpPr>
        <p:spPr bwMode="auto">
          <a:xfrm>
            <a:off x="0" y="1981200"/>
            <a:ext cx="91440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30000"/>
              </a:spcBef>
              <a:buFontTx/>
              <a:buAutoNum type="arabicPeriod"/>
            </a:pPr>
            <a:r>
              <a:rPr lang="en-US" sz="3600" u="sng"/>
              <a:t>Sample size</a:t>
            </a:r>
            <a:r>
              <a:rPr lang="en-US" sz="3600"/>
              <a:t>:  How many fish must be aged to estimate S</a:t>
            </a:r>
            <a:r>
              <a:rPr lang="en-US" sz="3600" baseline="-25000"/>
              <a:t>MSY</a:t>
            </a:r>
            <a:r>
              <a:rPr lang="en-US" sz="3600"/>
              <a:t> with SRA?</a:t>
            </a:r>
          </a:p>
          <a:p>
            <a:pPr marL="457200" indent="-457200">
              <a:lnSpc>
                <a:spcPct val="130000"/>
              </a:lnSpc>
              <a:spcBef>
                <a:spcPct val="30000"/>
              </a:spcBef>
              <a:buFontTx/>
              <a:buAutoNum type="arabicPeriod"/>
            </a:pPr>
            <a:r>
              <a:rPr lang="en-US" sz="3600" u="sng"/>
              <a:t>Missing Data</a:t>
            </a:r>
            <a:r>
              <a:rPr lang="en-US" sz="3600"/>
              <a:t>:  What to do when age composition information is missing?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A920CF1-7068-4EE3-9ED5-6B5D49B93216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Age Structure (1)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0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522C74BC-2E4D-4032-B020-FBD73E801CAF}" type="slidenum">
              <a:rPr lang="en-US" sz="1400"/>
              <a:pPr algn="r"/>
              <a:t>73</a:t>
            </a:fld>
            <a:endParaRPr lang="en-US" sz="1400"/>
          </a:p>
        </p:txBody>
      </p:sp>
      <p:sp>
        <p:nvSpPr>
          <p:cNvPr id="471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eaLnBrk="1" hangingPunct="1"/>
            <a:r>
              <a:rPr lang="en-US" sz="4800"/>
              <a:t>Meta-Simulation</a:t>
            </a:r>
          </a:p>
        </p:txBody>
      </p:sp>
      <p:sp>
        <p:nvSpPr>
          <p:cNvPr id="47112" name="AutoShape 3"/>
          <p:cNvSpPr>
            <a:spLocks noChangeArrowheads="1"/>
          </p:cNvSpPr>
          <p:nvPr/>
        </p:nvSpPr>
        <p:spPr bwMode="auto">
          <a:xfrm>
            <a:off x="5181600" y="1219200"/>
            <a:ext cx="1905000" cy="1295400"/>
          </a:xfrm>
          <a:prstGeom prst="flowChartPunchedCard">
            <a:avLst/>
          </a:prstGeom>
          <a:solidFill>
            <a:schemeClr val="hlink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3600"/>
          </a:p>
          <a:p>
            <a:pPr algn="ctr"/>
            <a:r>
              <a:rPr lang="en-US" sz="3600"/>
              <a:t>Data</a:t>
            </a:r>
          </a:p>
        </p:txBody>
      </p:sp>
      <p:sp>
        <p:nvSpPr>
          <p:cNvPr id="47113" name="Oval 4"/>
          <p:cNvSpPr>
            <a:spLocks noChangeArrowheads="1"/>
          </p:cNvSpPr>
          <p:nvPr/>
        </p:nvSpPr>
        <p:spPr bwMode="auto">
          <a:xfrm>
            <a:off x="6781800" y="3200400"/>
            <a:ext cx="2133600" cy="1143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SLR</a:t>
            </a:r>
          </a:p>
          <a:p>
            <a:pPr algn="ctr"/>
            <a:r>
              <a:rPr lang="en-US" sz="3200" b="1">
                <a:solidFill>
                  <a:srgbClr val="FF0000"/>
                </a:solidFill>
              </a:rPr>
              <a:t>Methods</a:t>
            </a:r>
          </a:p>
        </p:txBody>
      </p:sp>
      <p:sp>
        <p:nvSpPr>
          <p:cNvPr id="47114" name="AutoShape 5"/>
          <p:cNvSpPr>
            <a:spLocks noChangeArrowheads="1"/>
          </p:cNvSpPr>
          <p:nvPr/>
        </p:nvSpPr>
        <p:spPr bwMode="auto">
          <a:xfrm>
            <a:off x="5181600" y="5334000"/>
            <a:ext cx="3657600" cy="91440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3600" baseline="-25000">
              <a:latin typeface="Arial" charset="0"/>
            </a:endParaRPr>
          </a:p>
        </p:txBody>
      </p:sp>
      <p:cxnSp>
        <p:nvCxnSpPr>
          <p:cNvPr id="47115" name="AutoShape 6"/>
          <p:cNvCxnSpPr>
            <a:cxnSpLocks noChangeShapeType="1"/>
            <a:stCxn id="47118" idx="0"/>
            <a:endCxn id="47125" idx="2"/>
          </p:cNvCxnSpPr>
          <p:nvPr/>
        </p:nvCxnSpPr>
        <p:spPr bwMode="auto">
          <a:xfrm flipH="1" flipV="1">
            <a:off x="3390900" y="4267200"/>
            <a:ext cx="3429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7116" name="AutoShape 7"/>
          <p:cNvCxnSpPr>
            <a:cxnSpLocks noChangeShapeType="1"/>
            <a:stCxn id="47113" idx="4"/>
            <a:endCxn id="47114" idx="0"/>
          </p:cNvCxnSpPr>
          <p:nvPr/>
        </p:nvCxnSpPr>
        <p:spPr bwMode="auto">
          <a:xfrm flipH="1">
            <a:off x="7010400" y="4362450"/>
            <a:ext cx="838200" cy="952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7117" name="AutoShape 8"/>
          <p:cNvCxnSpPr>
            <a:cxnSpLocks noChangeShapeType="1"/>
            <a:stCxn id="47112" idx="3"/>
            <a:endCxn id="47113" idx="0"/>
          </p:cNvCxnSpPr>
          <p:nvPr/>
        </p:nvCxnSpPr>
        <p:spPr bwMode="auto">
          <a:xfrm>
            <a:off x="7105650" y="1866900"/>
            <a:ext cx="742950" cy="1314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7118" name="Text Box 9"/>
          <p:cNvSpPr txBox="1">
            <a:spLocks noChangeArrowheads="1"/>
          </p:cNvSpPr>
          <p:nvPr/>
        </p:nvSpPr>
        <p:spPr bwMode="auto">
          <a:xfrm>
            <a:off x="2971800" y="5105400"/>
            <a:ext cx="152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/>
              <a:t>Repeat</a:t>
            </a:r>
          </a:p>
          <a:p>
            <a:pPr algn="ctr"/>
            <a:r>
              <a:rPr lang="en-US" sz="3200" b="1"/>
              <a:t>300X</a:t>
            </a:r>
          </a:p>
        </p:txBody>
      </p:sp>
      <p:grpSp>
        <p:nvGrpSpPr>
          <p:cNvPr id="47119" name="Group 10"/>
          <p:cNvGrpSpPr>
            <a:grpSpLocks/>
          </p:cNvGrpSpPr>
          <p:nvPr/>
        </p:nvGrpSpPr>
        <p:grpSpPr bwMode="auto">
          <a:xfrm>
            <a:off x="2133600" y="2438400"/>
            <a:ext cx="2514600" cy="1828800"/>
            <a:chOff x="0" y="1008"/>
            <a:chExt cx="1584" cy="1152"/>
          </a:xfrm>
        </p:grpSpPr>
        <p:grpSp>
          <p:nvGrpSpPr>
            <p:cNvPr id="47124" name="Group 11"/>
            <p:cNvGrpSpPr>
              <a:grpSpLocks/>
            </p:cNvGrpSpPr>
            <p:nvPr/>
          </p:nvGrpSpPr>
          <p:grpSpPr bwMode="auto">
            <a:xfrm>
              <a:off x="192" y="1104"/>
              <a:ext cx="1344" cy="1048"/>
              <a:chOff x="0" y="528"/>
              <a:chExt cx="5296" cy="4376"/>
            </a:xfrm>
          </p:grpSpPr>
          <p:sp>
            <p:nvSpPr>
              <p:cNvPr id="47126" name="AutoShape 12"/>
              <p:cNvSpPr>
                <a:spLocks noChangeArrowheads="1"/>
              </p:cNvSpPr>
              <p:nvPr/>
            </p:nvSpPr>
            <p:spPr bwMode="auto">
              <a:xfrm>
                <a:off x="1728" y="1632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</a:t>
                </a:r>
                <a:r>
                  <a:rPr lang="en-US" sz="900" baseline="-25000"/>
                  <a:t>2</a:t>
                </a:r>
                <a:endParaRPr lang="en-US" sz="900"/>
              </a:p>
            </p:txBody>
          </p:sp>
          <p:sp>
            <p:nvSpPr>
              <p:cNvPr id="47127" name="AutoShape 13"/>
              <p:cNvSpPr>
                <a:spLocks noChangeArrowheads="1"/>
              </p:cNvSpPr>
              <p:nvPr/>
            </p:nvSpPr>
            <p:spPr bwMode="auto">
              <a:xfrm>
                <a:off x="0" y="1632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S^</a:t>
                </a:r>
                <a:r>
                  <a:rPr lang="en-US" sz="900" baseline="-25000"/>
                  <a:t>2</a:t>
                </a:r>
                <a:endParaRPr lang="en-US" sz="900"/>
              </a:p>
            </p:txBody>
          </p:sp>
          <p:cxnSp>
            <p:nvCxnSpPr>
              <p:cNvPr id="47128" name="AutoShape 14"/>
              <p:cNvCxnSpPr>
                <a:cxnSpLocks noChangeShapeType="1"/>
                <a:stCxn id="47138" idx="5"/>
                <a:endCxn id="47133" idx="1"/>
              </p:cNvCxnSpPr>
              <p:nvPr/>
            </p:nvCxnSpPr>
            <p:spPr bwMode="auto">
              <a:xfrm>
                <a:off x="3118" y="1291"/>
                <a:ext cx="326" cy="17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29" name="AutoShape 15"/>
              <p:cNvSpPr>
                <a:spLocks noChangeArrowheads="1"/>
              </p:cNvSpPr>
              <p:nvPr/>
            </p:nvSpPr>
            <p:spPr bwMode="auto">
              <a:xfrm>
                <a:off x="1728" y="528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</a:t>
                </a:r>
                <a:r>
                  <a:rPr lang="en-US" sz="900" baseline="-25000"/>
                  <a:t>1</a:t>
                </a:r>
                <a:endParaRPr lang="en-US" sz="900"/>
              </a:p>
            </p:txBody>
          </p:sp>
          <p:cxnSp>
            <p:nvCxnSpPr>
              <p:cNvPr id="47130" name="AutoShape 16"/>
              <p:cNvCxnSpPr>
                <a:cxnSpLocks noChangeShapeType="1"/>
                <a:stCxn id="47129" idx="3"/>
                <a:endCxn id="47138" idx="1"/>
              </p:cNvCxnSpPr>
              <p:nvPr/>
            </p:nvCxnSpPr>
            <p:spPr bwMode="auto">
              <a:xfrm>
                <a:off x="2316" y="744"/>
                <a:ext cx="330" cy="29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31" name="AutoShape 17"/>
              <p:cNvSpPr>
                <a:spLocks noChangeArrowheads="1"/>
              </p:cNvSpPr>
              <p:nvPr/>
            </p:nvSpPr>
            <p:spPr bwMode="auto">
              <a:xfrm>
                <a:off x="4720" y="1632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C</a:t>
                </a:r>
                <a:r>
                  <a:rPr lang="en-US" sz="900" baseline="-25000"/>
                  <a:t>2</a:t>
                </a:r>
                <a:endParaRPr lang="en-US" sz="900"/>
              </a:p>
            </p:txBody>
          </p:sp>
          <p:cxnSp>
            <p:nvCxnSpPr>
              <p:cNvPr id="47132" name="AutoShape 18"/>
              <p:cNvCxnSpPr>
                <a:cxnSpLocks noChangeShapeType="1"/>
                <a:stCxn id="47133" idx="3"/>
                <a:endCxn id="47140" idx="2"/>
              </p:cNvCxnSpPr>
              <p:nvPr/>
            </p:nvCxnSpPr>
            <p:spPr bwMode="auto">
              <a:xfrm flipV="1">
                <a:off x="4044" y="1200"/>
                <a:ext cx="168" cy="26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33" name="AutoShape 19"/>
              <p:cNvSpPr>
                <a:spLocks noChangeArrowheads="1"/>
              </p:cNvSpPr>
              <p:nvPr/>
            </p:nvSpPr>
            <p:spPr bwMode="auto">
              <a:xfrm>
                <a:off x="3456" y="1248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R</a:t>
                </a:r>
                <a:r>
                  <a:rPr lang="en-US" sz="900" baseline="-25000"/>
                  <a:t>2</a:t>
                </a:r>
                <a:endParaRPr lang="en-US" sz="900"/>
              </a:p>
            </p:txBody>
          </p:sp>
          <p:cxnSp>
            <p:nvCxnSpPr>
              <p:cNvPr id="47134" name="AutoShape 20"/>
              <p:cNvCxnSpPr>
                <a:cxnSpLocks noChangeShapeType="1"/>
                <a:stCxn id="47133" idx="1"/>
                <a:endCxn id="47126" idx="3"/>
              </p:cNvCxnSpPr>
              <p:nvPr/>
            </p:nvCxnSpPr>
            <p:spPr bwMode="auto">
              <a:xfrm flipH="1">
                <a:off x="2316" y="1464"/>
                <a:ext cx="1128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135" name="AutoShape 21"/>
              <p:cNvCxnSpPr>
                <a:cxnSpLocks noChangeShapeType="1"/>
                <a:stCxn id="47131" idx="1"/>
                <a:endCxn id="47126" idx="3"/>
              </p:cNvCxnSpPr>
              <p:nvPr/>
            </p:nvCxnSpPr>
            <p:spPr bwMode="auto">
              <a:xfrm flipH="1">
                <a:off x="2316" y="1848"/>
                <a:ext cx="23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36" name="AutoShape 22"/>
              <p:cNvSpPr>
                <a:spLocks noChangeArrowheads="1"/>
              </p:cNvSpPr>
              <p:nvPr/>
            </p:nvSpPr>
            <p:spPr bwMode="auto">
              <a:xfrm>
                <a:off x="0" y="528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S^</a:t>
                </a:r>
                <a:r>
                  <a:rPr lang="en-US" sz="900" baseline="-25000"/>
                  <a:t>1</a:t>
                </a:r>
                <a:endParaRPr lang="en-US" sz="900"/>
              </a:p>
            </p:txBody>
          </p:sp>
          <p:cxnSp>
            <p:nvCxnSpPr>
              <p:cNvPr id="47137" name="AutoShape 23"/>
              <p:cNvCxnSpPr>
                <a:cxnSpLocks noChangeShapeType="1"/>
                <a:stCxn id="47129" idx="1"/>
                <a:endCxn id="47154" idx="6"/>
              </p:cNvCxnSpPr>
              <p:nvPr/>
            </p:nvCxnSpPr>
            <p:spPr bwMode="auto">
              <a:xfrm flipH="1" flipV="1">
                <a:off x="1471" y="738"/>
                <a:ext cx="245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38" name="Oval 24"/>
              <p:cNvSpPr>
                <a:spLocks noChangeAspect="1" noChangeArrowheads="1"/>
              </p:cNvSpPr>
              <p:nvPr/>
            </p:nvSpPr>
            <p:spPr bwMode="auto">
              <a:xfrm>
                <a:off x="2548" y="1008"/>
                <a:ext cx="668" cy="31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Ricker</a:t>
                </a:r>
              </a:p>
            </p:txBody>
          </p:sp>
          <p:sp>
            <p:nvSpPr>
              <p:cNvPr id="47139" name="Text Box 25"/>
              <p:cNvSpPr txBox="1">
                <a:spLocks noChangeArrowheads="1"/>
              </p:cNvSpPr>
              <p:nvPr/>
            </p:nvSpPr>
            <p:spPr bwMode="auto">
              <a:xfrm>
                <a:off x="3022" y="4419"/>
                <a:ext cx="1545" cy="4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600">
                    <a:solidFill>
                      <a:srgbClr val="FF0000"/>
                    </a:solidFill>
                  </a:rPr>
                  <a:t>repeat to y=20</a:t>
                </a:r>
              </a:p>
            </p:txBody>
          </p:sp>
          <p:sp>
            <p:nvSpPr>
              <p:cNvPr id="47140" name="Oval 26"/>
              <p:cNvSpPr>
                <a:spLocks noChangeArrowheads="1"/>
              </p:cNvSpPr>
              <p:nvPr/>
            </p:nvSpPr>
            <p:spPr bwMode="auto">
              <a:xfrm>
                <a:off x="4224" y="960"/>
                <a:ext cx="1008" cy="4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Harvest</a:t>
                </a:r>
              </a:p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Policy</a:t>
                </a:r>
              </a:p>
            </p:txBody>
          </p:sp>
          <p:cxnSp>
            <p:nvCxnSpPr>
              <p:cNvPr id="47141" name="AutoShape 27"/>
              <p:cNvCxnSpPr>
                <a:cxnSpLocks noChangeShapeType="1"/>
                <a:stCxn id="47140" idx="4"/>
                <a:endCxn id="47131" idx="0"/>
              </p:cNvCxnSpPr>
              <p:nvPr/>
            </p:nvCxnSpPr>
            <p:spPr bwMode="auto">
              <a:xfrm>
                <a:off x="4728" y="1452"/>
                <a:ext cx="280" cy="1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42" name="AutoShape 28"/>
              <p:cNvSpPr>
                <a:spLocks noChangeArrowheads="1"/>
              </p:cNvSpPr>
              <p:nvPr/>
            </p:nvSpPr>
            <p:spPr bwMode="auto">
              <a:xfrm>
                <a:off x="1728" y="2736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</a:t>
                </a:r>
                <a:r>
                  <a:rPr lang="en-US" sz="900" baseline="-25000"/>
                  <a:t>3</a:t>
                </a:r>
                <a:endParaRPr lang="en-US" sz="900"/>
              </a:p>
            </p:txBody>
          </p:sp>
          <p:sp>
            <p:nvSpPr>
              <p:cNvPr id="47143" name="AutoShape 29"/>
              <p:cNvSpPr>
                <a:spLocks noChangeArrowheads="1"/>
              </p:cNvSpPr>
              <p:nvPr/>
            </p:nvSpPr>
            <p:spPr bwMode="auto">
              <a:xfrm>
                <a:off x="0" y="2736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S^</a:t>
                </a:r>
                <a:r>
                  <a:rPr lang="en-US" sz="900" baseline="-25000"/>
                  <a:t>3</a:t>
                </a:r>
                <a:endParaRPr lang="en-US" sz="900"/>
              </a:p>
            </p:txBody>
          </p:sp>
          <p:cxnSp>
            <p:nvCxnSpPr>
              <p:cNvPr id="47144" name="AutoShape 30"/>
              <p:cNvCxnSpPr>
                <a:cxnSpLocks noChangeShapeType="1"/>
                <a:stCxn id="47151" idx="5"/>
                <a:endCxn id="47148" idx="1"/>
              </p:cNvCxnSpPr>
              <p:nvPr/>
            </p:nvCxnSpPr>
            <p:spPr bwMode="auto">
              <a:xfrm>
                <a:off x="3118" y="2395"/>
                <a:ext cx="326" cy="17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145" name="AutoShape 31"/>
              <p:cNvCxnSpPr>
                <a:cxnSpLocks noChangeShapeType="1"/>
                <a:stCxn id="47126" idx="3"/>
                <a:endCxn id="47151" idx="1"/>
              </p:cNvCxnSpPr>
              <p:nvPr/>
            </p:nvCxnSpPr>
            <p:spPr bwMode="auto">
              <a:xfrm>
                <a:off x="2316" y="1848"/>
                <a:ext cx="330" cy="29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46" name="AutoShape 32"/>
              <p:cNvSpPr>
                <a:spLocks noChangeArrowheads="1"/>
              </p:cNvSpPr>
              <p:nvPr/>
            </p:nvSpPr>
            <p:spPr bwMode="auto">
              <a:xfrm>
                <a:off x="4720" y="2736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C</a:t>
                </a:r>
                <a:r>
                  <a:rPr lang="en-US" sz="900" baseline="-25000"/>
                  <a:t>3</a:t>
                </a:r>
                <a:endParaRPr lang="en-US" sz="900"/>
              </a:p>
            </p:txBody>
          </p:sp>
          <p:cxnSp>
            <p:nvCxnSpPr>
              <p:cNvPr id="47147" name="AutoShape 33"/>
              <p:cNvCxnSpPr>
                <a:cxnSpLocks noChangeShapeType="1"/>
                <a:stCxn id="47148" idx="3"/>
                <a:endCxn id="47152" idx="2"/>
              </p:cNvCxnSpPr>
              <p:nvPr/>
            </p:nvCxnSpPr>
            <p:spPr bwMode="auto">
              <a:xfrm flipV="1">
                <a:off x="4044" y="2472"/>
                <a:ext cx="264" cy="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48" name="AutoShape 34"/>
              <p:cNvSpPr>
                <a:spLocks noChangeArrowheads="1"/>
              </p:cNvSpPr>
              <p:nvPr/>
            </p:nvSpPr>
            <p:spPr bwMode="auto">
              <a:xfrm>
                <a:off x="3456" y="2352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R</a:t>
                </a:r>
                <a:r>
                  <a:rPr lang="en-US" sz="900" baseline="-25000"/>
                  <a:t>3</a:t>
                </a:r>
                <a:endParaRPr lang="en-US" sz="900"/>
              </a:p>
            </p:txBody>
          </p:sp>
          <p:cxnSp>
            <p:nvCxnSpPr>
              <p:cNvPr id="47149" name="AutoShape 35"/>
              <p:cNvCxnSpPr>
                <a:cxnSpLocks noChangeShapeType="1"/>
                <a:stCxn id="47148" idx="1"/>
                <a:endCxn id="47142" idx="3"/>
              </p:cNvCxnSpPr>
              <p:nvPr/>
            </p:nvCxnSpPr>
            <p:spPr bwMode="auto">
              <a:xfrm flipH="1">
                <a:off x="2316" y="2568"/>
                <a:ext cx="1128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150" name="AutoShape 36"/>
              <p:cNvCxnSpPr>
                <a:cxnSpLocks noChangeShapeType="1"/>
                <a:stCxn id="47146" idx="1"/>
                <a:endCxn id="47142" idx="3"/>
              </p:cNvCxnSpPr>
              <p:nvPr/>
            </p:nvCxnSpPr>
            <p:spPr bwMode="auto">
              <a:xfrm flipH="1">
                <a:off x="2316" y="2952"/>
                <a:ext cx="23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51" name="Oval 37"/>
              <p:cNvSpPr>
                <a:spLocks noChangeAspect="1" noChangeArrowheads="1"/>
              </p:cNvSpPr>
              <p:nvPr/>
            </p:nvSpPr>
            <p:spPr bwMode="auto">
              <a:xfrm>
                <a:off x="2548" y="2112"/>
                <a:ext cx="668" cy="31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Ricker</a:t>
                </a:r>
              </a:p>
            </p:txBody>
          </p:sp>
          <p:sp>
            <p:nvSpPr>
              <p:cNvPr id="47152" name="Oval 38"/>
              <p:cNvSpPr>
                <a:spLocks noChangeArrowheads="1"/>
              </p:cNvSpPr>
              <p:nvPr/>
            </p:nvSpPr>
            <p:spPr bwMode="auto">
              <a:xfrm>
                <a:off x="4320" y="2352"/>
                <a:ext cx="624" cy="2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HP</a:t>
                </a:r>
              </a:p>
            </p:txBody>
          </p:sp>
          <p:cxnSp>
            <p:nvCxnSpPr>
              <p:cNvPr id="47153" name="AutoShape 39"/>
              <p:cNvCxnSpPr>
                <a:cxnSpLocks noChangeShapeType="1"/>
                <a:stCxn id="47152" idx="5"/>
                <a:endCxn id="47146" idx="0"/>
              </p:cNvCxnSpPr>
              <p:nvPr/>
            </p:nvCxnSpPr>
            <p:spPr bwMode="auto">
              <a:xfrm>
                <a:off x="4853" y="2569"/>
                <a:ext cx="155" cy="15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54" name="Oval 40"/>
              <p:cNvSpPr>
                <a:spLocks noChangeAspect="1" noChangeArrowheads="1"/>
              </p:cNvSpPr>
              <p:nvPr/>
            </p:nvSpPr>
            <p:spPr bwMode="auto">
              <a:xfrm>
                <a:off x="912" y="608"/>
                <a:ext cx="547" cy="25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Error</a:t>
                </a:r>
              </a:p>
            </p:txBody>
          </p:sp>
          <p:cxnSp>
            <p:nvCxnSpPr>
              <p:cNvPr id="47155" name="AutoShape 41"/>
              <p:cNvCxnSpPr>
                <a:cxnSpLocks noChangeShapeType="1"/>
                <a:stCxn id="47154" idx="2"/>
                <a:endCxn id="47136" idx="3"/>
              </p:cNvCxnSpPr>
              <p:nvPr/>
            </p:nvCxnSpPr>
            <p:spPr bwMode="auto">
              <a:xfrm flipH="1">
                <a:off x="588" y="738"/>
                <a:ext cx="312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156" name="AutoShape 42"/>
              <p:cNvCxnSpPr>
                <a:cxnSpLocks noChangeShapeType="1"/>
                <a:stCxn id="47126" idx="1"/>
                <a:endCxn id="47157" idx="6"/>
              </p:cNvCxnSpPr>
              <p:nvPr/>
            </p:nvCxnSpPr>
            <p:spPr bwMode="auto">
              <a:xfrm flipH="1" flipV="1">
                <a:off x="1459" y="1839"/>
                <a:ext cx="257" cy="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57" name="Oval 43"/>
              <p:cNvSpPr>
                <a:spLocks noChangeAspect="1" noChangeArrowheads="1"/>
              </p:cNvSpPr>
              <p:nvPr/>
            </p:nvSpPr>
            <p:spPr bwMode="auto">
              <a:xfrm>
                <a:off x="900" y="1709"/>
                <a:ext cx="547" cy="25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Error</a:t>
                </a:r>
              </a:p>
            </p:txBody>
          </p:sp>
          <p:cxnSp>
            <p:nvCxnSpPr>
              <p:cNvPr id="47158" name="AutoShape 44"/>
              <p:cNvCxnSpPr>
                <a:cxnSpLocks noChangeShapeType="1"/>
                <a:stCxn id="47157" idx="2"/>
                <a:endCxn id="47127" idx="3"/>
              </p:cNvCxnSpPr>
              <p:nvPr/>
            </p:nvCxnSpPr>
            <p:spPr bwMode="auto">
              <a:xfrm flipH="1">
                <a:off x="588" y="1839"/>
                <a:ext cx="300" cy="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159" name="AutoShape 45"/>
              <p:cNvCxnSpPr>
                <a:cxnSpLocks noChangeShapeType="1"/>
                <a:stCxn id="47142" idx="1"/>
                <a:endCxn id="47160" idx="6"/>
              </p:cNvCxnSpPr>
              <p:nvPr/>
            </p:nvCxnSpPr>
            <p:spPr bwMode="auto">
              <a:xfrm flipH="1" flipV="1">
                <a:off x="1452" y="2946"/>
                <a:ext cx="264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60" name="Oval 46"/>
              <p:cNvSpPr>
                <a:spLocks noChangeAspect="1" noChangeArrowheads="1"/>
              </p:cNvSpPr>
              <p:nvPr/>
            </p:nvSpPr>
            <p:spPr bwMode="auto">
              <a:xfrm>
                <a:off x="893" y="2816"/>
                <a:ext cx="547" cy="25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Error</a:t>
                </a:r>
              </a:p>
            </p:txBody>
          </p:sp>
          <p:cxnSp>
            <p:nvCxnSpPr>
              <p:cNvPr id="47161" name="AutoShape 47"/>
              <p:cNvCxnSpPr>
                <a:cxnSpLocks noChangeShapeType="1"/>
                <a:stCxn id="47160" idx="2"/>
                <a:endCxn id="47143" idx="3"/>
              </p:cNvCxnSpPr>
              <p:nvPr/>
            </p:nvCxnSpPr>
            <p:spPr bwMode="auto">
              <a:xfrm flipH="1">
                <a:off x="588" y="2946"/>
                <a:ext cx="293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62" name="AutoShape 48"/>
              <p:cNvSpPr>
                <a:spLocks noChangeArrowheads="1"/>
              </p:cNvSpPr>
              <p:nvPr/>
            </p:nvSpPr>
            <p:spPr bwMode="auto">
              <a:xfrm>
                <a:off x="1728" y="3840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</a:t>
                </a:r>
                <a:r>
                  <a:rPr lang="en-US" sz="900" baseline="-25000"/>
                  <a:t>4</a:t>
                </a:r>
                <a:endParaRPr lang="en-US" sz="900"/>
              </a:p>
            </p:txBody>
          </p:sp>
          <p:sp>
            <p:nvSpPr>
              <p:cNvPr id="47163" name="AutoShape 49"/>
              <p:cNvSpPr>
                <a:spLocks noChangeArrowheads="1"/>
              </p:cNvSpPr>
              <p:nvPr/>
            </p:nvSpPr>
            <p:spPr bwMode="auto">
              <a:xfrm>
                <a:off x="0" y="3840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S^</a:t>
                </a:r>
                <a:r>
                  <a:rPr lang="en-US" sz="900" baseline="-25000"/>
                  <a:t>4</a:t>
                </a:r>
                <a:endParaRPr lang="en-US" sz="900"/>
              </a:p>
            </p:txBody>
          </p:sp>
          <p:cxnSp>
            <p:nvCxnSpPr>
              <p:cNvPr id="47164" name="AutoShape 50"/>
              <p:cNvCxnSpPr>
                <a:cxnSpLocks noChangeShapeType="1"/>
                <a:stCxn id="47170" idx="5"/>
                <a:endCxn id="47167" idx="1"/>
              </p:cNvCxnSpPr>
              <p:nvPr/>
            </p:nvCxnSpPr>
            <p:spPr bwMode="auto">
              <a:xfrm>
                <a:off x="3118" y="3499"/>
                <a:ext cx="326" cy="17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65" name="AutoShape 51"/>
              <p:cNvSpPr>
                <a:spLocks noChangeArrowheads="1"/>
              </p:cNvSpPr>
              <p:nvPr/>
            </p:nvSpPr>
            <p:spPr bwMode="auto">
              <a:xfrm>
                <a:off x="4720" y="3840"/>
                <a:ext cx="576" cy="432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C</a:t>
                </a:r>
                <a:r>
                  <a:rPr lang="en-US" sz="900" baseline="-25000"/>
                  <a:t>4</a:t>
                </a:r>
                <a:endParaRPr lang="en-US" sz="900"/>
              </a:p>
            </p:txBody>
          </p:sp>
          <p:cxnSp>
            <p:nvCxnSpPr>
              <p:cNvPr id="47166" name="AutoShape 52"/>
              <p:cNvCxnSpPr>
                <a:cxnSpLocks noChangeShapeType="1"/>
                <a:stCxn id="47167" idx="3"/>
                <a:endCxn id="47171" idx="2"/>
              </p:cNvCxnSpPr>
              <p:nvPr/>
            </p:nvCxnSpPr>
            <p:spPr bwMode="auto">
              <a:xfrm flipV="1">
                <a:off x="4044" y="3576"/>
                <a:ext cx="264" cy="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67" name="AutoShape 53"/>
              <p:cNvSpPr>
                <a:spLocks noChangeArrowheads="1"/>
              </p:cNvSpPr>
              <p:nvPr/>
            </p:nvSpPr>
            <p:spPr bwMode="auto">
              <a:xfrm>
                <a:off x="3456" y="3456"/>
                <a:ext cx="576" cy="432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900"/>
                  <a:t>R</a:t>
                </a:r>
                <a:r>
                  <a:rPr lang="en-US" sz="900" baseline="-25000"/>
                  <a:t>4</a:t>
                </a:r>
                <a:endParaRPr lang="en-US" sz="900"/>
              </a:p>
            </p:txBody>
          </p:sp>
          <p:cxnSp>
            <p:nvCxnSpPr>
              <p:cNvPr id="47168" name="AutoShape 54"/>
              <p:cNvCxnSpPr>
                <a:cxnSpLocks noChangeShapeType="1"/>
                <a:stCxn id="47167" idx="1"/>
                <a:endCxn id="47162" idx="3"/>
              </p:cNvCxnSpPr>
              <p:nvPr/>
            </p:nvCxnSpPr>
            <p:spPr bwMode="auto">
              <a:xfrm flipH="1">
                <a:off x="2316" y="3672"/>
                <a:ext cx="1128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169" name="AutoShape 55"/>
              <p:cNvCxnSpPr>
                <a:cxnSpLocks noChangeShapeType="1"/>
                <a:stCxn id="47165" idx="1"/>
                <a:endCxn id="47162" idx="3"/>
              </p:cNvCxnSpPr>
              <p:nvPr/>
            </p:nvCxnSpPr>
            <p:spPr bwMode="auto">
              <a:xfrm flipH="1">
                <a:off x="2316" y="4056"/>
                <a:ext cx="23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70" name="Oval 56"/>
              <p:cNvSpPr>
                <a:spLocks noChangeAspect="1" noChangeArrowheads="1"/>
              </p:cNvSpPr>
              <p:nvPr/>
            </p:nvSpPr>
            <p:spPr bwMode="auto">
              <a:xfrm>
                <a:off x="2548" y="3216"/>
                <a:ext cx="668" cy="31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Ricker</a:t>
                </a:r>
              </a:p>
            </p:txBody>
          </p:sp>
          <p:sp>
            <p:nvSpPr>
              <p:cNvPr id="47171" name="Oval 57"/>
              <p:cNvSpPr>
                <a:spLocks noChangeArrowheads="1"/>
              </p:cNvSpPr>
              <p:nvPr/>
            </p:nvSpPr>
            <p:spPr bwMode="auto">
              <a:xfrm>
                <a:off x="4320" y="3456"/>
                <a:ext cx="624" cy="2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HP</a:t>
                </a:r>
              </a:p>
            </p:txBody>
          </p:sp>
          <p:cxnSp>
            <p:nvCxnSpPr>
              <p:cNvPr id="47172" name="AutoShape 58"/>
              <p:cNvCxnSpPr>
                <a:cxnSpLocks noChangeShapeType="1"/>
                <a:stCxn id="47171" idx="5"/>
                <a:endCxn id="47165" idx="0"/>
              </p:cNvCxnSpPr>
              <p:nvPr/>
            </p:nvCxnSpPr>
            <p:spPr bwMode="auto">
              <a:xfrm>
                <a:off x="4853" y="3673"/>
                <a:ext cx="155" cy="15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173" name="AutoShape 59"/>
              <p:cNvCxnSpPr>
                <a:cxnSpLocks noChangeShapeType="1"/>
                <a:stCxn id="47162" idx="1"/>
                <a:endCxn id="47174" idx="6"/>
              </p:cNvCxnSpPr>
              <p:nvPr/>
            </p:nvCxnSpPr>
            <p:spPr bwMode="auto">
              <a:xfrm flipH="1" flipV="1">
                <a:off x="1452" y="4050"/>
                <a:ext cx="264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174" name="Oval 60"/>
              <p:cNvSpPr>
                <a:spLocks noChangeAspect="1" noChangeArrowheads="1"/>
              </p:cNvSpPr>
              <p:nvPr/>
            </p:nvSpPr>
            <p:spPr bwMode="auto">
              <a:xfrm>
                <a:off x="893" y="3920"/>
                <a:ext cx="547" cy="25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600">
                    <a:solidFill>
                      <a:srgbClr val="FF0000"/>
                    </a:solidFill>
                  </a:rPr>
                  <a:t>Error</a:t>
                </a:r>
              </a:p>
            </p:txBody>
          </p:sp>
          <p:cxnSp>
            <p:nvCxnSpPr>
              <p:cNvPr id="47175" name="AutoShape 61"/>
              <p:cNvCxnSpPr>
                <a:cxnSpLocks noChangeShapeType="1"/>
                <a:stCxn id="47174" idx="2"/>
                <a:endCxn id="47163" idx="3"/>
              </p:cNvCxnSpPr>
              <p:nvPr/>
            </p:nvCxnSpPr>
            <p:spPr bwMode="auto">
              <a:xfrm flipH="1">
                <a:off x="588" y="4050"/>
                <a:ext cx="293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176" name="AutoShape 62"/>
              <p:cNvCxnSpPr>
                <a:cxnSpLocks noChangeShapeType="1"/>
                <a:stCxn id="47142" idx="3"/>
                <a:endCxn id="47170" idx="1"/>
              </p:cNvCxnSpPr>
              <p:nvPr/>
            </p:nvCxnSpPr>
            <p:spPr bwMode="auto">
              <a:xfrm>
                <a:off x="2316" y="2952"/>
                <a:ext cx="330" cy="29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177" name="AutoShape 63"/>
              <p:cNvCxnSpPr>
                <a:cxnSpLocks noChangeShapeType="1"/>
                <a:stCxn id="47162" idx="3"/>
                <a:endCxn id="47139" idx="1"/>
              </p:cNvCxnSpPr>
              <p:nvPr/>
            </p:nvCxnSpPr>
            <p:spPr bwMode="auto">
              <a:xfrm>
                <a:off x="2316" y="4056"/>
                <a:ext cx="708" cy="1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47125" name="Rectangle 64"/>
            <p:cNvSpPr>
              <a:spLocks noChangeArrowheads="1"/>
            </p:cNvSpPr>
            <p:nvPr/>
          </p:nvSpPr>
          <p:spPr bwMode="auto">
            <a:xfrm>
              <a:off x="0" y="1008"/>
              <a:ext cx="1584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20" name="AutoShape 65"/>
          <p:cNvSpPr>
            <a:spLocks noChangeArrowheads="1"/>
          </p:cNvSpPr>
          <p:nvPr/>
        </p:nvSpPr>
        <p:spPr bwMode="auto">
          <a:xfrm>
            <a:off x="76200" y="838200"/>
            <a:ext cx="2971800" cy="914400"/>
          </a:xfrm>
          <a:prstGeom prst="flowChartAlternateProcess">
            <a:avLst/>
          </a:prstGeom>
          <a:solidFill>
            <a:schemeClr val="bg1"/>
          </a:solidFill>
          <a:ln w="5715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 b="1">
                <a:latin typeface="Symbol" pitchFamily="18" charset="2"/>
              </a:rPr>
              <a:t>a</a:t>
            </a:r>
            <a:r>
              <a:rPr lang="en-US" sz="3600" b="1">
                <a:latin typeface="Arial" charset="0"/>
              </a:rPr>
              <a:t>, </a:t>
            </a:r>
            <a:r>
              <a:rPr lang="en-US" sz="3600" b="1">
                <a:latin typeface="Symbol" pitchFamily="18" charset="2"/>
              </a:rPr>
              <a:t>b</a:t>
            </a:r>
            <a:r>
              <a:rPr lang="en-US" sz="3600" b="1">
                <a:latin typeface="Arial" charset="0"/>
              </a:rPr>
              <a:t>, </a:t>
            </a:r>
            <a:r>
              <a:rPr lang="en-US" sz="3600" b="1">
                <a:latin typeface="Symbol" pitchFamily="18" charset="2"/>
              </a:rPr>
              <a:t>s</a:t>
            </a:r>
            <a:r>
              <a:rPr lang="en-US" sz="3600" b="1">
                <a:latin typeface="Arial" charset="0"/>
              </a:rPr>
              <a:t>, . . .</a:t>
            </a:r>
            <a:endParaRPr lang="en-US" sz="3600" b="1" baseline="-25000">
              <a:latin typeface="Arial" charset="0"/>
            </a:endParaRPr>
          </a:p>
        </p:txBody>
      </p:sp>
      <p:cxnSp>
        <p:nvCxnSpPr>
          <p:cNvPr id="47121" name="AutoShape 66"/>
          <p:cNvCxnSpPr>
            <a:cxnSpLocks noChangeShapeType="1"/>
            <a:stCxn id="47125" idx="0"/>
            <a:endCxn id="47112" idx="1"/>
          </p:cNvCxnSpPr>
          <p:nvPr/>
        </p:nvCxnSpPr>
        <p:spPr bwMode="auto">
          <a:xfrm flipV="1">
            <a:off x="3390900" y="1866900"/>
            <a:ext cx="1771650" cy="571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7122" name="Line 67"/>
          <p:cNvSpPr>
            <a:spLocks noChangeShapeType="1"/>
          </p:cNvSpPr>
          <p:nvPr/>
        </p:nvSpPr>
        <p:spPr bwMode="auto">
          <a:xfrm>
            <a:off x="1447800" y="18288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47123" name="AutoShape 68"/>
          <p:cNvCxnSpPr>
            <a:cxnSpLocks noChangeShapeType="1"/>
            <a:stCxn id="47114" idx="1"/>
            <a:endCxn id="47118" idx="3"/>
          </p:cNvCxnSpPr>
          <p:nvPr/>
        </p:nvCxnSpPr>
        <p:spPr bwMode="auto">
          <a:xfrm flipH="1" flipV="1">
            <a:off x="4495800" y="5638800"/>
            <a:ext cx="6667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graphicFrame>
        <p:nvGraphicFramePr>
          <p:cNvPr id="47106" name="Object 69"/>
          <p:cNvGraphicFramePr>
            <a:graphicFrameLocks noChangeAspect="1"/>
          </p:cNvGraphicFramePr>
          <p:nvPr/>
        </p:nvGraphicFramePr>
        <p:xfrm>
          <a:off x="5737225" y="5362575"/>
          <a:ext cx="29305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2" name="Equation" r:id="rId4" imgW="850680" imgH="253800" progId="Equation.3">
                  <p:embed/>
                </p:oleObj>
              </mc:Choice>
              <mc:Fallback>
                <p:oleObj name="Equation" r:id="rId4" imgW="850680" imgH="2538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225" y="5362575"/>
                        <a:ext cx="2930525" cy="876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70"/>
          <p:cNvGraphicFramePr>
            <a:graphicFrameLocks noChangeAspect="1"/>
          </p:cNvGraphicFramePr>
          <p:nvPr/>
        </p:nvGraphicFramePr>
        <p:xfrm>
          <a:off x="5410200" y="1327150"/>
          <a:ext cx="14478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3" name="Equation" r:id="rId6" imgW="368280" imgH="241200" progId="Equation.3">
                  <p:embed/>
                </p:oleObj>
              </mc:Choice>
              <mc:Fallback>
                <p:oleObj name="Equation" r:id="rId6" imgW="368280" imgH="241200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327150"/>
                        <a:ext cx="1447800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0327" name="Object 71"/>
          <p:cNvGraphicFramePr>
            <a:graphicFrameLocks noChangeAspect="1"/>
          </p:cNvGraphicFramePr>
          <p:nvPr/>
        </p:nvGraphicFramePr>
        <p:xfrm>
          <a:off x="7535863" y="76200"/>
          <a:ext cx="1531937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4" name="Document" r:id="rId8" imgW="6301080" imgH="4229280" progId="Word.Document.8">
                  <p:embed/>
                </p:oleObj>
              </mc:Choice>
              <mc:Fallback>
                <p:oleObj name="Document" r:id="rId8" imgW="6301080" imgH="4229280" progId="Word.Document.8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550"/>
                      <a:stretch>
                        <a:fillRect/>
                      </a:stretch>
                    </p:blipFill>
                    <p:spPr bwMode="auto">
                      <a:xfrm>
                        <a:off x="7535863" y="76200"/>
                        <a:ext cx="1531937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Footer Placeholder 2">
            <a:extLst>
              <a:ext uri="{FF2B5EF4-FFF2-40B4-BE49-F238E27FC236}">
                <a16:creationId xmlns:a16="http://schemas.microsoft.com/office/drawing/2014/main" id="{6A720939-436F-4881-ADBA-D0B8E7EE937C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Age Structure (2)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Slide Number Placeholder 5"/>
          <p:cNvSpPr txBox="1">
            <a:spLocks noGrp="1"/>
          </p:cNvSpPr>
          <p:nvPr/>
        </p:nvSpPr>
        <p:spPr bwMode="auto">
          <a:xfrm>
            <a:off x="65532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B73A09E-F981-4B62-A3B2-03867F618C0E}" type="slidenum">
              <a:rPr lang="en-US" sz="1400"/>
              <a:pPr algn="r"/>
              <a:t>74</a:t>
            </a:fld>
            <a:endParaRPr lang="en-US" sz="1400"/>
          </a:p>
        </p:txBody>
      </p:sp>
      <p:sp>
        <p:nvSpPr>
          <p:cNvPr id="1587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/>
              <a:t>Sample Size</a:t>
            </a:r>
            <a:br>
              <a:rPr lang="en-US" sz="4000"/>
            </a:br>
            <a:r>
              <a:rPr lang="en-US" sz="3600"/>
              <a:t>Larger is not necessarily better</a:t>
            </a:r>
          </a:p>
        </p:txBody>
      </p:sp>
      <p:pic>
        <p:nvPicPr>
          <p:cNvPr id="158725" name="Picture 3" descr="Age Precision 1"/>
          <p:cNvPicPr>
            <a:picLocks noChangeAspect="1" noChangeArrowheads="1"/>
          </p:cNvPicPr>
          <p:nvPr/>
        </p:nvPicPr>
        <p:blipFill>
          <a:blip r:embed="rId3" cstate="print"/>
          <a:srcRect l="5714"/>
          <a:stretch>
            <a:fillRect/>
          </a:stretch>
        </p:blipFill>
        <p:spPr bwMode="auto">
          <a:xfrm>
            <a:off x="1295400" y="1371600"/>
            <a:ext cx="62865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8726" name="Text Box 4"/>
          <p:cNvSpPr txBox="1">
            <a:spLocks noChangeArrowheads="1"/>
          </p:cNvSpPr>
          <p:nvPr/>
        </p:nvSpPr>
        <p:spPr bwMode="auto">
          <a:xfrm rot="-5400000">
            <a:off x="615157" y="3586956"/>
            <a:ext cx="12382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S^</a:t>
            </a:r>
            <a:r>
              <a:rPr lang="en-US" sz="3200" b="1" baseline="-25000"/>
              <a:t>MSY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6DC58AF-7326-428D-8381-1709FF6D9A88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7000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Age Structure (3)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286E662-D6DB-448C-A6D1-6A9CFB5F65D1}" type="slidenum">
              <a:rPr lang="en-US" sz="1400"/>
              <a:pPr algn="r"/>
              <a:t>75</a:t>
            </a:fld>
            <a:endParaRPr lang="en-US" sz="1400"/>
          </a:p>
        </p:txBody>
      </p:sp>
      <p:pic>
        <p:nvPicPr>
          <p:cNvPr id="15974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609600"/>
            <a:ext cx="81534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4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/>
              <a:t>S</a:t>
            </a:r>
            <a:r>
              <a:rPr lang="en-US" baseline="-25000"/>
              <a:t>MSY</a:t>
            </a:r>
            <a:r>
              <a:rPr lang="en-US"/>
              <a:t> Sampling Error</a:t>
            </a:r>
          </a:p>
        </p:txBody>
      </p:sp>
      <p:sp>
        <p:nvSpPr>
          <p:cNvPr id="159750" name="Text Box 4"/>
          <p:cNvSpPr txBox="1">
            <a:spLocks noChangeArrowheads="1"/>
          </p:cNvSpPr>
          <p:nvPr/>
        </p:nvSpPr>
        <p:spPr bwMode="auto">
          <a:xfrm>
            <a:off x="1081088" y="5486400"/>
            <a:ext cx="6632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CONCLUDE:  100 scales is sufficient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AFED4C7-5A0B-4C30-B04C-0228BFDE23E6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Age Structure (4)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9824CD9-5CAC-4B7C-BF7C-7F82E3FCCCD7}" type="slidenum">
              <a:rPr lang="en-US" sz="1400"/>
              <a:pPr algn="r"/>
              <a:t>76</a:t>
            </a:fld>
            <a:endParaRPr lang="en-US" sz="1400"/>
          </a:p>
        </p:txBody>
      </p:sp>
      <p:grpSp>
        <p:nvGrpSpPr>
          <p:cNvPr id="48133" name="Group 2"/>
          <p:cNvGrpSpPr>
            <a:grpSpLocks/>
          </p:cNvGrpSpPr>
          <p:nvPr/>
        </p:nvGrpSpPr>
        <p:grpSpPr bwMode="auto">
          <a:xfrm>
            <a:off x="381000" y="76200"/>
            <a:ext cx="4794250" cy="3733800"/>
            <a:chOff x="192" y="490"/>
            <a:chExt cx="5534" cy="3446"/>
          </a:xfrm>
        </p:grpSpPr>
        <p:graphicFrame>
          <p:nvGraphicFramePr>
            <p:cNvPr id="48130" name="Object 3"/>
            <p:cNvGraphicFramePr>
              <a:graphicFrameLocks noChangeAspect="1"/>
            </p:cNvGraphicFramePr>
            <p:nvPr/>
          </p:nvGraphicFramePr>
          <p:xfrm>
            <a:off x="192" y="680"/>
            <a:ext cx="5424" cy="3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92" name="Document" r:id="rId4" imgW="6301080" imgH="4229280" progId="Word.Document.8">
                    <p:embed/>
                  </p:oleObj>
                </mc:Choice>
                <mc:Fallback>
                  <p:oleObj name="Document" r:id="rId4" imgW="6301080" imgH="4229280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10550"/>
                        <a:stretch>
                          <a:fillRect/>
                        </a:stretch>
                      </p:blipFill>
                      <p:spPr bwMode="auto">
                        <a:xfrm>
                          <a:off x="192" y="680"/>
                          <a:ext cx="5424" cy="3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9" name="Text Box 4"/>
            <p:cNvSpPr txBox="1">
              <a:spLocks noChangeArrowheads="1"/>
            </p:cNvSpPr>
            <p:nvPr/>
          </p:nvSpPr>
          <p:spPr bwMode="auto">
            <a:xfrm>
              <a:off x="4993" y="490"/>
              <a:ext cx="733" cy="6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b="1">
                <a:latin typeface="Arial" charset="0"/>
              </a:endParaRPr>
            </a:p>
            <a:p>
              <a:r>
                <a:rPr lang="en-US" sz="1600">
                  <a:latin typeface="Arial" charset="0"/>
                </a:rPr>
                <a:t>Total</a:t>
              </a:r>
            </a:p>
          </p:txBody>
        </p:sp>
      </p:grpSp>
      <p:sp>
        <p:nvSpPr>
          <p:cNvPr id="48134" name="Rectangle 5"/>
          <p:cNvSpPr>
            <a:spLocks noChangeArrowheads="1"/>
          </p:cNvSpPr>
          <p:nvPr/>
        </p:nvSpPr>
        <p:spPr bwMode="auto">
          <a:xfrm>
            <a:off x="1981200" y="3429000"/>
            <a:ext cx="2438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135" name="Group 6"/>
          <p:cNvGrpSpPr>
            <a:grpSpLocks/>
          </p:cNvGrpSpPr>
          <p:nvPr/>
        </p:nvGrpSpPr>
        <p:grpSpPr bwMode="auto">
          <a:xfrm>
            <a:off x="228600" y="3810000"/>
            <a:ext cx="4876800" cy="2590800"/>
            <a:chOff x="48" y="240"/>
            <a:chExt cx="3072" cy="1632"/>
          </a:xfrm>
        </p:grpSpPr>
        <p:grpSp>
          <p:nvGrpSpPr>
            <p:cNvPr id="48140" name="Group 7"/>
            <p:cNvGrpSpPr>
              <a:grpSpLocks/>
            </p:cNvGrpSpPr>
            <p:nvPr/>
          </p:nvGrpSpPr>
          <p:grpSpPr bwMode="auto">
            <a:xfrm>
              <a:off x="240" y="240"/>
              <a:ext cx="2784" cy="1104"/>
              <a:chOff x="240" y="240"/>
              <a:chExt cx="2784" cy="1344"/>
            </a:xfrm>
          </p:grpSpPr>
          <p:pic>
            <p:nvPicPr>
              <p:cNvPr id="48146" name="Picture 8" descr="Age Impute Effect on Rhat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3745" t="15547" r="1631" b="33658"/>
              <a:stretch>
                <a:fillRect/>
              </a:stretch>
            </p:blipFill>
            <p:spPr bwMode="auto">
              <a:xfrm>
                <a:off x="240" y="240"/>
                <a:ext cx="2784" cy="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147" name="Oval 9"/>
              <p:cNvSpPr>
                <a:spLocks noChangeArrowheads="1"/>
              </p:cNvSpPr>
              <p:nvPr/>
            </p:nvSpPr>
            <p:spPr bwMode="auto">
              <a:xfrm>
                <a:off x="2400" y="1344"/>
                <a:ext cx="144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8" name="Oval 10"/>
              <p:cNvSpPr>
                <a:spLocks noChangeArrowheads="1"/>
              </p:cNvSpPr>
              <p:nvPr/>
            </p:nvSpPr>
            <p:spPr bwMode="auto">
              <a:xfrm>
                <a:off x="912" y="1344"/>
                <a:ext cx="144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41" name="Text Box 11"/>
            <p:cNvSpPr txBox="1">
              <a:spLocks noChangeArrowheads="1"/>
            </p:cNvSpPr>
            <p:nvPr/>
          </p:nvSpPr>
          <p:spPr bwMode="auto">
            <a:xfrm>
              <a:off x="48" y="624"/>
              <a:ext cx="301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b="1"/>
                <a:t>R</a:t>
              </a:r>
            </a:p>
          </p:txBody>
        </p:sp>
        <p:sp>
          <p:nvSpPr>
            <p:cNvPr id="48142" name="Line 12"/>
            <p:cNvSpPr>
              <a:spLocks noChangeShapeType="1"/>
            </p:cNvSpPr>
            <p:nvPr/>
          </p:nvSpPr>
          <p:spPr bwMode="auto">
            <a:xfrm>
              <a:off x="480" y="1440"/>
              <a:ext cx="26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3" name="Text Box 13"/>
            <p:cNvSpPr txBox="1">
              <a:spLocks noChangeArrowheads="1"/>
            </p:cNvSpPr>
            <p:nvPr/>
          </p:nvSpPr>
          <p:spPr bwMode="auto">
            <a:xfrm>
              <a:off x="1382" y="1584"/>
              <a:ext cx="10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brood year</a:t>
              </a:r>
            </a:p>
          </p:txBody>
        </p:sp>
        <p:sp>
          <p:nvSpPr>
            <p:cNvPr id="48144" name="Text Box 14"/>
            <p:cNvSpPr txBox="1">
              <a:spLocks noChangeArrowheads="1"/>
            </p:cNvSpPr>
            <p:nvPr/>
          </p:nvSpPr>
          <p:spPr bwMode="auto">
            <a:xfrm>
              <a:off x="563" y="1440"/>
              <a:ext cx="239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Courier New" pitchFamily="49" charset="0"/>
                </a:rPr>
                <a:t>1981  1984  1987  1990  1993  1996</a:t>
              </a:r>
            </a:p>
          </p:txBody>
        </p:sp>
        <p:sp>
          <p:nvSpPr>
            <p:cNvPr id="48145" name="Line 15"/>
            <p:cNvSpPr>
              <a:spLocks noChangeShapeType="1"/>
            </p:cNvSpPr>
            <p:nvPr/>
          </p:nvSpPr>
          <p:spPr bwMode="auto">
            <a:xfrm flipV="1">
              <a:off x="445" y="105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136" name="Text Box 16"/>
          <p:cNvSpPr txBox="1">
            <a:spLocks noChangeArrowheads="1"/>
          </p:cNvSpPr>
          <p:nvPr/>
        </p:nvSpPr>
        <p:spPr bwMode="auto">
          <a:xfrm>
            <a:off x="5851525" y="3886200"/>
            <a:ext cx="2682875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/>
              <a:t>R fluctuations dampened</a:t>
            </a:r>
          </a:p>
        </p:txBody>
      </p:sp>
      <p:sp>
        <p:nvSpPr>
          <p:cNvPr id="48137" name="Rectangle 17"/>
          <p:cNvSpPr>
            <a:spLocks noChangeArrowheads="1"/>
          </p:cNvSpPr>
          <p:nvPr/>
        </p:nvSpPr>
        <p:spPr bwMode="auto">
          <a:xfrm>
            <a:off x="1981200" y="914400"/>
            <a:ext cx="2438400" cy="25146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Rectangle 18"/>
          <p:cNvSpPr>
            <a:spLocks noGrp="1" noChangeArrowheads="1"/>
          </p:cNvSpPr>
          <p:nvPr>
            <p:ph type="title" idx="4294967295"/>
          </p:nvPr>
        </p:nvSpPr>
        <p:spPr>
          <a:xfrm>
            <a:off x="5486400" y="457200"/>
            <a:ext cx="3200400" cy="2057400"/>
          </a:xfrm>
        </p:spPr>
        <p:txBody>
          <a:bodyPr/>
          <a:lstStyle/>
          <a:p>
            <a:pPr eaLnBrk="1" hangingPunct="1"/>
            <a:r>
              <a:rPr lang="en-US" sz="3600"/>
              <a:t>Age Composition Imputation</a:t>
            </a:r>
          </a:p>
        </p:txBody>
      </p:sp>
      <p:sp>
        <p:nvSpPr>
          <p:cNvPr id="48139" name="Text Box 19"/>
          <p:cNvSpPr txBox="1">
            <a:spLocks noChangeArrowheads="1"/>
          </p:cNvSpPr>
          <p:nvPr/>
        </p:nvSpPr>
        <p:spPr bwMode="auto">
          <a:xfrm>
            <a:off x="5486400" y="2438400"/>
            <a:ext cx="3287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of many years</a:t>
            </a:r>
          </a:p>
          <a:p>
            <a:pPr algn="ctr"/>
            <a:r>
              <a:rPr lang="en-US"/>
              <a:t>based on one year of data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A28A00BF-B6FB-4DBF-9BA3-F4431242F4A0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Age Structure (5)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F1D1BE9-E779-43C3-9399-11FEFFAFD60B}" type="slidenum">
              <a:rPr lang="en-US" sz="1400"/>
              <a:pPr algn="r"/>
              <a:t>77</a:t>
            </a:fld>
            <a:endParaRPr lang="en-US" sz="1400"/>
          </a:p>
        </p:txBody>
      </p:sp>
      <p:sp>
        <p:nvSpPr>
          <p:cNvPr id="16282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b="1"/>
              <a:t>Age Composition:  Summary</a:t>
            </a:r>
          </a:p>
        </p:txBody>
      </p:sp>
      <p:sp>
        <p:nvSpPr>
          <p:cNvPr id="162821" name="Text Box 3"/>
          <p:cNvSpPr txBox="1">
            <a:spLocks noChangeArrowheads="1"/>
          </p:cNvSpPr>
          <p:nvPr/>
        </p:nvSpPr>
        <p:spPr bwMode="auto">
          <a:xfrm>
            <a:off x="0" y="1981200"/>
            <a:ext cx="9144000" cy="3524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30000"/>
              </a:spcBef>
              <a:buFontTx/>
              <a:buAutoNum type="arabicPeriod"/>
            </a:pPr>
            <a:r>
              <a:rPr lang="en-US" sz="3200" dirty="0"/>
              <a:t>Sample size:  </a:t>
            </a:r>
            <a:r>
              <a:rPr lang="en-US" sz="3200" i="1" dirty="0">
                <a:solidFill>
                  <a:srgbClr val="0000FF"/>
                </a:solidFill>
              </a:rPr>
              <a:t>100 valid ages is sufficient.</a:t>
            </a:r>
          </a:p>
          <a:p>
            <a:pPr marL="457200" indent="-457200">
              <a:lnSpc>
                <a:spcPct val="130000"/>
              </a:lnSpc>
              <a:spcBef>
                <a:spcPct val="30000"/>
              </a:spcBef>
              <a:buFontTx/>
              <a:buAutoNum type="arabicPeriod"/>
            </a:pPr>
            <a:r>
              <a:rPr lang="en-US" sz="3200" dirty="0"/>
              <a:t>Missing data:  </a:t>
            </a:r>
            <a:r>
              <a:rPr lang="en-US" sz="3200" i="1" dirty="0">
                <a:solidFill>
                  <a:srgbClr val="0000FF"/>
                </a:solidFill>
              </a:rPr>
              <a:t>Lack of age composition estimates need not prevent stock-recruit analysis.  Impute from existing data or other stocks.</a:t>
            </a:r>
          </a:p>
          <a:p>
            <a:pPr>
              <a:lnSpc>
                <a:spcPct val="130000"/>
              </a:lnSpc>
              <a:spcBef>
                <a:spcPct val="30000"/>
              </a:spcBef>
            </a:pPr>
            <a:r>
              <a:rPr lang="en-US" sz="3200" i="1" dirty="0">
                <a:solidFill>
                  <a:srgbClr val="0000FF"/>
                </a:solidFill>
              </a:rPr>
              <a:t>    State-Space models may be helpful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767F09C-9393-4BD7-BA16-5024BF83DBD8}"/>
              </a:ext>
            </a:extLst>
          </p:cNvPr>
          <p:cNvSpPr txBox="1">
            <a:spLocks noGrp="1"/>
          </p:cNvSpPr>
          <p:nvPr/>
        </p:nvSpPr>
        <p:spPr bwMode="auto">
          <a:xfrm>
            <a:off x="2438400" y="6479418"/>
            <a:ext cx="4348163" cy="3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Problems &amp; Special issues:  Age Structure - Summary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9561055-0D43-4392-B373-1B110ABCA7CA}" type="slidenum">
              <a:rPr lang="en-US" sz="1400"/>
              <a:pPr algn="r"/>
              <a:t>78</a:t>
            </a:fld>
            <a:endParaRPr lang="en-US" sz="1400"/>
          </a:p>
        </p:txBody>
      </p:sp>
      <p:sp>
        <p:nvSpPr>
          <p:cNvPr id="163843" name="Rectangle 2"/>
          <p:cNvSpPr>
            <a:spLocks noChangeArrowheads="1"/>
          </p:cNvSpPr>
          <p:nvPr/>
        </p:nvSpPr>
        <p:spPr bwMode="auto">
          <a:xfrm>
            <a:off x="2057400" y="685800"/>
            <a:ext cx="67056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 b="1">
                <a:solidFill>
                  <a:schemeClr val="tx2"/>
                </a:solidFill>
              </a:rPr>
              <a:t>Mechanics </a:t>
            </a:r>
          </a:p>
          <a:p>
            <a:pPr algn="ctr" eaLnBrk="0" hangingPunct="0"/>
            <a:r>
              <a:rPr lang="en-US" sz="3600" b="1">
                <a:solidFill>
                  <a:schemeClr val="tx2"/>
                </a:solidFill>
              </a:rPr>
              <a:t>of Escapement Goal Analysis in Alaska</a:t>
            </a:r>
          </a:p>
        </p:txBody>
      </p:sp>
      <p:pic>
        <p:nvPicPr>
          <p:cNvPr id="163844" name="Picture 3" descr="adfg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3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45" name="Rectangle 4"/>
          <p:cNvSpPr>
            <a:spLocks noChangeArrowheads="1"/>
          </p:cNvSpPr>
          <p:nvPr/>
        </p:nvSpPr>
        <p:spPr bwMode="auto">
          <a:xfrm>
            <a:off x="533400" y="2743200"/>
            <a:ext cx="838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800" b="1">
                <a:cs typeface="Times New Roman" pitchFamily="18" charset="0"/>
              </a:rPr>
              <a:t>Stock-Recruit Analysis:</a:t>
            </a:r>
          </a:p>
        </p:txBody>
      </p:sp>
      <p:sp>
        <p:nvSpPr>
          <p:cNvPr id="163846" name="Text Box 5"/>
          <p:cNvSpPr txBox="1">
            <a:spLocks noChangeArrowheads="1"/>
          </p:cNvSpPr>
          <p:nvPr/>
        </p:nvSpPr>
        <p:spPr bwMode="auto">
          <a:xfrm>
            <a:off x="990600" y="3395663"/>
            <a:ext cx="5789613" cy="308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2800" dirty="0"/>
              <a:t>Ricker Stock-Recruit Relationship</a:t>
            </a:r>
          </a:p>
          <a:p>
            <a:pPr>
              <a:buFontTx/>
              <a:buChar char="-"/>
            </a:pPr>
            <a:r>
              <a:rPr lang="en-US" sz="2800" dirty="0"/>
              <a:t>Classic Ricker Estimation</a:t>
            </a:r>
          </a:p>
          <a:p>
            <a:pPr>
              <a:buFontTx/>
              <a:buChar char="-"/>
            </a:pPr>
            <a:r>
              <a:rPr lang="en-US" sz="2800" dirty="0"/>
              <a:t>Lab: Estimation and Uncertainty</a:t>
            </a:r>
          </a:p>
          <a:p>
            <a:pPr>
              <a:buFontTx/>
              <a:buChar char="-"/>
            </a:pPr>
            <a:r>
              <a:rPr lang="en-US" sz="2800" dirty="0"/>
              <a:t>Measurement Error, Serial Correlation</a:t>
            </a:r>
          </a:p>
          <a:p>
            <a:pPr>
              <a:buFontTx/>
              <a:buChar char="-"/>
            </a:pPr>
            <a:r>
              <a:rPr lang="en-US" sz="2800" dirty="0"/>
              <a:t>Age Structure Issues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0000FF"/>
                </a:solidFill>
              </a:rPr>
              <a:t>State-Space (Full Probability) Models</a:t>
            </a:r>
          </a:p>
          <a:p>
            <a:pPr>
              <a:buFontTx/>
              <a:buChar char="-"/>
            </a:pPr>
            <a:endParaRPr lang="en-US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Footer Placeholder 2"/>
          <p:cNvSpPr txBox="1">
            <a:spLocks noGrp="1"/>
          </p:cNvSpPr>
          <p:nvPr/>
        </p:nvSpPr>
        <p:spPr bwMode="auto">
          <a:xfrm>
            <a:off x="3124200" y="6523348"/>
            <a:ext cx="2895600" cy="33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(1)</a:t>
            </a:r>
          </a:p>
        </p:txBody>
      </p:sp>
      <p:sp>
        <p:nvSpPr>
          <p:cNvPr id="162819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F1D1BE9-E779-43C3-9399-11FEFFAFD60B}" type="slidenum">
              <a:rPr lang="en-US" sz="1400"/>
              <a:pPr algn="r"/>
              <a:t>79</a:t>
            </a:fld>
            <a:endParaRPr lang="en-US" sz="1400"/>
          </a:p>
        </p:txBody>
      </p:sp>
      <p:sp>
        <p:nvSpPr>
          <p:cNvPr id="1628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152400"/>
            <a:ext cx="8915400" cy="838200"/>
          </a:xfrm>
        </p:spPr>
        <p:txBody>
          <a:bodyPr/>
          <a:lstStyle/>
          <a:p>
            <a:pPr eaLnBrk="1" hangingPunct="1"/>
            <a:r>
              <a:rPr lang="en-US" sz="2800" b="1" dirty="0"/>
              <a:t>Things classical regression methods cannot handle</a:t>
            </a:r>
          </a:p>
        </p:txBody>
      </p:sp>
      <p:sp>
        <p:nvSpPr>
          <p:cNvPr id="162821" name="Text Box 3"/>
          <p:cNvSpPr txBox="1">
            <a:spLocks noChangeArrowheads="1"/>
          </p:cNvSpPr>
          <p:nvPr/>
        </p:nvSpPr>
        <p:spPr bwMode="auto">
          <a:xfrm>
            <a:off x="1524000" y="914400"/>
            <a:ext cx="6705600" cy="525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Measurement error in S</a:t>
            </a:r>
          </a:p>
          <a:p>
            <a:pPr marL="571500" indent="-5715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Measurement error in anything else</a:t>
            </a:r>
          </a:p>
          <a:p>
            <a:pPr marL="571500" indent="-5715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(Serial autocorrelation)</a:t>
            </a:r>
          </a:p>
          <a:p>
            <a:pPr marL="571500" indent="-5715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Missing data (escapement and age comp)</a:t>
            </a:r>
          </a:p>
          <a:p>
            <a:pPr marL="571500" indent="-5715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Additional information or model complexity</a:t>
            </a:r>
          </a:p>
          <a:p>
            <a:pPr marL="914400" lvl="1" indent="-457200">
              <a:lnSpc>
                <a:spcPct val="130000"/>
              </a:lnSpc>
              <a:spcBef>
                <a:spcPct val="30000"/>
              </a:spcBef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Trending productivity or age at maturity</a:t>
            </a:r>
          </a:p>
          <a:p>
            <a:pPr marL="914400" lvl="1" indent="-457200">
              <a:lnSpc>
                <a:spcPct val="130000"/>
              </a:lnSpc>
              <a:spcBef>
                <a:spcPct val="30000"/>
              </a:spcBef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Multiple indicators of run size</a:t>
            </a:r>
          </a:p>
          <a:p>
            <a:pPr marL="914400" lvl="1" indent="-457200">
              <a:lnSpc>
                <a:spcPct val="130000"/>
              </a:lnSpc>
              <a:spcBef>
                <a:spcPct val="30000"/>
              </a:spcBef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Productivity ~ explanatory variables</a:t>
            </a:r>
          </a:p>
          <a:p>
            <a:pPr marL="914400" lvl="1" indent="-457200">
              <a:lnSpc>
                <a:spcPct val="130000"/>
              </a:lnSpc>
              <a:spcBef>
                <a:spcPct val="30000"/>
              </a:spcBef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etc</a:t>
            </a:r>
            <a:r>
              <a:rPr lang="en-US" dirty="0">
                <a:solidFill>
                  <a:srgbClr val="0000FF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42710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6184803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8</a:t>
            </a:fld>
            <a:endParaRPr lang="en-US" sz="1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34851E-8AF3-4F38-A7DA-6F3AA0B9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04" y="0"/>
            <a:ext cx="4572396" cy="2438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68AD08-EFA0-4207-9534-6CFF99AC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604" y="2209694"/>
            <a:ext cx="4572396" cy="24386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C887DD-B654-4C18-A3E9-BAC8A9443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04" y="4381447"/>
            <a:ext cx="4572396" cy="2438611"/>
          </a:xfrm>
          <a:prstGeom prst="rect">
            <a:avLst/>
          </a:prstGeom>
        </p:spPr>
      </p:pic>
      <p:sp>
        <p:nvSpPr>
          <p:cNvPr id="29699" name="Footer Placeholder 2"/>
          <p:cNvSpPr txBox="1">
            <a:spLocks noGrp="1"/>
          </p:cNvSpPr>
          <p:nvPr/>
        </p:nvSpPr>
        <p:spPr bwMode="auto">
          <a:xfrm>
            <a:off x="2667000" y="6553200"/>
            <a:ext cx="3657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Ricker S-R Relationship - parameters (7)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Object 7"/>
              <p:cNvSpPr txBox="1"/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69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404" y="1246459"/>
                <a:ext cx="2362200" cy="457200"/>
              </a:xfrm>
              <a:prstGeom prst="rect">
                <a:avLst/>
              </a:prstGeom>
              <a:blipFill>
                <a:blip r:embed="rId6"/>
                <a:stretch>
                  <a:fillRect l="-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/>
              <p:nvPr/>
            </p:nvSpPr>
            <p:spPr bwMode="auto">
              <a:xfrm>
                <a:off x="2057004" y="2916684"/>
                <a:ext cx="19050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004" y="2916684"/>
                <a:ext cx="1905000" cy="457200"/>
              </a:xfrm>
              <a:prstGeom prst="rect">
                <a:avLst/>
              </a:prstGeom>
              <a:blipFill>
                <a:blip r:embed="rId7"/>
                <a:stretch>
                  <a:fillRect l="-13738" t="-110667" b="-16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7">
                <a:extLst>
                  <a:ext uri="{FF2B5EF4-FFF2-40B4-BE49-F238E27FC236}">
                    <a16:creationId xmlns:a16="http://schemas.microsoft.com/office/drawing/2014/main" id="{28662496-2430-4472-9555-490589CB032A}"/>
                  </a:ext>
                </a:extLst>
              </p:cNvPr>
              <p:cNvSpPr txBox="1"/>
              <p:nvPr/>
            </p:nvSpPr>
            <p:spPr bwMode="auto">
              <a:xfrm>
                <a:off x="1341965" y="4572000"/>
                <a:ext cx="263776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ln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e>
                    </m:d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8" name="Object 7">
                <a:extLst>
                  <a:ext uri="{FF2B5EF4-FFF2-40B4-BE49-F238E27FC236}">
                    <a16:creationId xmlns:a16="http://schemas.microsoft.com/office/drawing/2014/main" id="{28662496-2430-4472-9555-490589CB0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1965" y="4572000"/>
                <a:ext cx="2637760" cy="457200"/>
              </a:xfrm>
              <a:prstGeom prst="rect">
                <a:avLst/>
              </a:prstGeom>
              <a:blipFill>
                <a:blip r:embed="rId8"/>
                <a:stretch>
                  <a:fillRect l="-1386" t="-92000" b="-9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7">
                <a:extLst>
                  <a:ext uri="{FF2B5EF4-FFF2-40B4-BE49-F238E27FC236}">
                    <a16:creationId xmlns:a16="http://schemas.microsoft.com/office/drawing/2014/main" id="{D3981A09-26EE-4FA6-B17C-487869073713}"/>
                  </a:ext>
                </a:extLst>
              </p:cNvPr>
              <p:cNvSpPr txBox="1"/>
              <p:nvPr/>
            </p:nvSpPr>
            <p:spPr bwMode="auto">
              <a:xfrm>
                <a:off x="1477040" y="5257800"/>
                <a:ext cx="263776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Object 7">
                <a:extLst>
                  <a:ext uri="{FF2B5EF4-FFF2-40B4-BE49-F238E27FC236}">
                    <a16:creationId xmlns:a16="http://schemas.microsoft.com/office/drawing/2014/main" id="{D3981A09-26EE-4FA6-B17C-487869073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7040" y="5257800"/>
                <a:ext cx="2637760" cy="457200"/>
              </a:xfrm>
              <a:prstGeom prst="rect">
                <a:avLst/>
              </a:prstGeom>
              <a:blipFill>
                <a:blip r:embed="rId9"/>
                <a:stretch>
                  <a:fillRect l="-3464" t="-10667" b="-29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2242A1-AA82-487E-9CD0-7FF437E9DBB4}"/>
              </a:ext>
            </a:extLst>
          </p:cNvPr>
          <p:cNvCxnSpPr>
            <a:cxnSpLocks/>
          </p:cNvCxnSpPr>
          <p:nvPr/>
        </p:nvCxnSpPr>
        <p:spPr>
          <a:xfrm flipH="1">
            <a:off x="1676400" y="4953000"/>
            <a:ext cx="76200" cy="285724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926069-DB82-4F2C-B3AD-02960A0F0DEE}"/>
              </a:ext>
            </a:extLst>
          </p:cNvPr>
          <p:cNvCxnSpPr>
            <a:cxnSpLocks/>
          </p:cNvCxnSpPr>
          <p:nvPr/>
        </p:nvCxnSpPr>
        <p:spPr>
          <a:xfrm flipH="1">
            <a:off x="2282060" y="4953000"/>
            <a:ext cx="156340" cy="285724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85307-824E-4335-A88D-6A15AC276CDF}"/>
              </a:ext>
            </a:extLst>
          </p:cNvPr>
          <p:cNvCxnSpPr>
            <a:cxnSpLocks/>
          </p:cNvCxnSpPr>
          <p:nvPr/>
        </p:nvCxnSpPr>
        <p:spPr>
          <a:xfrm flipH="1">
            <a:off x="2895600" y="4953000"/>
            <a:ext cx="155944" cy="285724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C596E5-B1E2-4CBC-996F-507F5A86A2AE}"/>
              </a:ext>
            </a:extLst>
          </p:cNvPr>
          <p:cNvCxnSpPr>
            <a:cxnSpLocks/>
          </p:cNvCxnSpPr>
          <p:nvPr/>
        </p:nvCxnSpPr>
        <p:spPr>
          <a:xfrm>
            <a:off x="3200400" y="4953000"/>
            <a:ext cx="0" cy="325779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7BBF03-6C81-47E3-9F52-B3C8BFC6B922}"/>
              </a:ext>
            </a:extLst>
          </p:cNvPr>
          <p:cNvCxnSpPr>
            <a:cxnSpLocks/>
          </p:cNvCxnSpPr>
          <p:nvPr/>
        </p:nvCxnSpPr>
        <p:spPr>
          <a:xfrm>
            <a:off x="3612902" y="4953000"/>
            <a:ext cx="0" cy="325779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5" name="TextBox 29704">
            <a:extLst>
              <a:ext uri="{FF2B5EF4-FFF2-40B4-BE49-F238E27FC236}">
                <a16:creationId xmlns:a16="http://schemas.microsoft.com/office/drawing/2014/main" id="{67E78CD0-C880-4F38-A652-F620549929C4}"/>
              </a:ext>
            </a:extLst>
          </p:cNvPr>
          <p:cNvSpPr txBox="1"/>
          <p:nvPr/>
        </p:nvSpPr>
        <p:spPr>
          <a:xfrm>
            <a:off x="410733" y="5848290"/>
            <a:ext cx="3499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“Typical” linear regression form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3FB2FAE8-6545-4194-B48C-0CBC1DBC4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4" y="103108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400" kern="0"/>
              <a:t>Ricker Relationship:</a:t>
            </a:r>
            <a:br>
              <a:rPr lang="en-US" sz="2400" kern="0"/>
            </a:br>
            <a:r>
              <a:rPr lang="en-US" sz="2400" b="1" kern="0"/>
              <a:t>Parameters</a:t>
            </a:r>
            <a:endParaRPr lang="en-US" sz="2400" b="1" kern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1D2CC6-1A33-4D17-B30C-A05F921C5098}"/>
              </a:ext>
            </a:extLst>
          </p:cNvPr>
          <p:cNvSpPr txBox="1"/>
          <p:nvPr/>
        </p:nvSpPr>
        <p:spPr>
          <a:xfrm>
            <a:off x="6311268" y="6477000"/>
            <a:ext cx="90441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S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C7FE18-2D6B-4D88-A3A4-A86660F4FF4A}"/>
              </a:ext>
            </a:extLst>
          </p:cNvPr>
          <p:cNvSpPr txBox="1"/>
          <p:nvPr/>
        </p:nvSpPr>
        <p:spPr>
          <a:xfrm rot="16200000">
            <a:off x="3705522" y="771034"/>
            <a:ext cx="10999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7A988-CCAA-455B-A32C-1618E9884622}"/>
              </a:ext>
            </a:extLst>
          </p:cNvPr>
          <p:cNvSpPr txBox="1"/>
          <p:nvPr/>
        </p:nvSpPr>
        <p:spPr>
          <a:xfrm rot="16200000">
            <a:off x="3571012" y="2998372"/>
            <a:ext cx="13564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R/S 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34D716-A1C4-4CEC-94DB-ECB7DB53A5B8}"/>
              </a:ext>
            </a:extLst>
          </p:cNvPr>
          <p:cNvSpPr txBox="1"/>
          <p:nvPr/>
        </p:nvSpPr>
        <p:spPr>
          <a:xfrm rot="16200000">
            <a:off x="3347371" y="5191043"/>
            <a:ext cx="18181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ln(R/S)    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F8A41B78-2A6E-4D74-990D-C4CB9931B87E}"/>
              </a:ext>
            </a:extLst>
          </p:cNvPr>
          <p:cNvSpPr txBox="1">
            <a:spLocks noGrp="1"/>
          </p:cNvSpPr>
          <p:nvPr/>
        </p:nvSpPr>
        <p:spPr bwMode="auto">
          <a:xfrm>
            <a:off x="71628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02772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4C5B-B0A2-404E-8C91-9E5DB9AD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467" y="245418"/>
            <a:ext cx="7559918" cy="72341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</a:rPr>
              <a:t>Bayesian State-Space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CD094-2996-435B-976B-91029E430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358" y="1266444"/>
            <a:ext cx="7132027" cy="1781556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Stochastic state process (unobserved)</a:t>
            </a:r>
          </a:p>
          <a:p>
            <a:pPr marL="457200" lvl="1" indent="0">
              <a:buNone/>
            </a:pPr>
            <a:r>
              <a:rPr lang="en-US" sz="2000" i="1" dirty="0">
                <a:latin typeface="Cambria" panose="02040503050406030204" pitchFamily="18" charset="0"/>
              </a:rPr>
              <a:t> </a:t>
            </a:r>
          </a:p>
          <a:p>
            <a:r>
              <a:rPr lang="en-US" sz="2400" b="1" dirty="0">
                <a:latin typeface="Cambria" panose="02040503050406030204" pitchFamily="18" charset="0"/>
              </a:rPr>
              <a:t>Stochastic observation process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DF41B-6E0F-4F57-8835-AAC13EA402C1}"/>
              </a:ext>
            </a:extLst>
          </p:cNvPr>
          <p:cNvSpPr/>
          <p:nvPr/>
        </p:nvSpPr>
        <p:spPr>
          <a:xfrm>
            <a:off x="3300045" y="3876435"/>
            <a:ext cx="211016" cy="224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2AA466-4147-4817-B99C-3080D37805FC}"/>
              </a:ext>
            </a:extLst>
          </p:cNvPr>
          <p:cNvSpPr/>
          <p:nvPr/>
        </p:nvSpPr>
        <p:spPr>
          <a:xfrm>
            <a:off x="3300045" y="4749804"/>
            <a:ext cx="211016" cy="224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68C0EF-C68A-4A2D-BDDA-F8F9EAF171BA}"/>
              </a:ext>
            </a:extLst>
          </p:cNvPr>
          <p:cNvSpPr/>
          <p:nvPr/>
        </p:nvSpPr>
        <p:spPr>
          <a:xfrm>
            <a:off x="3300045" y="5623173"/>
            <a:ext cx="211016" cy="224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D233F0-AA01-4C8B-A67C-0BED2AD17F01}"/>
              </a:ext>
            </a:extLst>
          </p:cNvPr>
          <p:cNvCxnSpPr>
            <a:stCxn id="4" idx="4"/>
          </p:cNvCxnSpPr>
          <p:nvPr/>
        </p:nvCxnSpPr>
        <p:spPr>
          <a:xfrm>
            <a:off x="3405553" y="4100639"/>
            <a:ext cx="0" cy="64916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0B2400-E8F7-4CCA-B048-0D9D49FB5001}"/>
              </a:ext>
            </a:extLst>
          </p:cNvPr>
          <p:cNvCxnSpPr/>
          <p:nvPr/>
        </p:nvCxnSpPr>
        <p:spPr>
          <a:xfrm>
            <a:off x="3405553" y="4974008"/>
            <a:ext cx="0" cy="64916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15168EA-E224-4F08-A8FB-E806564B9518}"/>
              </a:ext>
            </a:extLst>
          </p:cNvPr>
          <p:cNvSpPr/>
          <p:nvPr/>
        </p:nvSpPr>
        <p:spPr>
          <a:xfrm>
            <a:off x="4505325" y="3323978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0E134C4-E319-4131-B201-8A574156C52B}"/>
              </a:ext>
            </a:extLst>
          </p:cNvPr>
          <p:cNvSpPr/>
          <p:nvPr/>
        </p:nvSpPr>
        <p:spPr>
          <a:xfrm>
            <a:off x="4505325" y="3629510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6D2A58-559B-4789-9C15-CEBD14D574A3}"/>
              </a:ext>
            </a:extLst>
          </p:cNvPr>
          <p:cNvSpPr/>
          <p:nvPr/>
        </p:nvSpPr>
        <p:spPr>
          <a:xfrm>
            <a:off x="4505325" y="3941025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DDC5BB-78BD-44F4-A179-AACF6BA7DE69}"/>
              </a:ext>
            </a:extLst>
          </p:cNvPr>
          <p:cNvSpPr/>
          <p:nvPr/>
        </p:nvSpPr>
        <p:spPr>
          <a:xfrm>
            <a:off x="4505325" y="4479380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F37D9D-0954-42AF-8DE6-18730B87796E}"/>
              </a:ext>
            </a:extLst>
          </p:cNvPr>
          <p:cNvSpPr/>
          <p:nvPr/>
        </p:nvSpPr>
        <p:spPr>
          <a:xfrm>
            <a:off x="4505325" y="4820875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FCE048D-D791-4036-ACC4-E9D994F80607}"/>
              </a:ext>
            </a:extLst>
          </p:cNvPr>
          <p:cNvSpPr/>
          <p:nvPr/>
        </p:nvSpPr>
        <p:spPr>
          <a:xfrm>
            <a:off x="4505325" y="5150525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62E154-6092-46C0-BBE9-642A6EC90AAE}"/>
              </a:ext>
            </a:extLst>
          </p:cNvPr>
          <p:cNvSpPr/>
          <p:nvPr/>
        </p:nvSpPr>
        <p:spPr>
          <a:xfrm>
            <a:off x="4505325" y="6250474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89F370-2A4D-4348-9431-78FB97E4B8AC}"/>
              </a:ext>
            </a:extLst>
          </p:cNvPr>
          <p:cNvSpPr/>
          <p:nvPr/>
        </p:nvSpPr>
        <p:spPr>
          <a:xfrm>
            <a:off x="4505325" y="5949704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B3BC983-BC06-46B6-8172-A5676C182B23}"/>
              </a:ext>
            </a:extLst>
          </p:cNvPr>
          <p:cNvSpPr/>
          <p:nvPr/>
        </p:nvSpPr>
        <p:spPr>
          <a:xfrm>
            <a:off x="4505325" y="5648934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84E933-75D6-4678-A24C-6F8575251959}"/>
              </a:ext>
            </a:extLst>
          </p:cNvPr>
          <p:cNvCxnSpPr>
            <a:cxnSpLocks/>
            <a:stCxn id="4" idx="6"/>
            <a:endCxn id="30" idx="2"/>
          </p:cNvCxnSpPr>
          <p:nvPr/>
        </p:nvCxnSpPr>
        <p:spPr>
          <a:xfrm flipV="1">
            <a:off x="3511061" y="3400545"/>
            <a:ext cx="994264" cy="587992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36A72C-B3AB-49A6-B983-9CBC40EF32B4}"/>
              </a:ext>
            </a:extLst>
          </p:cNvPr>
          <p:cNvCxnSpPr>
            <a:cxnSpLocks/>
            <a:stCxn id="4" idx="6"/>
            <a:endCxn id="31" idx="2"/>
          </p:cNvCxnSpPr>
          <p:nvPr/>
        </p:nvCxnSpPr>
        <p:spPr>
          <a:xfrm flipV="1">
            <a:off x="3511061" y="3706077"/>
            <a:ext cx="994264" cy="28246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34AED9B-59F4-4ACB-AFE0-41B4A039DAC7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>
            <a:off x="3511061" y="3988537"/>
            <a:ext cx="994264" cy="29055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D56971-7C6B-41AF-9FAB-132D70435D76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 flipV="1">
            <a:off x="3511061" y="4555947"/>
            <a:ext cx="994264" cy="30595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6C1947-6049-4A88-858B-E27695F92E1D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3511061" y="4861906"/>
            <a:ext cx="994264" cy="36518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2CB9C4E-ABBC-4758-BCA6-062B7F8E9066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3511061" y="4861906"/>
            <a:ext cx="994264" cy="3553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86649F3-4CD1-489A-BBFC-F3269DEE14E6}"/>
              </a:ext>
            </a:extLst>
          </p:cNvPr>
          <p:cNvCxnSpPr>
            <a:cxnSpLocks/>
            <a:stCxn id="6" idx="6"/>
            <a:endCxn id="38" idx="2"/>
          </p:cNvCxnSpPr>
          <p:nvPr/>
        </p:nvCxnSpPr>
        <p:spPr>
          <a:xfrm flipV="1">
            <a:off x="3511061" y="5725501"/>
            <a:ext cx="994264" cy="9774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18D711C-581C-4AEF-BCFF-943C60204939}"/>
              </a:ext>
            </a:extLst>
          </p:cNvPr>
          <p:cNvCxnSpPr>
            <a:cxnSpLocks/>
            <a:stCxn id="6" idx="6"/>
            <a:endCxn id="37" idx="2"/>
          </p:cNvCxnSpPr>
          <p:nvPr/>
        </p:nvCxnSpPr>
        <p:spPr>
          <a:xfrm>
            <a:off x="3511061" y="5735275"/>
            <a:ext cx="994264" cy="29099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0C5E352-0F38-49B1-9158-F72F7DFC305F}"/>
              </a:ext>
            </a:extLst>
          </p:cNvPr>
          <p:cNvCxnSpPr>
            <a:cxnSpLocks/>
            <a:stCxn id="6" idx="6"/>
            <a:endCxn id="36" idx="2"/>
          </p:cNvCxnSpPr>
          <p:nvPr/>
        </p:nvCxnSpPr>
        <p:spPr>
          <a:xfrm>
            <a:off x="3511061" y="5735275"/>
            <a:ext cx="994264" cy="59176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D7A0EE-EA7C-42D2-BE43-E72F83C43D87}"/>
              </a:ext>
            </a:extLst>
          </p:cNvPr>
          <p:cNvSpPr txBox="1"/>
          <p:nvPr/>
        </p:nvSpPr>
        <p:spPr>
          <a:xfrm>
            <a:off x="609600" y="3018199"/>
            <a:ext cx="323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 Math" panose="02040503050406030204" pitchFamily="18" charset="0"/>
                <a:cs typeface="+mn-cs"/>
              </a:rPr>
              <a:t>State variables (unobserved)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9678F4-2E02-4643-9C4A-A5A20CFDB5C7}"/>
              </a:ext>
            </a:extLst>
          </p:cNvPr>
          <p:cNvSpPr txBox="1"/>
          <p:nvPr/>
        </p:nvSpPr>
        <p:spPr>
          <a:xfrm>
            <a:off x="4874600" y="3018199"/>
            <a:ext cx="22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 Math" panose="02040503050406030204" pitchFamily="18" charset="0"/>
                <a:cs typeface="+mn-cs"/>
              </a:rPr>
              <a:t>Observed variables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7F07C8-7454-4115-8E8B-9F6EAA6F1A83}"/>
              </a:ext>
            </a:extLst>
          </p:cNvPr>
          <p:cNvSpPr txBox="1"/>
          <p:nvPr/>
        </p:nvSpPr>
        <p:spPr>
          <a:xfrm>
            <a:off x="1905000" y="3810000"/>
            <a:ext cx="81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 Math" panose="02040503050406030204" pitchFamily="18" charset="0"/>
                <a:cs typeface="+mn-cs"/>
              </a:rPr>
              <a:t>Year </a:t>
            </a:r>
            <a:r>
              <a:rPr lang="en-US" sz="1800" b="1" i="1" dirty="0">
                <a:solidFill>
                  <a:prstClr val="black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y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4B4C4D-923F-4F78-A4C3-3335C543D750}"/>
              </a:ext>
            </a:extLst>
          </p:cNvPr>
          <p:cNvSpPr txBox="1"/>
          <p:nvPr/>
        </p:nvSpPr>
        <p:spPr>
          <a:xfrm>
            <a:off x="1905000" y="4701137"/>
            <a:ext cx="108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 Math" panose="02040503050406030204" pitchFamily="18" charset="0"/>
                <a:cs typeface="+mn-cs"/>
              </a:rPr>
              <a:t>Year y+1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84B768-4A9A-4AE7-8E38-2A623E784C94}"/>
              </a:ext>
            </a:extLst>
          </p:cNvPr>
          <p:cNvSpPr txBox="1"/>
          <p:nvPr/>
        </p:nvSpPr>
        <p:spPr>
          <a:xfrm>
            <a:off x="1905943" y="5556738"/>
            <a:ext cx="108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 Math" panose="02040503050406030204" pitchFamily="18" charset="0"/>
                <a:cs typeface="+mn-cs"/>
              </a:rPr>
              <a:t>Year y+2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1E315D-DA3A-43BF-ACAA-CD0C6A2B0F9F}"/>
              </a:ext>
            </a:extLst>
          </p:cNvPr>
          <p:cNvCxnSpPr>
            <a:cxnSpLocks/>
          </p:cNvCxnSpPr>
          <p:nvPr/>
        </p:nvCxnSpPr>
        <p:spPr>
          <a:xfrm>
            <a:off x="3405553" y="3544629"/>
            <a:ext cx="1" cy="331806"/>
          </a:xfrm>
          <a:prstGeom prst="straightConnector1">
            <a:avLst/>
          </a:prstGeom>
          <a:ln w="508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ED536E-B6C6-473C-9B8A-99B7708AB08C}"/>
              </a:ext>
            </a:extLst>
          </p:cNvPr>
          <p:cNvCxnSpPr>
            <a:cxnSpLocks/>
          </p:cNvCxnSpPr>
          <p:nvPr/>
        </p:nvCxnSpPr>
        <p:spPr>
          <a:xfrm>
            <a:off x="3405553" y="5855912"/>
            <a:ext cx="0" cy="310431"/>
          </a:xfrm>
          <a:prstGeom prst="straightConnector1">
            <a:avLst/>
          </a:prstGeom>
          <a:ln w="508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5758A3-4ECD-4A92-A880-F8CE8639024E}"/>
              </a:ext>
            </a:extLst>
          </p:cNvPr>
          <p:cNvSpPr txBox="1"/>
          <p:nvPr/>
        </p:nvSpPr>
        <p:spPr>
          <a:xfrm>
            <a:off x="293079" y="1453460"/>
            <a:ext cx="1141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pieces: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19BE2F2-EB50-4B86-AC0C-085F008B083F}"/>
              </a:ext>
            </a:extLst>
          </p:cNvPr>
          <p:cNvSpPr/>
          <p:nvPr/>
        </p:nvSpPr>
        <p:spPr>
          <a:xfrm>
            <a:off x="1296867" y="1071166"/>
            <a:ext cx="303333" cy="16284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02A84F73-69A1-47D2-B1AF-DA4CB0F5D271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9D5BD9-5C43-4250-9737-D4E93FFFA763}" type="slidenum">
              <a:rPr lang="en-US" sz="1400"/>
              <a:pPr algn="r"/>
              <a:t>80</a:t>
            </a:fld>
            <a:endParaRPr lang="en-US" sz="1400" dirty="0"/>
          </a:p>
        </p:txBody>
      </p:sp>
      <p:sp>
        <p:nvSpPr>
          <p:cNvPr id="52" name="Footer Placeholder 2">
            <a:extLst>
              <a:ext uri="{FF2B5EF4-FFF2-40B4-BE49-F238E27FC236}">
                <a16:creationId xmlns:a16="http://schemas.microsoft.com/office/drawing/2014/main" id="{22992DE8-8EDE-41FD-8F9B-0F7D87BFB4CA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523348"/>
            <a:ext cx="2895600" cy="33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(2)</a:t>
            </a:r>
          </a:p>
        </p:txBody>
      </p:sp>
    </p:spTree>
    <p:extLst>
      <p:ext uri="{BB962C8B-B14F-4D97-AF65-F5344CB8AC3E}">
        <p14:creationId xmlns:p14="http://schemas.microsoft.com/office/powerpoint/2010/main" val="2958307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4C5B-B0A2-404E-8C91-9E5DB9AD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467" y="245418"/>
            <a:ext cx="7559918" cy="723419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Cambria" panose="02040503050406030204" pitchFamily="18" charset="0"/>
              </a:rPr>
              <a:t>Bayesian State-Space models in context…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DF41B-6E0F-4F57-8835-AAC13EA402C1}"/>
              </a:ext>
            </a:extLst>
          </p:cNvPr>
          <p:cNvSpPr/>
          <p:nvPr/>
        </p:nvSpPr>
        <p:spPr>
          <a:xfrm>
            <a:off x="4218840" y="2121028"/>
            <a:ext cx="211016" cy="224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2AA466-4147-4817-B99C-3080D37805FC}"/>
              </a:ext>
            </a:extLst>
          </p:cNvPr>
          <p:cNvSpPr/>
          <p:nvPr/>
        </p:nvSpPr>
        <p:spPr>
          <a:xfrm>
            <a:off x="4218840" y="2994397"/>
            <a:ext cx="211016" cy="224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68C0EF-C68A-4A2D-BDDA-F8F9EAF171BA}"/>
              </a:ext>
            </a:extLst>
          </p:cNvPr>
          <p:cNvSpPr/>
          <p:nvPr/>
        </p:nvSpPr>
        <p:spPr>
          <a:xfrm>
            <a:off x="4218840" y="3867766"/>
            <a:ext cx="211016" cy="224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D233F0-AA01-4C8B-A67C-0BED2AD17F01}"/>
              </a:ext>
            </a:extLst>
          </p:cNvPr>
          <p:cNvCxnSpPr>
            <a:stCxn id="4" idx="4"/>
          </p:cNvCxnSpPr>
          <p:nvPr/>
        </p:nvCxnSpPr>
        <p:spPr>
          <a:xfrm>
            <a:off x="4324348" y="2345232"/>
            <a:ext cx="0" cy="64916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0B2400-E8F7-4CCA-B048-0D9D49FB5001}"/>
              </a:ext>
            </a:extLst>
          </p:cNvPr>
          <p:cNvCxnSpPr>
            <a:cxnSpLocks/>
          </p:cNvCxnSpPr>
          <p:nvPr/>
        </p:nvCxnSpPr>
        <p:spPr>
          <a:xfrm>
            <a:off x="4324348" y="3218601"/>
            <a:ext cx="0" cy="64916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15168EA-E224-4F08-A8FB-E806564B9518}"/>
              </a:ext>
            </a:extLst>
          </p:cNvPr>
          <p:cNvSpPr/>
          <p:nvPr/>
        </p:nvSpPr>
        <p:spPr>
          <a:xfrm>
            <a:off x="5424120" y="1568571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0E134C4-E319-4131-B201-8A574156C52B}"/>
              </a:ext>
            </a:extLst>
          </p:cNvPr>
          <p:cNvSpPr/>
          <p:nvPr/>
        </p:nvSpPr>
        <p:spPr>
          <a:xfrm>
            <a:off x="5424120" y="1874103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6D2A58-559B-4789-9C15-CEBD14D574A3}"/>
              </a:ext>
            </a:extLst>
          </p:cNvPr>
          <p:cNvSpPr/>
          <p:nvPr/>
        </p:nvSpPr>
        <p:spPr>
          <a:xfrm>
            <a:off x="5424120" y="2185618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DDC5BB-78BD-44F4-A179-AACF6BA7DE69}"/>
              </a:ext>
            </a:extLst>
          </p:cNvPr>
          <p:cNvSpPr/>
          <p:nvPr/>
        </p:nvSpPr>
        <p:spPr>
          <a:xfrm>
            <a:off x="5424120" y="2723973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F37D9D-0954-42AF-8DE6-18730B87796E}"/>
              </a:ext>
            </a:extLst>
          </p:cNvPr>
          <p:cNvSpPr/>
          <p:nvPr/>
        </p:nvSpPr>
        <p:spPr>
          <a:xfrm>
            <a:off x="5424120" y="3065468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FCE048D-D791-4036-ACC4-E9D994F80607}"/>
              </a:ext>
            </a:extLst>
          </p:cNvPr>
          <p:cNvSpPr/>
          <p:nvPr/>
        </p:nvSpPr>
        <p:spPr>
          <a:xfrm>
            <a:off x="5424120" y="3395118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62E154-6092-46C0-BBE9-642A6EC90AAE}"/>
              </a:ext>
            </a:extLst>
          </p:cNvPr>
          <p:cNvSpPr/>
          <p:nvPr/>
        </p:nvSpPr>
        <p:spPr>
          <a:xfrm>
            <a:off x="5424120" y="4495067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89F370-2A4D-4348-9431-78FB97E4B8AC}"/>
              </a:ext>
            </a:extLst>
          </p:cNvPr>
          <p:cNvSpPr/>
          <p:nvPr/>
        </p:nvSpPr>
        <p:spPr>
          <a:xfrm>
            <a:off x="5424120" y="4194297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B3BC983-BC06-46B6-8172-A5676C182B23}"/>
              </a:ext>
            </a:extLst>
          </p:cNvPr>
          <p:cNvSpPr/>
          <p:nvPr/>
        </p:nvSpPr>
        <p:spPr>
          <a:xfrm>
            <a:off x="5424120" y="3893527"/>
            <a:ext cx="138480" cy="1531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84E933-75D6-4678-A24C-6F8575251959}"/>
              </a:ext>
            </a:extLst>
          </p:cNvPr>
          <p:cNvCxnSpPr>
            <a:cxnSpLocks/>
            <a:stCxn id="4" idx="6"/>
            <a:endCxn id="30" idx="2"/>
          </p:cNvCxnSpPr>
          <p:nvPr/>
        </p:nvCxnSpPr>
        <p:spPr>
          <a:xfrm flipV="1">
            <a:off x="4429856" y="1645138"/>
            <a:ext cx="994264" cy="587992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36A72C-B3AB-49A6-B983-9CBC40EF32B4}"/>
              </a:ext>
            </a:extLst>
          </p:cNvPr>
          <p:cNvCxnSpPr>
            <a:cxnSpLocks/>
            <a:stCxn id="4" idx="6"/>
            <a:endCxn id="31" idx="2"/>
          </p:cNvCxnSpPr>
          <p:nvPr/>
        </p:nvCxnSpPr>
        <p:spPr>
          <a:xfrm flipV="1">
            <a:off x="4429856" y="1950670"/>
            <a:ext cx="994264" cy="28246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34AED9B-59F4-4ACB-AFE0-41B4A039DAC7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>
            <a:off x="4429856" y="2233130"/>
            <a:ext cx="994264" cy="29055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D56971-7C6B-41AF-9FAB-132D70435D76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 flipV="1">
            <a:off x="4429856" y="2800540"/>
            <a:ext cx="994264" cy="30595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6C1947-6049-4A88-858B-E27695F92E1D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4429856" y="3106499"/>
            <a:ext cx="994264" cy="36518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2CB9C4E-ABBC-4758-BCA6-062B7F8E9066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4429856" y="3106499"/>
            <a:ext cx="994264" cy="3553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86649F3-4CD1-489A-BBFC-F3269DEE14E6}"/>
              </a:ext>
            </a:extLst>
          </p:cNvPr>
          <p:cNvCxnSpPr>
            <a:cxnSpLocks/>
            <a:stCxn id="6" idx="6"/>
            <a:endCxn id="38" idx="2"/>
          </p:cNvCxnSpPr>
          <p:nvPr/>
        </p:nvCxnSpPr>
        <p:spPr>
          <a:xfrm flipV="1">
            <a:off x="4429856" y="3970094"/>
            <a:ext cx="994264" cy="9774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18D711C-581C-4AEF-BCFF-943C60204939}"/>
              </a:ext>
            </a:extLst>
          </p:cNvPr>
          <p:cNvCxnSpPr>
            <a:cxnSpLocks/>
            <a:stCxn id="6" idx="6"/>
            <a:endCxn id="37" idx="2"/>
          </p:cNvCxnSpPr>
          <p:nvPr/>
        </p:nvCxnSpPr>
        <p:spPr>
          <a:xfrm>
            <a:off x="4429856" y="3979868"/>
            <a:ext cx="994264" cy="29099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0C5E352-0F38-49B1-9158-F72F7DFC305F}"/>
              </a:ext>
            </a:extLst>
          </p:cNvPr>
          <p:cNvCxnSpPr>
            <a:cxnSpLocks/>
            <a:stCxn id="6" idx="6"/>
            <a:endCxn id="36" idx="2"/>
          </p:cNvCxnSpPr>
          <p:nvPr/>
        </p:nvCxnSpPr>
        <p:spPr>
          <a:xfrm>
            <a:off x="4429856" y="3979868"/>
            <a:ext cx="994264" cy="591766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37F07C8-7454-4115-8E8B-9F6EAA6F1A83}"/>
              </a:ext>
            </a:extLst>
          </p:cNvPr>
          <p:cNvSpPr txBox="1"/>
          <p:nvPr/>
        </p:nvSpPr>
        <p:spPr>
          <a:xfrm>
            <a:off x="3363975" y="1855320"/>
            <a:ext cx="81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 Math" panose="02040503050406030204" pitchFamily="18" charset="0"/>
                <a:cs typeface="+mn-cs"/>
              </a:rPr>
              <a:t>Year </a:t>
            </a:r>
            <a:r>
              <a:rPr lang="en-US" sz="1800" b="1" i="1" dirty="0">
                <a:solidFill>
                  <a:prstClr val="black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y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4B4C4D-923F-4F78-A4C3-3335C543D750}"/>
              </a:ext>
            </a:extLst>
          </p:cNvPr>
          <p:cNvSpPr txBox="1"/>
          <p:nvPr/>
        </p:nvSpPr>
        <p:spPr>
          <a:xfrm>
            <a:off x="3134817" y="2656622"/>
            <a:ext cx="108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 Math" panose="02040503050406030204" pitchFamily="18" charset="0"/>
                <a:cs typeface="+mn-cs"/>
              </a:rPr>
              <a:t>Year y+1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84B768-4A9A-4AE7-8E38-2A623E784C94}"/>
              </a:ext>
            </a:extLst>
          </p:cNvPr>
          <p:cNvSpPr txBox="1"/>
          <p:nvPr/>
        </p:nvSpPr>
        <p:spPr>
          <a:xfrm>
            <a:off x="3134817" y="3547777"/>
            <a:ext cx="108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 Math" panose="02040503050406030204" pitchFamily="18" charset="0"/>
                <a:cs typeface="+mn-cs"/>
              </a:rPr>
              <a:t>Year y+2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1E315D-DA3A-43BF-ACAA-CD0C6A2B0F9F}"/>
              </a:ext>
            </a:extLst>
          </p:cNvPr>
          <p:cNvCxnSpPr>
            <a:cxnSpLocks/>
          </p:cNvCxnSpPr>
          <p:nvPr/>
        </p:nvCxnSpPr>
        <p:spPr>
          <a:xfrm>
            <a:off x="4324348" y="1789222"/>
            <a:ext cx="1" cy="331806"/>
          </a:xfrm>
          <a:prstGeom prst="straightConnector1">
            <a:avLst/>
          </a:prstGeom>
          <a:ln w="508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ED536E-B6C6-473C-9B8A-99B7708AB08C}"/>
              </a:ext>
            </a:extLst>
          </p:cNvPr>
          <p:cNvCxnSpPr>
            <a:cxnSpLocks/>
          </p:cNvCxnSpPr>
          <p:nvPr/>
        </p:nvCxnSpPr>
        <p:spPr>
          <a:xfrm>
            <a:off x="4324348" y="4100505"/>
            <a:ext cx="0" cy="310431"/>
          </a:xfrm>
          <a:prstGeom prst="straightConnector1">
            <a:avLst/>
          </a:prstGeom>
          <a:ln w="508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5758A3-4ECD-4A92-A880-F8CE8639024E}"/>
              </a:ext>
            </a:extLst>
          </p:cNvPr>
          <p:cNvSpPr txBox="1"/>
          <p:nvPr/>
        </p:nvSpPr>
        <p:spPr>
          <a:xfrm>
            <a:off x="428559" y="1187379"/>
            <a:ext cx="2472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Unobserved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True S, R, H </a:t>
            </a:r>
          </a:p>
          <a:p>
            <a:r>
              <a:rPr lang="en-US" sz="2000" dirty="0"/>
              <a:t>      - By brood year</a:t>
            </a:r>
          </a:p>
          <a:p>
            <a:r>
              <a:rPr lang="en-US" sz="2000" dirty="0"/>
              <a:t>      - By calendar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02A84F73-69A1-47D2-B1AF-DA4CB0F5D271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9D5BD9-5C43-4250-9737-D4E93FFFA763}" type="slidenum">
              <a:rPr lang="en-US" sz="1400"/>
              <a:pPr algn="r"/>
              <a:t>81</a:t>
            </a:fld>
            <a:endParaRPr lang="en-US" sz="1400" dirty="0"/>
          </a:p>
        </p:txBody>
      </p:sp>
      <p:sp>
        <p:nvSpPr>
          <p:cNvPr id="52" name="Footer Placeholder 2">
            <a:extLst>
              <a:ext uri="{FF2B5EF4-FFF2-40B4-BE49-F238E27FC236}">
                <a16:creationId xmlns:a16="http://schemas.microsoft.com/office/drawing/2014/main" id="{22992DE8-8EDE-41FD-8F9B-0F7D87BFB4CA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523348"/>
            <a:ext cx="2895600" cy="33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(3)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FA4131-3D0B-4329-B7F7-7ADD127A1B1C}"/>
              </a:ext>
            </a:extLst>
          </p:cNvPr>
          <p:cNvSpPr txBox="1"/>
          <p:nvPr/>
        </p:nvSpPr>
        <p:spPr>
          <a:xfrm>
            <a:off x="389243" y="4312307"/>
            <a:ext cx="27349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Stochastic state process: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Ricker S-R parameters &amp; linkage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Process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Autocorrelation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Time-trending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4E41B0-EE96-40D2-8123-A1DC14DB9F15}"/>
              </a:ext>
            </a:extLst>
          </p:cNvPr>
          <p:cNvSpPr txBox="1"/>
          <p:nvPr/>
        </p:nvSpPr>
        <p:spPr>
          <a:xfrm>
            <a:off x="4000134" y="4972593"/>
            <a:ext cx="49152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Stochastic observation process - </a:t>
            </a:r>
            <a:r>
              <a:rPr lang="en-US" sz="2000" dirty="0" err="1">
                <a:solidFill>
                  <a:schemeClr val="accent1"/>
                </a:solidFill>
              </a:rPr>
              <a:t>obs</a:t>
            </a:r>
            <a:r>
              <a:rPr lang="en-US" sz="2000" dirty="0">
                <a:solidFill>
                  <a:schemeClr val="accent1"/>
                </a:solidFill>
              </a:rPr>
              <a:t> error 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S (or run size)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Harvest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Age composition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831B04-00ED-40BD-A367-E84E3EEDA5E1}"/>
              </a:ext>
            </a:extLst>
          </p:cNvPr>
          <p:cNvSpPr txBox="1"/>
          <p:nvPr/>
        </p:nvSpPr>
        <p:spPr>
          <a:xfrm>
            <a:off x="6335336" y="1161794"/>
            <a:ext cx="2400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Observed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Run size (maybe multiple indices)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Harvest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Age composition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4A9DB02-B3C9-41F5-899F-01F6D228AEDE}"/>
              </a:ext>
            </a:extLst>
          </p:cNvPr>
          <p:cNvSpPr/>
          <p:nvPr/>
        </p:nvSpPr>
        <p:spPr>
          <a:xfrm>
            <a:off x="1219206" y="3360577"/>
            <a:ext cx="4343377" cy="1304187"/>
          </a:xfrm>
          <a:prstGeom prst="arc">
            <a:avLst>
              <a:gd name="adj1" fmla="val 10792495"/>
              <a:gd name="adj2" fmla="val 16943324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A6A929-D29A-4375-8DD8-9BA8CC04709F}"/>
              </a:ext>
            </a:extLst>
          </p:cNvPr>
          <p:cNvCxnSpPr/>
          <p:nvPr/>
        </p:nvCxnSpPr>
        <p:spPr>
          <a:xfrm>
            <a:off x="4876800" y="4571634"/>
            <a:ext cx="0" cy="30516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6972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127475-940D-4D03-88DC-744730589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304800"/>
            <a:ext cx="7067550" cy="11480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Bayesian models in general provide greater flexibility in modeling</a:t>
            </a:r>
          </a:p>
        </p:txBody>
      </p:sp>
      <p:sp>
        <p:nvSpPr>
          <p:cNvPr id="49" name="Content Placeholder 8">
            <a:extLst>
              <a:ext uri="{FF2B5EF4-FFF2-40B4-BE49-F238E27FC236}">
                <a16:creationId xmlns:a16="http://schemas.microsoft.com/office/drawing/2014/main" id="{959D46AC-A8E9-40FA-A067-0CBCDB4E9DB4}"/>
              </a:ext>
            </a:extLst>
          </p:cNvPr>
          <p:cNvSpPr txBox="1">
            <a:spLocks/>
          </p:cNvSpPr>
          <p:nvPr/>
        </p:nvSpPr>
        <p:spPr>
          <a:xfrm>
            <a:off x="1706118" y="1371600"/>
            <a:ext cx="6019800" cy="8350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Generally, if you can express the model, you can fit the model</a:t>
            </a:r>
          </a:p>
        </p:txBody>
      </p:sp>
      <p:sp>
        <p:nvSpPr>
          <p:cNvPr id="50" name="Content Placeholder 8">
            <a:extLst>
              <a:ext uri="{FF2B5EF4-FFF2-40B4-BE49-F238E27FC236}">
                <a16:creationId xmlns:a16="http://schemas.microsoft.com/office/drawing/2014/main" id="{D01D208B-3973-44B6-821B-6BB8AD9B9AE0}"/>
              </a:ext>
            </a:extLst>
          </p:cNvPr>
          <p:cNvSpPr txBox="1">
            <a:spLocks/>
          </p:cNvSpPr>
          <p:nvPr/>
        </p:nvSpPr>
        <p:spPr>
          <a:xfrm>
            <a:off x="381000" y="28194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500" dirty="0"/>
              <a:t>Greater modeling flexibility can allow a better use of information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We can incorporate what we know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lang="en-US" i="1" dirty="0"/>
              <a:t>(variances may get smaller)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We can be honest about what we don’t know (precisely)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lang="en-US" i="1" dirty="0"/>
              <a:t>(variances may get bigger, but more honest)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Many classical assumptions no longer apply: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dirty="0"/>
              <a:t>       …S known without error, S-R pairs independent…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lang="en-US" i="1" dirty="0"/>
              <a:t>(can express the model like it really is – without simplification!)</a:t>
            </a:r>
          </a:p>
          <a:p>
            <a:pPr marL="457200" lvl="1" indent="0" fontAlgn="auto">
              <a:spcAft>
                <a:spcPts val="0"/>
              </a:spcAft>
              <a:buNone/>
            </a:pPr>
            <a:endParaRPr lang="en-US" i="1" dirty="0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2D56ED5F-A8F8-4526-871F-FEF46BA7FD5C}"/>
              </a:ext>
            </a:extLst>
          </p:cNvPr>
          <p:cNvSpPr/>
          <p:nvPr/>
        </p:nvSpPr>
        <p:spPr>
          <a:xfrm rot="5400000">
            <a:off x="934815" y="1351186"/>
            <a:ext cx="565595" cy="60642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5B63E08-057A-4076-B6D7-03074387B732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9D5BD9-5C43-4250-9737-D4E93FFFA763}" type="slidenum">
              <a:rPr lang="en-US" sz="1400"/>
              <a:pPr algn="r"/>
              <a:t>82</a:t>
            </a:fld>
            <a:endParaRPr lang="en-US" sz="1400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4BBDE94-FB82-404B-8FFD-DDD84601C525}"/>
              </a:ext>
            </a:extLst>
          </p:cNvPr>
          <p:cNvSpPr txBox="1">
            <a:spLocks noGrp="1"/>
          </p:cNvSpPr>
          <p:nvPr/>
        </p:nvSpPr>
        <p:spPr bwMode="auto">
          <a:xfrm>
            <a:off x="2590800" y="6477000"/>
            <a:ext cx="4038600" cy="33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Bayes Background (1)</a:t>
            </a:r>
          </a:p>
        </p:txBody>
      </p:sp>
    </p:spTree>
    <p:extLst>
      <p:ext uri="{BB962C8B-B14F-4D97-AF65-F5344CB8AC3E}">
        <p14:creationId xmlns:p14="http://schemas.microsoft.com/office/powerpoint/2010/main" val="26749954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8F971-91B2-40AB-9639-F30DA5BE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295399"/>
          </a:xfrm>
        </p:spPr>
        <p:txBody>
          <a:bodyPr>
            <a:normAutofit/>
          </a:bodyPr>
          <a:lstStyle/>
          <a:p>
            <a:r>
              <a:rPr lang="en-US" sz="3200" dirty="0"/>
              <a:t>Bayesian inference: </a:t>
            </a:r>
            <a:r>
              <a:rPr lang="en-US" sz="3200" i="1" dirty="0"/>
              <a:t>Everything is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38A5-5A3B-435E-A419-AA35B8BB7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41148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Classical statistics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Parameters: fixed &amp; unknown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Data: Random variable(s)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“95% confident* that θ is between A &amp; B”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*95% of the intervals that could be drawn using this method will contain θ</a:t>
            </a: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“Reject 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l-GR" sz="2400" dirty="0">
                <a:solidFill>
                  <a:srgbClr val="FF0000"/>
                </a:solidFill>
              </a:rPr>
              <a:t>θ≤θ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FF0000"/>
                </a:solidFill>
              </a:rPr>
              <a:t> (p-</a:t>
            </a:r>
            <a:r>
              <a:rPr lang="en-US" sz="2400" dirty="0" err="1">
                <a:solidFill>
                  <a:srgbClr val="FF0000"/>
                </a:solidFill>
              </a:rPr>
              <a:t>val</a:t>
            </a:r>
            <a:r>
              <a:rPr lang="en-US" sz="2400" dirty="0">
                <a:solidFill>
                  <a:srgbClr val="FF0000"/>
                </a:solidFill>
              </a:rPr>
              <a:t>=xxx)*”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*if </a:t>
            </a:r>
            <a:r>
              <a:rPr lang="el-GR" sz="1800" dirty="0">
                <a:solidFill>
                  <a:srgbClr val="FF0000"/>
                </a:solidFill>
              </a:rPr>
              <a:t>θ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i="1" dirty="0">
                <a:solidFill>
                  <a:srgbClr val="FF0000"/>
                </a:solidFill>
              </a:rPr>
              <a:t>were</a:t>
            </a:r>
            <a:r>
              <a:rPr lang="en-US" sz="1800" dirty="0">
                <a:solidFill>
                  <a:srgbClr val="FF0000"/>
                </a:solidFill>
              </a:rPr>
              <a:t> equal to </a:t>
            </a:r>
            <a:r>
              <a:rPr lang="el-GR" sz="1800" dirty="0">
                <a:solidFill>
                  <a:srgbClr val="FF0000"/>
                </a:solidFill>
              </a:rPr>
              <a:t>θ</a:t>
            </a:r>
            <a:r>
              <a:rPr lang="en-US" sz="1800" baseline="-25000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FF0000"/>
                </a:solidFill>
              </a:rPr>
              <a:t>, the probability of getting the data we got, or something more extreme, is equal to xxx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08BC02-FABE-45D2-BA36-BCA020D7A28A}"/>
              </a:ext>
            </a:extLst>
          </p:cNvPr>
          <p:cNvSpPr txBox="1">
            <a:spLocks/>
          </p:cNvSpPr>
          <p:nvPr/>
        </p:nvSpPr>
        <p:spPr>
          <a:xfrm>
            <a:off x="4800600" y="1371600"/>
            <a:ext cx="41148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70C0"/>
                </a:solidFill>
              </a:rPr>
              <a:t>Bayesian statistics</a:t>
            </a:r>
          </a:p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</a:rPr>
              <a:t>Parameters: Random variable(s), possibly conditional on data</a:t>
            </a:r>
          </a:p>
          <a:p>
            <a:pPr fontAlgn="auto">
              <a:spcAft>
                <a:spcPts val="0"/>
              </a:spcAft>
            </a:pPr>
            <a:endParaRPr lang="en-US" sz="2400" dirty="0">
              <a:solidFill>
                <a:srgbClr val="0070C0"/>
              </a:solidFill>
            </a:endParaRPr>
          </a:p>
          <a:p>
            <a:pPr fontAlgn="auto">
              <a:spcAft>
                <a:spcPts val="0"/>
              </a:spcAft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70C0"/>
                </a:solidFill>
              </a:rPr>
              <a:t>“95% probability that θ is between C &amp; D”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rgbClr val="0070C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70C0"/>
                </a:solidFill>
              </a:rPr>
              <a:t>“Prob(</a:t>
            </a:r>
            <a:r>
              <a:rPr lang="el-GR" sz="2400" dirty="0">
                <a:solidFill>
                  <a:srgbClr val="0070C0"/>
                </a:solidFill>
              </a:rPr>
              <a:t>θ</a:t>
            </a:r>
            <a:r>
              <a:rPr lang="en-US" sz="2400" dirty="0">
                <a:solidFill>
                  <a:srgbClr val="0070C0"/>
                </a:solidFill>
              </a:rPr>
              <a:t>&gt;</a:t>
            </a:r>
            <a:r>
              <a:rPr lang="el-GR" sz="2400" dirty="0">
                <a:solidFill>
                  <a:srgbClr val="0070C0"/>
                </a:solidFill>
              </a:rPr>
              <a:t>θ</a:t>
            </a:r>
            <a:r>
              <a:rPr lang="en-US" sz="2400" baseline="-25000" dirty="0">
                <a:solidFill>
                  <a:srgbClr val="0070C0"/>
                </a:solidFill>
              </a:rPr>
              <a:t>0</a:t>
            </a:r>
            <a:r>
              <a:rPr lang="en-US" sz="2400" dirty="0">
                <a:solidFill>
                  <a:srgbClr val="0070C0"/>
                </a:solidFill>
              </a:rPr>
              <a:t>) = </a:t>
            </a:r>
            <a:r>
              <a:rPr lang="en-US" sz="2400" dirty="0" err="1">
                <a:solidFill>
                  <a:srgbClr val="0070C0"/>
                </a:solidFill>
              </a:rPr>
              <a:t>yyy</a:t>
            </a:r>
            <a:r>
              <a:rPr lang="en-US" sz="2400" dirty="0">
                <a:solidFill>
                  <a:srgbClr val="0070C0"/>
                </a:solidFill>
              </a:rPr>
              <a:t>”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F972395-C31E-44EF-A22E-3395C0DF1798}"/>
              </a:ext>
            </a:extLst>
          </p:cNvPr>
          <p:cNvSpPr/>
          <p:nvPr/>
        </p:nvSpPr>
        <p:spPr>
          <a:xfrm>
            <a:off x="1524000" y="2819400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F00B7C5-3AB9-4172-BB3A-FED0CAF76F75}"/>
              </a:ext>
            </a:extLst>
          </p:cNvPr>
          <p:cNvSpPr/>
          <p:nvPr/>
        </p:nvSpPr>
        <p:spPr>
          <a:xfrm>
            <a:off x="5786437" y="3124200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6DDDFCE-8E91-41BF-857F-94BEF9072CA6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9D5BD9-5C43-4250-9737-D4E93FFFA763}" type="slidenum">
              <a:rPr lang="en-US" sz="1400"/>
              <a:pPr algn="r"/>
              <a:t>83</a:t>
            </a:fld>
            <a:endParaRPr lang="en-US" sz="1400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83FCAEEB-EAEF-4478-9B06-574EA6A12A48}"/>
              </a:ext>
            </a:extLst>
          </p:cNvPr>
          <p:cNvSpPr txBox="1">
            <a:spLocks noGrp="1"/>
          </p:cNvSpPr>
          <p:nvPr/>
        </p:nvSpPr>
        <p:spPr bwMode="auto">
          <a:xfrm>
            <a:off x="2590800" y="6477000"/>
            <a:ext cx="4038600" cy="33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Bayes Background (2)</a:t>
            </a:r>
          </a:p>
        </p:txBody>
      </p:sp>
    </p:spTree>
    <p:extLst>
      <p:ext uri="{BB962C8B-B14F-4D97-AF65-F5344CB8AC3E}">
        <p14:creationId xmlns:p14="http://schemas.microsoft.com/office/powerpoint/2010/main" val="4418098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067E-FAE6-4151-9D2A-BB085BB4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7886700" cy="452437"/>
          </a:xfrm>
        </p:spPr>
        <p:txBody>
          <a:bodyPr>
            <a:normAutofit/>
          </a:bodyPr>
          <a:lstStyle/>
          <a:p>
            <a:r>
              <a:rPr lang="en-US" sz="2000" b="1" dirty="0"/>
              <a:t>*Note: this is definitely not a course on Bayes!</a:t>
            </a:r>
          </a:p>
        </p:txBody>
      </p:sp>
      <p:pic>
        <p:nvPicPr>
          <p:cNvPr id="5" name="Content Placeholder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BF6DE45B-BECB-49B9-BDB5-3333BFD25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28600"/>
            <a:ext cx="3012854" cy="1931425"/>
          </a:xfr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CDAFD53-17D9-4C71-9056-5908F36C4EDD}"/>
              </a:ext>
            </a:extLst>
          </p:cNvPr>
          <p:cNvSpPr txBox="1">
            <a:spLocks/>
          </p:cNvSpPr>
          <p:nvPr/>
        </p:nvSpPr>
        <p:spPr>
          <a:xfrm>
            <a:off x="457200" y="1003762"/>
            <a:ext cx="5181600" cy="115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Bayes’ Theorem essentially gives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b="1" dirty="0"/>
              <a:t>Posterior = Likelihood X Prior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EEF0FC6-F60A-4A9F-BF5B-08F80B873BCF}"/>
              </a:ext>
            </a:extLst>
          </p:cNvPr>
          <p:cNvSpPr txBox="1">
            <a:spLocks/>
          </p:cNvSpPr>
          <p:nvPr/>
        </p:nvSpPr>
        <p:spPr>
          <a:xfrm>
            <a:off x="457200" y="2482750"/>
            <a:ext cx="8305800" cy="414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i="1" dirty="0"/>
              <a:t>Think: “Updating information”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b="1" u="sng" dirty="0"/>
              <a:t>Prior</a:t>
            </a:r>
            <a:r>
              <a:rPr lang="en-US" sz="2400" b="1" dirty="0"/>
              <a:t>: information we had </a:t>
            </a:r>
            <a:r>
              <a:rPr lang="en-US" sz="2400" b="1" i="1" dirty="0"/>
              <a:t>before</a:t>
            </a:r>
            <a:r>
              <a:rPr lang="en-US" sz="2400" b="1" dirty="0"/>
              <a:t> collecting data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b="1" u="sng" dirty="0"/>
              <a:t>Likelihood</a:t>
            </a:r>
            <a:r>
              <a:rPr lang="en-US" sz="2400" b="1" dirty="0"/>
              <a:t>: information </a:t>
            </a:r>
            <a:r>
              <a:rPr lang="en-US" sz="2400" b="1" i="1" dirty="0"/>
              <a:t>in</a:t>
            </a:r>
            <a:r>
              <a:rPr lang="en-US" sz="2400" b="1" dirty="0"/>
              <a:t> the data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400" b="1" u="sng" dirty="0"/>
              <a:t>Posterior</a:t>
            </a:r>
            <a:r>
              <a:rPr lang="en-US" sz="2400" b="1" dirty="0"/>
              <a:t>: updated information </a:t>
            </a:r>
            <a:r>
              <a:rPr lang="en-US" sz="2400" b="1" i="1" dirty="0"/>
              <a:t>after</a:t>
            </a:r>
            <a:r>
              <a:rPr lang="en-US" sz="2400" b="1" dirty="0"/>
              <a:t> incorporating the data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2905A31-285E-4D22-A526-FF1F717A198B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9D5BD9-5C43-4250-9737-D4E93FFFA763}" type="slidenum">
              <a:rPr lang="en-US" sz="1400"/>
              <a:pPr algn="r"/>
              <a:t>84</a:t>
            </a:fld>
            <a:endParaRPr lang="en-US" sz="1400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86574BE-B9FC-48A9-8CC5-D860D1B92AE8}"/>
              </a:ext>
            </a:extLst>
          </p:cNvPr>
          <p:cNvSpPr txBox="1">
            <a:spLocks noGrp="1"/>
          </p:cNvSpPr>
          <p:nvPr/>
        </p:nvSpPr>
        <p:spPr bwMode="auto">
          <a:xfrm>
            <a:off x="2590800" y="6477000"/>
            <a:ext cx="4038600" cy="33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Bayes Background (3)</a:t>
            </a:r>
          </a:p>
        </p:txBody>
      </p:sp>
    </p:spTree>
    <p:extLst>
      <p:ext uri="{BB962C8B-B14F-4D97-AF65-F5344CB8AC3E}">
        <p14:creationId xmlns:p14="http://schemas.microsoft.com/office/powerpoint/2010/main" val="42782525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067E-FAE6-4151-9D2A-BB085BB4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7886700" cy="452437"/>
          </a:xfrm>
        </p:spPr>
        <p:txBody>
          <a:bodyPr>
            <a:normAutofit/>
          </a:bodyPr>
          <a:lstStyle/>
          <a:p>
            <a:r>
              <a:rPr lang="en-US" sz="2000" b="1" dirty="0"/>
              <a:t>*Note: this is definitely not a course on Bayes!</a:t>
            </a:r>
          </a:p>
        </p:txBody>
      </p:sp>
      <p:pic>
        <p:nvPicPr>
          <p:cNvPr id="5" name="Content Placeholder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BF6DE45B-BECB-49B9-BDB5-3333BFD25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28600"/>
            <a:ext cx="3012854" cy="1931425"/>
          </a:xfr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CDAFD53-17D9-4C71-9056-5908F36C4EDD}"/>
              </a:ext>
            </a:extLst>
          </p:cNvPr>
          <p:cNvSpPr txBox="1">
            <a:spLocks/>
          </p:cNvSpPr>
          <p:nvPr/>
        </p:nvSpPr>
        <p:spPr>
          <a:xfrm>
            <a:off x="476250" y="999561"/>
            <a:ext cx="4324350" cy="753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dirty="0"/>
              <a:t>A quick note on Priors:</a:t>
            </a:r>
            <a:endParaRPr lang="en-US" sz="3600" b="1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EEF0FC6-F60A-4A9F-BF5B-08F80B873BCF}"/>
              </a:ext>
            </a:extLst>
          </p:cNvPr>
          <p:cNvSpPr txBox="1">
            <a:spLocks/>
          </p:cNvSpPr>
          <p:nvPr/>
        </p:nvSpPr>
        <p:spPr>
          <a:xfrm>
            <a:off x="457200" y="1905000"/>
            <a:ext cx="83058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i="1" dirty="0"/>
              <a:t>Think: “Updating information”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b="1" u="sng" dirty="0"/>
              <a:t>Prior</a:t>
            </a:r>
            <a:r>
              <a:rPr lang="en-US" sz="2400" b="1" dirty="0"/>
              <a:t>: information we had </a:t>
            </a:r>
            <a:r>
              <a:rPr lang="en-US" sz="2400" b="1" i="1" dirty="0"/>
              <a:t>before</a:t>
            </a:r>
            <a:r>
              <a:rPr lang="en-US" sz="2400" b="1" dirty="0"/>
              <a:t> collecting data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Maybe little to no information -&gt; “non-informative prior”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Maybe just a range of plausible values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Maybe precise &amp; defensible!</a:t>
            </a:r>
          </a:p>
          <a:p>
            <a:pPr fontAlgn="auto">
              <a:spcAft>
                <a:spcPts val="0"/>
              </a:spcAft>
            </a:pPr>
            <a:endParaRPr lang="en-US" sz="24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400" dirty="0"/>
              <a:t>Priors don’t have to be subjective or scary</a:t>
            </a:r>
          </a:p>
          <a:p>
            <a:pPr fontAlgn="auto">
              <a:spcAft>
                <a:spcPts val="0"/>
              </a:spcAft>
              <a:buFontTx/>
              <a:buChar char="-"/>
            </a:pPr>
            <a:r>
              <a:rPr lang="en-US" sz="2400" b="1" dirty="0"/>
              <a:t>Opportunity to add information (or not)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400" dirty="0"/>
              <a:t>BUT: Non-informative priors need to be specified correctly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400" dirty="0"/>
              <a:t>Consult your friendly neighborhood biometrician</a:t>
            </a:r>
          </a:p>
          <a:p>
            <a:pPr fontAlgn="auto">
              <a:spcAft>
                <a:spcPts val="0"/>
              </a:spcAft>
              <a:buFontTx/>
              <a:buChar char="-"/>
            </a:pPr>
            <a:endParaRPr lang="en-US" sz="2400" b="1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56261F6-C915-4069-BA88-E77B09669338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9D5BD9-5C43-4250-9737-D4E93FFFA763}" type="slidenum">
              <a:rPr lang="en-US" sz="1400"/>
              <a:pPr algn="r"/>
              <a:t>85</a:t>
            </a:fld>
            <a:endParaRPr lang="en-US" sz="1400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1F9A74D-7690-4779-9FDC-3336F0B3FAF0}"/>
              </a:ext>
            </a:extLst>
          </p:cNvPr>
          <p:cNvSpPr txBox="1">
            <a:spLocks noGrp="1"/>
          </p:cNvSpPr>
          <p:nvPr/>
        </p:nvSpPr>
        <p:spPr bwMode="auto">
          <a:xfrm>
            <a:off x="2590800" y="6477000"/>
            <a:ext cx="4038600" cy="33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Bayes Background (4)</a:t>
            </a:r>
          </a:p>
        </p:txBody>
      </p:sp>
    </p:spTree>
    <p:extLst>
      <p:ext uri="{BB962C8B-B14F-4D97-AF65-F5344CB8AC3E}">
        <p14:creationId xmlns:p14="http://schemas.microsoft.com/office/powerpoint/2010/main" val="28136142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BBC516D-0B5E-4363-B507-E330D1AAE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64" y="100455"/>
            <a:ext cx="4286250" cy="66675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EA6E440-8AB5-4534-8E9A-0B166E22BBAE}"/>
              </a:ext>
            </a:extLst>
          </p:cNvPr>
          <p:cNvSpPr txBox="1">
            <a:spLocks/>
          </p:cNvSpPr>
          <p:nvPr/>
        </p:nvSpPr>
        <p:spPr>
          <a:xfrm>
            <a:off x="331107" y="304800"/>
            <a:ext cx="4191000" cy="6248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/>
              <a:t>Markov Chain Monte Carlo (MCMC)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Essentially a random walk through posterior parameter space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But similar to bootstrapping in how we use it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Again, think: “possible realities”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Iterations no longer independent of each other - this is fine, just let it walk long enough to “explore”</a:t>
            </a:r>
          </a:p>
          <a:p>
            <a:pPr fontAlgn="auto">
              <a:spcAft>
                <a:spcPts val="0"/>
              </a:spcAft>
            </a:pPr>
            <a:endParaRPr lang="en-US" sz="24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400" i="1" dirty="0"/>
              <a:t>Toy example at right:</a:t>
            </a:r>
          </a:p>
          <a:p>
            <a:pPr fontAlgn="auto">
              <a:spcAft>
                <a:spcPts val="0"/>
              </a:spcAft>
              <a:buFontTx/>
              <a:buChar char="-"/>
            </a:pPr>
            <a:r>
              <a:rPr lang="en-US" sz="2400" i="1" dirty="0"/>
              <a:t>Unknown mean </a:t>
            </a:r>
            <a:r>
              <a:rPr lang="el-GR" sz="2400" i="1" dirty="0"/>
              <a:t>μ</a:t>
            </a:r>
            <a:endParaRPr lang="en-US" sz="2400" i="1" dirty="0"/>
          </a:p>
          <a:p>
            <a:pPr fontAlgn="auto">
              <a:spcAft>
                <a:spcPts val="0"/>
              </a:spcAft>
              <a:buFontTx/>
              <a:buChar char="-"/>
            </a:pPr>
            <a:r>
              <a:rPr lang="en-US" sz="2400" i="1" dirty="0"/>
              <a:t>Unknown standard deviation </a:t>
            </a:r>
            <a:r>
              <a:rPr lang="el-GR" sz="2400" i="1" dirty="0"/>
              <a:t>σ</a:t>
            </a:r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909CF-4219-4AE6-BDBE-989F97DBC1F1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9D5BD9-5C43-4250-9737-D4E93FFFA763}" type="slidenum">
              <a:rPr lang="en-US" sz="1400"/>
              <a:pPr algn="r"/>
              <a:t>86</a:t>
            </a:fld>
            <a:endParaRPr lang="en-US" sz="1400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EC35192-8F9B-4F2B-94AC-647DDB956859}"/>
              </a:ext>
            </a:extLst>
          </p:cNvPr>
          <p:cNvSpPr txBox="1">
            <a:spLocks noGrp="1"/>
          </p:cNvSpPr>
          <p:nvPr/>
        </p:nvSpPr>
        <p:spPr bwMode="auto">
          <a:xfrm>
            <a:off x="1981200" y="6544559"/>
            <a:ext cx="3325296" cy="33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MCMC (1)</a:t>
            </a:r>
          </a:p>
        </p:txBody>
      </p:sp>
    </p:spTree>
    <p:extLst>
      <p:ext uri="{BB962C8B-B14F-4D97-AF65-F5344CB8AC3E}">
        <p14:creationId xmlns:p14="http://schemas.microsoft.com/office/powerpoint/2010/main" val="11018573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C92093-1005-4229-B107-F106CBCA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56" y="0"/>
            <a:ext cx="4414644" cy="68642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F6759E-831D-472D-8A8E-76C4C2BA5D0A}"/>
              </a:ext>
            </a:extLst>
          </p:cNvPr>
          <p:cNvSpPr txBox="1">
            <a:spLocks/>
          </p:cNvSpPr>
          <p:nvPr/>
        </p:nvSpPr>
        <p:spPr>
          <a:xfrm>
            <a:off x="331107" y="304800"/>
            <a:ext cx="4191000" cy="6248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/>
              <a:t>Markov Chain Monte Carlo (MCMC)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Essentially a random walk through posterior parameter space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But similar to bootstrapping in how we use it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Again, think: “possible realities”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Iterations no longer independent of each other - this is fine, just let it walk long enough to “explore”</a:t>
            </a:r>
          </a:p>
          <a:p>
            <a:pPr fontAlgn="auto">
              <a:spcAft>
                <a:spcPts val="0"/>
              </a:spcAft>
            </a:pPr>
            <a:endParaRPr lang="en-US" sz="24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400" i="1" dirty="0"/>
              <a:t>Toy example at right:</a:t>
            </a:r>
          </a:p>
          <a:p>
            <a:pPr fontAlgn="auto">
              <a:spcAft>
                <a:spcPts val="0"/>
              </a:spcAft>
              <a:buFontTx/>
              <a:buChar char="-"/>
            </a:pPr>
            <a:r>
              <a:rPr lang="en-US" sz="2400" i="1" dirty="0"/>
              <a:t>Unknown mean </a:t>
            </a:r>
            <a:r>
              <a:rPr lang="el-GR" sz="2400" i="1" dirty="0"/>
              <a:t>μ</a:t>
            </a:r>
            <a:endParaRPr lang="en-US" sz="2400" i="1" dirty="0"/>
          </a:p>
          <a:p>
            <a:pPr fontAlgn="auto">
              <a:spcAft>
                <a:spcPts val="0"/>
              </a:spcAft>
              <a:buFontTx/>
              <a:buChar char="-"/>
            </a:pPr>
            <a:r>
              <a:rPr lang="en-US" sz="2400" i="1" dirty="0"/>
              <a:t>Unknown standard deviation </a:t>
            </a:r>
            <a:r>
              <a:rPr lang="el-GR" sz="2400" i="1" dirty="0"/>
              <a:t>σ</a:t>
            </a:r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EE56F-DF26-4105-9B62-D93FD5D5E229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9D5BD9-5C43-4250-9737-D4E93FFFA763}" type="slidenum">
              <a:rPr lang="en-US" sz="1400"/>
              <a:pPr algn="r"/>
              <a:t>87</a:t>
            </a:fld>
            <a:endParaRPr lang="en-US" sz="1400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A6BFEFB-37E4-4C81-A863-96E612BCE2C5}"/>
              </a:ext>
            </a:extLst>
          </p:cNvPr>
          <p:cNvSpPr txBox="1">
            <a:spLocks noGrp="1"/>
          </p:cNvSpPr>
          <p:nvPr/>
        </p:nvSpPr>
        <p:spPr bwMode="auto">
          <a:xfrm>
            <a:off x="1981200" y="6544559"/>
            <a:ext cx="3325296" cy="33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MCMC (2)</a:t>
            </a:r>
          </a:p>
        </p:txBody>
      </p:sp>
    </p:spTree>
    <p:extLst>
      <p:ext uri="{BB962C8B-B14F-4D97-AF65-F5344CB8AC3E}">
        <p14:creationId xmlns:p14="http://schemas.microsoft.com/office/powerpoint/2010/main" val="40808220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Footer Placeholder 2"/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Classic model (1)</a:t>
            </a:r>
          </a:p>
        </p:txBody>
      </p:sp>
      <p:sp>
        <p:nvSpPr>
          <p:cNvPr id="51204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E563F58-1FFF-402C-90C9-A0D3C0577F5C}" type="slidenum">
              <a:rPr lang="en-US" sz="1400"/>
              <a:pPr algn="r"/>
              <a:t>88</a:t>
            </a:fld>
            <a:endParaRPr lang="en-US" sz="1400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28600"/>
            <a:ext cx="4191000" cy="1066800"/>
          </a:xfrm>
        </p:spPr>
        <p:txBody>
          <a:bodyPr/>
          <a:lstStyle/>
          <a:p>
            <a:pPr eaLnBrk="1" hangingPunct="1"/>
            <a:r>
              <a:rPr lang="en-US" sz="3600"/>
              <a:t>Classic Ricker Model</a:t>
            </a:r>
          </a:p>
        </p:txBody>
      </p:sp>
      <p:sp>
        <p:nvSpPr>
          <p:cNvPr id="51206" name="Text Box 3"/>
          <p:cNvSpPr txBox="1">
            <a:spLocks noChangeArrowheads="1"/>
          </p:cNvSpPr>
          <p:nvPr/>
        </p:nvSpPr>
        <p:spPr bwMode="auto">
          <a:xfrm>
            <a:off x="1798638" y="4724400"/>
            <a:ext cx="60229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/>
              <a:t>Can be analyzed using simple linear regression</a:t>
            </a:r>
          </a:p>
          <a:p>
            <a:pPr>
              <a:buFontTx/>
              <a:buChar char="•"/>
            </a:pPr>
            <a:r>
              <a:rPr lang="en-US"/>
              <a:t>Assumes:</a:t>
            </a:r>
          </a:p>
          <a:p>
            <a:pPr lvl="1">
              <a:buFontTx/>
              <a:buChar char="•"/>
            </a:pPr>
            <a:r>
              <a:rPr lang="en-US"/>
              <a:t>{S</a:t>
            </a:r>
            <a:r>
              <a:rPr lang="en-US" baseline="-25000"/>
              <a:t>i</a:t>
            </a:r>
            <a:r>
              <a:rPr lang="en-US"/>
              <a:t>} fixed, known without error</a:t>
            </a:r>
          </a:p>
          <a:p>
            <a:pPr lvl="1">
              <a:buFontTx/>
              <a:buChar char="•"/>
            </a:pPr>
            <a:r>
              <a:rPr lang="en-US"/>
              <a:t>{S</a:t>
            </a:r>
            <a:r>
              <a:rPr lang="en-US" baseline="-25000"/>
              <a:t>i</a:t>
            </a:r>
            <a:r>
              <a:rPr lang="en-US"/>
              <a:t>, R</a:t>
            </a:r>
            <a:r>
              <a:rPr lang="en-US" baseline="-25000"/>
              <a:t>i</a:t>
            </a:r>
            <a:r>
              <a:rPr lang="en-US"/>
              <a:t>} data pairs independent</a:t>
            </a:r>
          </a:p>
        </p:txBody>
      </p:sp>
      <p:grpSp>
        <p:nvGrpSpPr>
          <p:cNvPr id="51207" name="Group 4"/>
          <p:cNvGrpSpPr>
            <a:grpSpLocks/>
          </p:cNvGrpSpPr>
          <p:nvPr/>
        </p:nvGrpSpPr>
        <p:grpSpPr bwMode="auto">
          <a:xfrm>
            <a:off x="990600" y="1447800"/>
            <a:ext cx="7162800" cy="3055938"/>
            <a:chOff x="432" y="1104"/>
            <a:chExt cx="4800" cy="2309"/>
          </a:xfrm>
        </p:grpSpPr>
        <p:sp>
          <p:nvSpPr>
            <p:cNvPr id="51208" name="AutoShape 5"/>
            <p:cNvSpPr>
              <a:spLocks noChangeArrowheads="1"/>
            </p:cNvSpPr>
            <p:nvPr/>
          </p:nvSpPr>
          <p:spPr bwMode="auto">
            <a:xfrm>
              <a:off x="2587" y="1104"/>
              <a:ext cx="267" cy="288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>
                  <a:solidFill>
                    <a:srgbClr val="006600"/>
                  </a:solidFill>
                  <a:latin typeface="Symbol" pitchFamily="18" charset="2"/>
                </a:rPr>
                <a:t>b</a:t>
              </a:r>
              <a:endParaRPr lang="en-US" sz="2800" b="1" baseline="-25000">
                <a:solidFill>
                  <a:srgbClr val="006600"/>
                </a:solidFill>
                <a:latin typeface="Symbol" pitchFamily="18" charset="2"/>
              </a:endParaRPr>
            </a:p>
          </p:txBody>
        </p:sp>
        <p:cxnSp>
          <p:nvCxnSpPr>
            <p:cNvPr id="51209" name="AutoShape 6"/>
            <p:cNvCxnSpPr>
              <a:cxnSpLocks noChangeShapeType="1"/>
              <a:stCxn id="51212" idx="6"/>
              <a:endCxn id="51219" idx="1"/>
            </p:cNvCxnSpPr>
            <p:nvPr/>
          </p:nvCxnSpPr>
          <p:spPr bwMode="auto">
            <a:xfrm flipV="1">
              <a:off x="3792" y="2372"/>
              <a:ext cx="263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1210" name="AutoShape 7"/>
            <p:cNvSpPr>
              <a:spLocks noChangeArrowheads="1"/>
            </p:cNvSpPr>
            <p:nvPr/>
          </p:nvSpPr>
          <p:spPr bwMode="auto">
            <a:xfrm>
              <a:off x="1824" y="1104"/>
              <a:ext cx="384" cy="288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>
                  <a:solidFill>
                    <a:srgbClr val="006600"/>
                  </a:solidFill>
                </a:rPr>
                <a:t>ln</a:t>
              </a:r>
              <a:r>
                <a:rPr lang="en-US" sz="2800" b="1">
                  <a:solidFill>
                    <a:srgbClr val="006600"/>
                  </a:solidFill>
                  <a:latin typeface="Symbol" pitchFamily="18" charset="2"/>
                </a:rPr>
                <a:t>a</a:t>
              </a:r>
              <a:endParaRPr lang="en-US" sz="2800" b="1" baseline="-25000">
                <a:solidFill>
                  <a:srgbClr val="006600"/>
                </a:solidFill>
                <a:latin typeface="Symbol" pitchFamily="18" charset="2"/>
              </a:endParaRPr>
            </a:p>
          </p:txBody>
        </p:sp>
        <p:sp>
          <p:nvSpPr>
            <p:cNvPr id="51211" name="AutoShape 8"/>
            <p:cNvSpPr>
              <a:spLocks noChangeArrowheads="1"/>
            </p:cNvSpPr>
            <p:nvPr/>
          </p:nvSpPr>
          <p:spPr bwMode="auto">
            <a:xfrm>
              <a:off x="3384" y="1104"/>
              <a:ext cx="266" cy="288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>
                  <a:solidFill>
                    <a:srgbClr val="006600"/>
                  </a:solidFill>
                  <a:latin typeface="Symbol" pitchFamily="18" charset="2"/>
                </a:rPr>
                <a:t>s</a:t>
              </a:r>
            </a:p>
          </p:txBody>
        </p:sp>
        <p:sp>
          <p:nvSpPr>
            <p:cNvPr id="51212" name="Oval 9"/>
            <p:cNvSpPr>
              <a:spLocks noChangeArrowheads="1"/>
            </p:cNvSpPr>
            <p:nvPr/>
          </p:nvSpPr>
          <p:spPr bwMode="auto">
            <a:xfrm>
              <a:off x="3258" y="2241"/>
              <a:ext cx="524" cy="2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>
                  <a:solidFill>
                    <a:schemeClr val="accent2"/>
                  </a:solidFill>
                </a:rPr>
                <a:t>lognorm</a:t>
              </a:r>
              <a:endParaRPr lang="en-US" sz="1600"/>
            </a:p>
          </p:txBody>
        </p:sp>
        <p:cxnSp>
          <p:nvCxnSpPr>
            <p:cNvPr id="51213" name="AutoShape 10"/>
            <p:cNvCxnSpPr>
              <a:cxnSpLocks noChangeShapeType="1"/>
              <a:stCxn id="51210" idx="2"/>
              <a:endCxn id="51216" idx="0"/>
            </p:cNvCxnSpPr>
            <p:nvPr/>
          </p:nvCxnSpPr>
          <p:spPr bwMode="auto">
            <a:xfrm>
              <a:off x="2016" y="1404"/>
              <a:ext cx="354" cy="6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14" name="AutoShape 11"/>
            <p:cNvCxnSpPr>
              <a:cxnSpLocks noChangeShapeType="1"/>
              <a:stCxn id="51208" idx="2"/>
              <a:endCxn id="51216" idx="0"/>
            </p:cNvCxnSpPr>
            <p:nvPr/>
          </p:nvCxnSpPr>
          <p:spPr bwMode="auto">
            <a:xfrm flipH="1">
              <a:off x="2369" y="1402"/>
              <a:ext cx="352" cy="6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15" name="AutoShape 12"/>
            <p:cNvCxnSpPr>
              <a:cxnSpLocks noChangeShapeType="1"/>
              <a:stCxn id="51211" idx="2"/>
              <a:endCxn id="51212" idx="0"/>
            </p:cNvCxnSpPr>
            <p:nvPr/>
          </p:nvCxnSpPr>
          <p:spPr bwMode="auto">
            <a:xfrm>
              <a:off x="3517" y="1402"/>
              <a:ext cx="3" cy="8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1216" name="AutoShape 13"/>
            <p:cNvSpPr>
              <a:spLocks noChangeArrowheads="1"/>
            </p:cNvSpPr>
            <p:nvPr/>
          </p:nvSpPr>
          <p:spPr bwMode="auto">
            <a:xfrm>
              <a:off x="1764" y="2090"/>
              <a:ext cx="1211" cy="568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fit.R</a:t>
              </a:r>
              <a:r>
                <a:rPr lang="en-US" sz="2800" b="1" baseline="-25000"/>
                <a:t>i</a:t>
              </a:r>
            </a:p>
          </p:txBody>
        </p:sp>
        <p:cxnSp>
          <p:nvCxnSpPr>
            <p:cNvPr id="51217" name="AutoShape 14"/>
            <p:cNvCxnSpPr>
              <a:cxnSpLocks noChangeShapeType="1"/>
              <a:stCxn id="51216" idx="3"/>
              <a:endCxn id="51212" idx="2"/>
            </p:cNvCxnSpPr>
            <p:nvPr/>
          </p:nvCxnSpPr>
          <p:spPr bwMode="auto">
            <a:xfrm>
              <a:off x="2985" y="2374"/>
              <a:ext cx="2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18" name="AutoShape 15"/>
            <p:cNvCxnSpPr>
              <a:cxnSpLocks noChangeShapeType="1"/>
              <a:stCxn id="51224" idx="3"/>
              <a:endCxn id="51216" idx="1"/>
            </p:cNvCxnSpPr>
            <p:nvPr/>
          </p:nvCxnSpPr>
          <p:spPr bwMode="auto">
            <a:xfrm>
              <a:off x="1489" y="2371"/>
              <a:ext cx="265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1219" name="AutoShape 16"/>
            <p:cNvSpPr>
              <a:spLocks noChangeArrowheads="1"/>
            </p:cNvSpPr>
            <p:nvPr/>
          </p:nvSpPr>
          <p:spPr bwMode="auto">
            <a:xfrm>
              <a:off x="4065" y="2107"/>
              <a:ext cx="1009" cy="531"/>
            </a:xfrm>
            <a:prstGeom prst="flowChartPunchedCard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 b="1"/>
                <a:t>R</a:t>
              </a:r>
              <a:r>
                <a:rPr lang="en-US" sz="3600" b="1" baseline="-25000"/>
                <a:t>i</a:t>
              </a:r>
              <a:endParaRPr lang="en-US" sz="3600" b="1"/>
            </a:p>
          </p:txBody>
        </p:sp>
        <p:sp>
          <p:nvSpPr>
            <p:cNvPr id="51220" name="Rectangle 17"/>
            <p:cNvSpPr>
              <a:spLocks noChangeArrowheads="1"/>
            </p:cNvSpPr>
            <p:nvPr/>
          </p:nvSpPr>
          <p:spPr bwMode="auto">
            <a:xfrm>
              <a:off x="432" y="1559"/>
              <a:ext cx="4682" cy="17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1" name="Rectangle 18"/>
            <p:cNvSpPr>
              <a:spLocks noChangeArrowheads="1"/>
            </p:cNvSpPr>
            <p:nvPr/>
          </p:nvSpPr>
          <p:spPr bwMode="auto">
            <a:xfrm>
              <a:off x="491" y="1614"/>
              <a:ext cx="4682" cy="17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2" name="Rectangle 19"/>
            <p:cNvSpPr>
              <a:spLocks noChangeArrowheads="1"/>
            </p:cNvSpPr>
            <p:nvPr/>
          </p:nvSpPr>
          <p:spPr bwMode="auto">
            <a:xfrm>
              <a:off x="550" y="1669"/>
              <a:ext cx="4682" cy="17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3" name="Text Box 20"/>
            <p:cNvSpPr txBox="1">
              <a:spLocks noChangeArrowheads="1"/>
            </p:cNvSpPr>
            <p:nvPr/>
          </p:nvSpPr>
          <p:spPr bwMode="auto">
            <a:xfrm>
              <a:off x="4308" y="3024"/>
              <a:ext cx="797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/>
                <a:t>{i = 1:20}</a:t>
              </a:r>
            </a:p>
          </p:txBody>
        </p:sp>
        <p:sp>
          <p:nvSpPr>
            <p:cNvPr id="51224" name="Text Box 21"/>
            <p:cNvSpPr txBox="1">
              <a:spLocks noChangeArrowheads="1"/>
            </p:cNvSpPr>
            <p:nvPr/>
          </p:nvSpPr>
          <p:spPr bwMode="auto">
            <a:xfrm>
              <a:off x="708" y="2175"/>
              <a:ext cx="773" cy="50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3600" b="1"/>
                <a:t>S</a:t>
              </a:r>
              <a:r>
                <a:rPr lang="en-US" sz="3600" b="1" baseline="-25000"/>
                <a:t>i</a:t>
              </a:r>
              <a:endParaRPr lang="en-US" sz="3600" b="1"/>
            </a:p>
          </p:txBody>
        </p:sp>
      </p:grpSp>
      <p:graphicFrame>
        <p:nvGraphicFramePr>
          <p:cNvPr id="51202" name="Object 22"/>
          <p:cNvGraphicFramePr>
            <a:graphicFrameLocks noChangeAspect="1"/>
          </p:cNvGraphicFramePr>
          <p:nvPr/>
        </p:nvGraphicFramePr>
        <p:xfrm>
          <a:off x="5105400" y="409575"/>
          <a:ext cx="2743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3" name="Equation" r:id="rId4" imgW="939600" imgH="203040" progId="Equation.3">
                  <p:embed/>
                </p:oleObj>
              </mc:Choice>
              <mc:Fallback>
                <p:oleObj name="Equation" r:id="rId4" imgW="93960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09575"/>
                        <a:ext cx="2743200" cy="6350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FE80E31-8CFF-4164-91BF-6F0A6F862384}" type="slidenum">
              <a:rPr lang="en-US" sz="1400"/>
              <a:pPr algn="r"/>
              <a:t>89</a:t>
            </a:fld>
            <a:endParaRPr lang="en-US" sz="1400"/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4" cstate="print"/>
          <a:srcRect t="78926" r="81496"/>
          <a:stretch>
            <a:fillRect/>
          </a:stretch>
        </p:blipFill>
        <p:spPr bwMode="auto">
          <a:xfrm>
            <a:off x="381000" y="5562600"/>
            <a:ext cx="1524000" cy="122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230" name="Group 3"/>
          <p:cNvGrpSpPr>
            <a:grpSpLocks/>
          </p:cNvGrpSpPr>
          <p:nvPr/>
        </p:nvGrpSpPr>
        <p:grpSpPr bwMode="auto">
          <a:xfrm>
            <a:off x="5562600" y="152400"/>
            <a:ext cx="3505200" cy="1503363"/>
            <a:chOff x="432" y="1104"/>
            <a:chExt cx="4800" cy="2530"/>
          </a:xfrm>
        </p:grpSpPr>
        <p:sp>
          <p:nvSpPr>
            <p:cNvPr id="52232" name="AutoShape 4"/>
            <p:cNvSpPr>
              <a:spLocks noChangeArrowheads="1"/>
            </p:cNvSpPr>
            <p:nvPr/>
          </p:nvSpPr>
          <p:spPr bwMode="auto">
            <a:xfrm>
              <a:off x="2587" y="1104"/>
              <a:ext cx="267" cy="288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  <a:latin typeface="Symbol" pitchFamily="18" charset="2"/>
                </a:rPr>
                <a:t>b</a:t>
              </a:r>
              <a:endParaRPr lang="en-US" sz="1200" b="1" baseline="-25000">
                <a:solidFill>
                  <a:srgbClr val="006600"/>
                </a:solidFill>
                <a:latin typeface="Symbol" pitchFamily="18" charset="2"/>
              </a:endParaRPr>
            </a:p>
          </p:txBody>
        </p:sp>
        <p:cxnSp>
          <p:nvCxnSpPr>
            <p:cNvPr id="52233" name="AutoShape 5"/>
            <p:cNvCxnSpPr>
              <a:cxnSpLocks noChangeShapeType="1"/>
              <a:stCxn id="52236" idx="6"/>
              <a:endCxn id="52243" idx="1"/>
            </p:cNvCxnSpPr>
            <p:nvPr/>
          </p:nvCxnSpPr>
          <p:spPr bwMode="auto">
            <a:xfrm flipV="1">
              <a:off x="3792" y="2372"/>
              <a:ext cx="263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234" name="AutoShape 6"/>
            <p:cNvSpPr>
              <a:spLocks noChangeArrowheads="1"/>
            </p:cNvSpPr>
            <p:nvPr/>
          </p:nvSpPr>
          <p:spPr bwMode="auto">
            <a:xfrm>
              <a:off x="1824" y="1104"/>
              <a:ext cx="384" cy="288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</a:rPr>
                <a:t>ln</a:t>
              </a:r>
              <a:r>
                <a:rPr lang="en-US" sz="1200" b="1">
                  <a:solidFill>
                    <a:srgbClr val="006600"/>
                  </a:solidFill>
                  <a:latin typeface="Symbol" pitchFamily="18" charset="2"/>
                </a:rPr>
                <a:t>a</a:t>
              </a:r>
              <a:endParaRPr lang="en-US" sz="1200" b="1" baseline="-25000">
                <a:solidFill>
                  <a:srgbClr val="006600"/>
                </a:solidFill>
                <a:latin typeface="Symbol" pitchFamily="18" charset="2"/>
              </a:endParaRPr>
            </a:p>
          </p:txBody>
        </p:sp>
        <p:sp>
          <p:nvSpPr>
            <p:cNvPr id="52235" name="AutoShape 7"/>
            <p:cNvSpPr>
              <a:spLocks noChangeArrowheads="1"/>
            </p:cNvSpPr>
            <p:nvPr/>
          </p:nvSpPr>
          <p:spPr bwMode="auto">
            <a:xfrm>
              <a:off x="3384" y="1104"/>
              <a:ext cx="266" cy="288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6600"/>
                  </a:solidFill>
                  <a:latin typeface="Symbol" pitchFamily="18" charset="2"/>
                </a:rPr>
                <a:t>s</a:t>
              </a:r>
            </a:p>
          </p:txBody>
        </p:sp>
        <p:sp>
          <p:nvSpPr>
            <p:cNvPr id="52236" name="Oval 8"/>
            <p:cNvSpPr>
              <a:spLocks noChangeArrowheads="1"/>
            </p:cNvSpPr>
            <p:nvPr/>
          </p:nvSpPr>
          <p:spPr bwMode="auto">
            <a:xfrm>
              <a:off x="3258" y="2241"/>
              <a:ext cx="524" cy="2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>
                  <a:solidFill>
                    <a:schemeClr val="accent2"/>
                  </a:solidFill>
                </a:rPr>
                <a:t>lognorm</a:t>
              </a:r>
              <a:endParaRPr lang="en-US" sz="700"/>
            </a:p>
          </p:txBody>
        </p:sp>
        <p:cxnSp>
          <p:nvCxnSpPr>
            <p:cNvPr id="52237" name="AutoShape 9"/>
            <p:cNvCxnSpPr>
              <a:cxnSpLocks noChangeShapeType="1"/>
              <a:stCxn id="52234" idx="2"/>
              <a:endCxn id="52240" idx="0"/>
            </p:cNvCxnSpPr>
            <p:nvPr/>
          </p:nvCxnSpPr>
          <p:spPr bwMode="auto">
            <a:xfrm>
              <a:off x="2016" y="1404"/>
              <a:ext cx="354" cy="6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238" name="AutoShape 10"/>
            <p:cNvCxnSpPr>
              <a:cxnSpLocks noChangeShapeType="1"/>
              <a:stCxn id="52232" idx="2"/>
              <a:endCxn id="52240" idx="0"/>
            </p:cNvCxnSpPr>
            <p:nvPr/>
          </p:nvCxnSpPr>
          <p:spPr bwMode="auto">
            <a:xfrm flipH="1">
              <a:off x="2369" y="1402"/>
              <a:ext cx="352" cy="6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239" name="AutoShape 11"/>
            <p:cNvCxnSpPr>
              <a:cxnSpLocks noChangeShapeType="1"/>
              <a:stCxn id="52235" idx="2"/>
              <a:endCxn id="52236" idx="0"/>
            </p:cNvCxnSpPr>
            <p:nvPr/>
          </p:nvCxnSpPr>
          <p:spPr bwMode="auto">
            <a:xfrm>
              <a:off x="3517" y="1402"/>
              <a:ext cx="3" cy="8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240" name="AutoShape 12"/>
            <p:cNvSpPr>
              <a:spLocks noChangeArrowheads="1"/>
            </p:cNvSpPr>
            <p:nvPr/>
          </p:nvSpPr>
          <p:spPr bwMode="auto">
            <a:xfrm>
              <a:off x="1764" y="2090"/>
              <a:ext cx="1211" cy="568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/>
                <a:t>fit.R</a:t>
              </a:r>
              <a:r>
                <a:rPr lang="en-US" sz="1200" b="1" baseline="-25000"/>
                <a:t>i</a:t>
              </a:r>
            </a:p>
          </p:txBody>
        </p:sp>
        <p:cxnSp>
          <p:nvCxnSpPr>
            <p:cNvPr id="52241" name="AutoShape 13"/>
            <p:cNvCxnSpPr>
              <a:cxnSpLocks noChangeShapeType="1"/>
              <a:stCxn id="52240" idx="3"/>
              <a:endCxn id="52236" idx="2"/>
            </p:cNvCxnSpPr>
            <p:nvPr/>
          </p:nvCxnSpPr>
          <p:spPr bwMode="auto">
            <a:xfrm>
              <a:off x="2985" y="2374"/>
              <a:ext cx="2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242" name="AutoShape 14"/>
            <p:cNvCxnSpPr>
              <a:cxnSpLocks noChangeShapeType="1"/>
              <a:stCxn id="52248" idx="3"/>
              <a:endCxn id="52240" idx="1"/>
            </p:cNvCxnSpPr>
            <p:nvPr/>
          </p:nvCxnSpPr>
          <p:spPr bwMode="auto">
            <a:xfrm>
              <a:off x="1489" y="2371"/>
              <a:ext cx="265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243" name="AutoShape 15"/>
            <p:cNvSpPr>
              <a:spLocks noChangeArrowheads="1"/>
            </p:cNvSpPr>
            <p:nvPr/>
          </p:nvSpPr>
          <p:spPr bwMode="auto">
            <a:xfrm>
              <a:off x="4065" y="2107"/>
              <a:ext cx="1009" cy="531"/>
            </a:xfrm>
            <a:prstGeom prst="flowChartPunchedCard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/>
                <a:t>R</a:t>
              </a:r>
              <a:r>
                <a:rPr lang="en-US" sz="1600" b="1" baseline="-25000"/>
                <a:t>i</a:t>
              </a:r>
              <a:endParaRPr lang="en-US" sz="1600" b="1"/>
            </a:p>
          </p:txBody>
        </p:sp>
        <p:sp>
          <p:nvSpPr>
            <p:cNvPr id="52244" name="Rectangle 16"/>
            <p:cNvSpPr>
              <a:spLocks noChangeArrowheads="1"/>
            </p:cNvSpPr>
            <p:nvPr/>
          </p:nvSpPr>
          <p:spPr bwMode="auto">
            <a:xfrm>
              <a:off x="432" y="1559"/>
              <a:ext cx="4682" cy="17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5" name="Rectangle 17"/>
            <p:cNvSpPr>
              <a:spLocks noChangeArrowheads="1"/>
            </p:cNvSpPr>
            <p:nvPr/>
          </p:nvSpPr>
          <p:spPr bwMode="auto">
            <a:xfrm>
              <a:off x="491" y="1614"/>
              <a:ext cx="4682" cy="17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6" name="Rectangle 18"/>
            <p:cNvSpPr>
              <a:spLocks noChangeArrowheads="1"/>
            </p:cNvSpPr>
            <p:nvPr/>
          </p:nvSpPr>
          <p:spPr bwMode="auto">
            <a:xfrm>
              <a:off x="550" y="1669"/>
              <a:ext cx="4682" cy="17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7" name="Text Box 19"/>
            <p:cNvSpPr txBox="1">
              <a:spLocks noChangeArrowheads="1"/>
            </p:cNvSpPr>
            <p:nvPr/>
          </p:nvSpPr>
          <p:spPr bwMode="auto">
            <a:xfrm>
              <a:off x="4308" y="3249"/>
              <a:ext cx="872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900" b="1"/>
                <a:t>{i = 1:20}</a:t>
              </a:r>
            </a:p>
          </p:txBody>
        </p:sp>
        <p:sp>
          <p:nvSpPr>
            <p:cNvPr id="52248" name="Text Box 20"/>
            <p:cNvSpPr txBox="1">
              <a:spLocks noChangeArrowheads="1"/>
            </p:cNvSpPr>
            <p:nvPr/>
          </p:nvSpPr>
          <p:spPr bwMode="auto">
            <a:xfrm>
              <a:off x="708" y="2175"/>
              <a:ext cx="774" cy="61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/>
                <a:t>S</a:t>
              </a:r>
              <a:r>
                <a:rPr lang="en-US" sz="1600" b="1" baseline="-25000"/>
                <a:t>i</a:t>
              </a:r>
              <a:endParaRPr lang="en-US" sz="1600" b="1"/>
            </a:p>
          </p:txBody>
        </p:sp>
      </p:grpSp>
      <p:sp>
        <p:nvSpPr>
          <p:cNvPr id="52231" name="Rectangle 2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3657600" cy="1066800"/>
          </a:xfrm>
        </p:spPr>
        <p:txBody>
          <a:bodyPr/>
          <a:lstStyle/>
          <a:p>
            <a:pPr eaLnBrk="1" hangingPunct="1"/>
            <a:r>
              <a:rPr lang="en-US" sz="3200">
                <a:solidFill>
                  <a:schemeClr val="bg2"/>
                </a:solidFill>
              </a:rPr>
              <a:t>Ricker 1 classic.odc</a:t>
            </a:r>
          </a:p>
        </p:txBody>
      </p:sp>
      <p:graphicFrame>
        <p:nvGraphicFramePr>
          <p:cNvPr id="52226" name="Object 22"/>
          <p:cNvGraphicFramePr>
            <a:graphicFrameLocks noGrp="1" noChangeAspect="1"/>
          </p:cNvGraphicFramePr>
          <p:nvPr>
            <p:ph idx="4294967295"/>
          </p:nvPr>
        </p:nvGraphicFramePr>
        <p:xfrm>
          <a:off x="333375" y="1600200"/>
          <a:ext cx="7972425" cy="395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6" r:id="rId5" imgW="5276520" imgH="2619360" progId="">
                  <p:embed/>
                </p:oleObj>
              </mc:Choice>
              <mc:Fallback>
                <p:oleObj r:id="rId5" imgW="5276520" imgH="2619360" progId="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" y="1600200"/>
                        <a:ext cx="7972425" cy="395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837D7F7E-6EEE-4DEE-A3C6-3B0BDC18F9FD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Classic model (2)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5376238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9</a:t>
            </a:fld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Object 7"/>
              <p:cNvSpPr txBox="1"/>
              <p:nvPr/>
            </p:nvSpPr>
            <p:spPr bwMode="auto">
              <a:xfrm>
                <a:off x="1019839" y="1246459"/>
                <a:ext cx="23622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69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9839" y="1246459"/>
                <a:ext cx="2362200" cy="457200"/>
              </a:xfrm>
              <a:prstGeom prst="rect">
                <a:avLst/>
              </a:prstGeom>
              <a:blipFill>
                <a:blip r:embed="rId3"/>
                <a:stretch>
                  <a:fillRect l="-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/>
              <p:nvPr/>
            </p:nvSpPr>
            <p:spPr bwMode="auto">
              <a:xfrm>
                <a:off x="1248439" y="2916684"/>
                <a:ext cx="190500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9811BEEF-2EBE-4CB2-8ECE-6DF12D321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8439" y="2916684"/>
                <a:ext cx="1905000" cy="457200"/>
              </a:xfrm>
              <a:prstGeom prst="rect">
                <a:avLst/>
              </a:prstGeom>
              <a:blipFill>
                <a:blip r:embed="rId4"/>
                <a:stretch>
                  <a:fillRect l="-14103" t="-110667" b="-16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7">
                <a:extLst>
                  <a:ext uri="{FF2B5EF4-FFF2-40B4-BE49-F238E27FC236}">
                    <a16:creationId xmlns:a16="http://schemas.microsoft.com/office/drawing/2014/main" id="{28662496-2430-4472-9555-490589CB032A}"/>
                  </a:ext>
                </a:extLst>
              </p:cNvPr>
              <p:cNvSpPr txBox="1"/>
              <p:nvPr/>
            </p:nvSpPr>
            <p:spPr bwMode="auto">
              <a:xfrm>
                <a:off x="533400" y="4781524"/>
                <a:ext cx="2637760" cy="45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ln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e>
                    </m:d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8" name="Object 7">
                <a:extLst>
                  <a:ext uri="{FF2B5EF4-FFF2-40B4-BE49-F238E27FC236}">
                    <a16:creationId xmlns:a16="http://schemas.microsoft.com/office/drawing/2014/main" id="{28662496-2430-4472-9555-490589CB0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4781524"/>
                <a:ext cx="2637760" cy="457200"/>
              </a:xfrm>
              <a:prstGeom prst="rect">
                <a:avLst/>
              </a:prstGeom>
              <a:blipFill>
                <a:blip r:embed="rId5"/>
                <a:stretch>
                  <a:fillRect l="-1620" t="-92000" b="-9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D052720-F75E-4760-A8D6-05445A03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2039" y="0"/>
            <a:ext cx="4572396" cy="243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AF3A7-1F63-4C1D-B180-266FA34CA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039" y="2209589"/>
            <a:ext cx="4572396" cy="2438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0426EF-70E0-4A1A-8757-965CD51A83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2039" y="4343189"/>
            <a:ext cx="4572396" cy="2438611"/>
          </a:xfrm>
          <a:prstGeom prst="rect">
            <a:avLst/>
          </a:prstGeom>
        </p:spPr>
      </p:pic>
      <p:sp>
        <p:nvSpPr>
          <p:cNvPr id="29699" name="Footer Placeholder 2"/>
          <p:cNvSpPr txBox="1">
            <a:spLocks noGrp="1"/>
          </p:cNvSpPr>
          <p:nvPr/>
        </p:nvSpPr>
        <p:spPr bwMode="auto">
          <a:xfrm>
            <a:off x="1676400" y="6553200"/>
            <a:ext cx="408389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- Ricker S-R Relationship - parameters (8)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154948-0633-49CC-AE54-9CFAA041E8F8}"/>
              </a:ext>
            </a:extLst>
          </p:cNvPr>
          <p:cNvCxnSpPr>
            <a:cxnSpLocks/>
          </p:cNvCxnSpPr>
          <p:nvPr/>
        </p:nvCxnSpPr>
        <p:spPr>
          <a:xfrm flipV="1">
            <a:off x="5791200" y="381000"/>
            <a:ext cx="685800" cy="11430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39C83D-2C8D-459D-AF00-F27AFCBC685B}"/>
              </a:ext>
            </a:extLst>
          </p:cNvPr>
          <p:cNvSpPr txBox="1"/>
          <p:nvPr/>
        </p:nvSpPr>
        <p:spPr>
          <a:xfrm>
            <a:off x="6553200" y="375201"/>
            <a:ext cx="174905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Increasing </a:t>
            </a:r>
            <a:r>
              <a:rPr lang="el-GR" sz="1800" b="1" dirty="0"/>
              <a:t>α</a:t>
            </a:r>
            <a:endParaRPr lang="en-US" sz="1800" b="1" dirty="0"/>
          </a:p>
          <a:p>
            <a:r>
              <a:rPr lang="el-GR" sz="1800" dirty="0"/>
              <a:t>β</a:t>
            </a:r>
            <a:r>
              <a:rPr lang="en-US" sz="1800" dirty="0"/>
              <a:t> held constant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23E622-8AD8-4793-BA37-7FB404992529}"/>
              </a:ext>
            </a:extLst>
          </p:cNvPr>
          <p:cNvCxnSpPr>
            <a:cxnSpLocks/>
          </p:cNvCxnSpPr>
          <p:nvPr/>
        </p:nvCxnSpPr>
        <p:spPr>
          <a:xfrm flipV="1">
            <a:off x="5029200" y="2613622"/>
            <a:ext cx="685800" cy="11430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D3B64A7-2D5B-4406-922F-3801F56620A6}"/>
              </a:ext>
            </a:extLst>
          </p:cNvPr>
          <p:cNvSpPr txBox="1"/>
          <p:nvPr/>
        </p:nvSpPr>
        <p:spPr>
          <a:xfrm>
            <a:off x="6553200" y="2538791"/>
            <a:ext cx="174905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Increasing </a:t>
            </a:r>
            <a:r>
              <a:rPr lang="el-GR" sz="1800" b="1" dirty="0"/>
              <a:t>α</a:t>
            </a:r>
            <a:endParaRPr lang="en-US" sz="1800" b="1" dirty="0"/>
          </a:p>
          <a:p>
            <a:r>
              <a:rPr lang="el-GR" sz="1800" dirty="0"/>
              <a:t>β</a:t>
            </a:r>
            <a:r>
              <a:rPr lang="en-US" sz="1800" dirty="0"/>
              <a:t> held constant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22EE95-D82C-4041-88EB-32DAAFF7449D}"/>
              </a:ext>
            </a:extLst>
          </p:cNvPr>
          <p:cNvCxnSpPr>
            <a:cxnSpLocks/>
          </p:cNvCxnSpPr>
          <p:nvPr/>
        </p:nvCxnSpPr>
        <p:spPr>
          <a:xfrm flipV="1">
            <a:off x="5379292" y="4624117"/>
            <a:ext cx="685800" cy="11430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A7AEF1-C65A-482C-BF30-67C6CD56724C}"/>
              </a:ext>
            </a:extLst>
          </p:cNvPr>
          <p:cNvSpPr txBox="1"/>
          <p:nvPr/>
        </p:nvSpPr>
        <p:spPr>
          <a:xfrm>
            <a:off x="6553200" y="4607442"/>
            <a:ext cx="174905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Increasing </a:t>
            </a:r>
            <a:r>
              <a:rPr lang="el-GR" sz="1800" b="1" dirty="0"/>
              <a:t>α</a:t>
            </a:r>
            <a:endParaRPr lang="en-US" sz="1800" b="1" dirty="0"/>
          </a:p>
          <a:p>
            <a:r>
              <a:rPr lang="el-GR" sz="1800" dirty="0"/>
              <a:t>β</a:t>
            </a:r>
            <a:r>
              <a:rPr lang="en-US" sz="1800" dirty="0"/>
              <a:t> held constant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73B80BE4-C13B-44DE-9333-8B76851B9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4" y="103108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400" kern="0"/>
              <a:t>Ricker Relationship:</a:t>
            </a:r>
            <a:br>
              <a:rPr lang="en-US" sz="2400" kern="0"/>
            </a:br>
            <a:r>
              <a:rPr lang="en-US" sz="2400" b="1" kern="0"/>
              <a:t>Parameters</a:t>
            </a:r>
            <a:endParaRPr lang="en-US" sz="2400" b="1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A65A3-0D24-4356-8240-5253ABD5D66C}"/>
              </a:ext>
            </a:extLst>
          </p:cNvPr>
          <p:cNvSpPr txBox="1"/>
          <p:nvPr/>
        </p:nvSpPr>
        <p:spPr>
          <a:xfrm>
            <a:off x="5493258" y="6477000"/>
            <a:ext cx="90441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     S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14D028-9C17-482C-83C4-F4BB22A80F53}"/>
              </a:ext>
            </a:extLst>
          </p:cNvPr>
          <p:cNvSpPr txBox="1"/>
          <p:nvPr/>
        </p:nvSpPr>
        <p:spPr>
          <a:xfrm rot="16200000">
            <a:off x="2887512" y="771034"/>
            <a:ext cx="10999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E4C96-7130-4D9B-AEA6-E65101963571}"/>
              </a:ext>
            </a:extLst>
          </p:cNvPr>
          <p:cNvSpPr txBox="1"/>
          <p:nvPr/>
        </p:nvSpPr>
        <p:spPr>
          <a:xfrm rot="16200000">
            <a:off x="2753002" y="2998372"/>
            <a:ext cx="13564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R/S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EB24B-2A4F-4AEC-8305-08EB825FA82C}"/>
              </a:ext>
            </a:extLst>
          </p:cNvPr>
          <p:cNvSpPr txBox="1"/>
          <p:nvPr/>
        </p:nvSpPr>
        <p:spPr>
          <a:xfrm rot="16200000">
            <a:off x="2529361" y="5191043"/>
            <a:ext cx="18181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     ln(R/S)    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14C36C2C-44BF-4C52-A5B4-61E1DEA94FA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4557F82-0C6D-4A69-ACF6-F371570B5EF1}" type="slidenum">
              <a:rPr lang="en-US" sz="1400"/>
              <a:pPr algn="r"/>
              <a:t>9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166943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5C2A97E-6827-45C7-8583-379FC7B9DC37}" type="slidenum">
              <a:rPr lang="en-US" sz="1400"/>
              <a:pPr algn="r"/>
              <a:t>90</a:t>
            </a:fld>
            <a:endParaRPr lang="en-US" sz="1400"/>
          </a:p>
        </p:txBody>
      </p:sp>
      <p:sp>
        <p:nvSpPr>
          <p:cNvPr id="166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6534" y="1842687"/>
            <a:ext cx="3908266" cy="1143000"/>
          </a:xfrm>
        </p:spPr>
        <p:txBody>
          <a:bodyPr/>
          <a:lstStyle/>
          <a:p>
            <a:pPr eaLnBrk="1" hangingPunct="1"/>
            <a:r>
              <a:rPr lang="en-US" sz="2800" i="1" dirty="0"/>
              <a:t>Probability Distributions</a:t>
            </a:r>
            <a:endParaRPr lang="en-US" sz="2800" i="1" dirty="0">
              <a:solidFill>
                <a:srgbClr val="FF0000"/>
              </a:solidFill>
            </a:endParaRPr>
          </a:p>
        </p:txBody>
      </p:sp>
      <p:pic>
        <p:nvPicPr>
          <p:cNvPr id="166917" name="Picture 3"/>
          <p:cNvPicPr>
            <a:picLocks noChangeAspect="1" noChangeArrowheads="1"/>
          </p:cNvPicPr>
          <p:nvPr/>
        </p:nvPicPr>
        <p:blipFill>
          <a:blip r:embed="rId3" cstate="print"/>
          <a:srcRect l="21693" b="18845"/>
          <a:stretch>
            <a:fillRect/>
          </a:stretch>
        </p:blipFill>
        <p:spPr bwMode="auto">
          <a:xfrm>
            <a:off x="79128" y="2986525"/>
            <a:ext cx="3733800" cy="170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1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68" y="4691062"/>
            <a:ext cx="4082732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8A41433-05F2-40F0-BF6E-D721B4E2F4AC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Classic model (3)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BA33BC5-30E1-4536-978B-F37CB041C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b="12569"/>
          <a:stretch>
            <a:fillRect/>
          </a:stretch>
        </p:blipFill>
        <p:spPr bwMode="auto">
          <a:xfrm>
            <a:off x="3962400" y="2971800"/>
            <a:ext cx="5232893" cy="312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A2A8834-EE11-4456-8F7E-990DD5880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0217" y="1842687"/>
            <a:ext cx="312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 i="1" kern="0" dirty="0"/>
              <a:t>OY Profiles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08778C7-3B7F-4669-8C09-65B62229A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67" y="178557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rgbClr val="0000FF"/>
                </a:solidFill>
              </a:rPr>
              <a:t>State-Space</a:t>
            </a:r>
            <a:r>
              <a:rPr lang="en-US" kern="0" dirty="0"/>
              <a:t> vs </a:t>
            </a:r>
            <a:r>
              <a:rPr lang="en-US" kern="0" dirty="0">
                <a:solidFill>
                  <a:srgbClr val="FF0000"/>
                </a:solidFill>
              </a:rPr>
              <a:t>Bootstrap</a:t>
            </a:r>
          </a:p>
          <a:p>
            <a:pPr eaLnBrk="1" hangingPunct="1"/>
            <a:r>
              <a:rPr lang="en-US" sz="2800" b="1" kern="0" dirty="0">
                <a:solidFill>
                  <a:schemeClr val="tx1"/>
                </a:solidFill>
              </a:rPr>
              <a:t>Equivalent inferences from equivalent model!</a:t>
            </a:r>
            <a:r>
              <a:rPr lang="en-US" b="1" kern="0" dirty="0"/>
              <a:t>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203A8CA-23F9-471E-95F0-844664077E09}" type="slidenum">
              <a:rPr lang="en-US" sz="1400"/>
              <a:pPr algn="r"/>
              <a:t>91</a:t>
            </a:fld>
            <a:endParaRPr lang="en-US" sz="1400"/>
          </a:p>
        </p:txBody>
      </p:sp>
      <p:sp>
        <p:nvSpPr>
          <p:cNvPr id="1710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eaLnBrk="1" hangingPunct="1"/>
            <a:r>
              <a:rPr lang="en-US" dirty="0"/>
              <a:t>State-Space Model</a:t>
            </a:r>
          </a:p>
        </p:txBody>
      </p:sp>
      <p:grpSp>
        <p:nvGrpSpPr>
          <p:cNvPr id="171013" name="Group 3"/>
          <p:cNvGrpSpPr>
            <a:grpSpLocks/>
          </p:cNvGrpSpPr>
          <p:nvPr/>
        </p:nvGrpSpPr>
        <p:grpSpPr bwMode="auto">
          <a:xfrm>
            <a:off x="266700" y="1066800"/>
            <a:ext cx="8724900" cy="5381625"/>
            <a:chOff x="0" y="1008"/>
            <a:chExt cx="5496" cy="3390"/>
          </a:xfrm>
        </p:grpSpPr>
        <p:grpSp>
          <p:nvGrpSpPr>
            <p:cNvPr id="171014" name="Group 4"/>
            <p:cNvGrpSpPr>
              <a:grpSpLocks/>
            </p:cNvGrpSpPr>
            <p:nvPr/>
          </p:nvGrpSpPr>
          <p:grpSpPr bwMode="auto">
            <a:xfrm>
              <a:off x="0" y="1008"/>
              <a:ext cx="5496" cy="3390"/>
              <a:chOff x="0" y="1008"/>
              <a:chExt cx="5496" cy="3390"/>
            </a:xfrm>
          </p:grpSpPr>
          <p:sp>
            <p:nvSpPr>
              <p:cNvPr id="171023" name="AutoShape 5"/>
              <p:cNvSpPr>
                <a:spLocks noChangeArrowheads="1"/>
              </p:cNvSpPr>
              <p:nvPr/>
            </p:nvSpPr>
            <p:spPr bwMode="auto">
              <a:xfrm>
                <a:off x="798" y="2257"/>
                <a:ext cx="504" cy="388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S</a:t>
                </a:r>
                <a:r>
                  <a:rPr lang="en-US" sz="3600" baseline="-25000"/>
                  <a:t>2</a:t>
                </a:r>
                <a:endParaRPr lang="en-US" sz="3600"/>
              </a:p>
            </p:txBody>
          </p:sp>
          <p:sp>
            <p:nvSpPr>
              <p:cNvPr id="171024" name="AutoShape 6"/>
              <p:cNvSpPr>
                <a:spLocks noChangeArrowheads="1"/>
              </p:cNvSpPr>
              <p:nvPr/>
            </p:nvSpPr>
            <p:spPr bwMode="auto">
              <a:xfrm>
                <a:off x="0" y="2257"/>
                <a:ext cx="504" cy="388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S^</a:t>
                </a:r>
                <a:r>
                  <a:rPr lang="en-US" sz="3600" baseline="-25000"/>
                  <a:t>2</a:t>
                </a:r>
                <a:endParaRPr lang="en-US" sz="3600"/>
              </a:p>
            </p:txBody>
          </p:sp>
          <p:sp>
            <p:nvSpPr>
              <p:cNvPr id="171025" name="AutoShape 7"/>
              <p:cNvSpPr>
                <a:spLocks noChangeArrowheads="1"/>
              </p:cNvSpPr>
              <p:nvPr/>
            </p:nvSpPr>
            <p:spPr bwMode="auto">
              <a:xfrm>
                <a:off x="2058" y="1008"/>
                <a:ext cx="277" cy="328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>
                    <a:solidFill>
                      <a:srgbClr val="006600"/>
                    </a:solidFill>
                    <a:latin typeface="Symbol" pitchFamily="18" charset="2"/>
                  </a:rPr>
                  <a:t>b</a:t>
                </a:r>
                <a:endParaRPr lang="en-US" sz="3600" baseline="-25000">
                  <a:solidFill>
                    <a:srgbClr val="006600"/>
                  </a:solidFill>
                  <a:latin typeface="Symbol" pitchFamily="18" charset="2"/>
                </a:endParaRPr>
              </a:p>
            </p:txBody>
          </p:sp>
          <p:cxnSp>
            <p:nvCxnSpPr>
              <p:cNvPr id="171026" name="AutoShape 8"/>
              <p:cNvCxnSpPr>
                <a:cxnSpLocks noChangeShapeType="1"/>
                <a:stCxn id="171031" idx="6"/>
                <a:endCxn id="171042" idx="0"/>
              </p:cNvCxnSpPr>
              <p:nvPr/>
            </p:nvCxnSpPr>
            <p:spPr bwMode="auto">
              <a:xfrm>
                <a:off x="3161" y="1805"/>
                <a:ext cx="493" cy="2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27" name="AutoShape 9"/>
              <p:cNvCxnSpPr>
                <a:cxnSpLocks noChangeShapeType="1"/>
                <a:stCxn id="171023" idx="1"/>
                <a:endCxn id="171024" idx="3"/>
              </p:cNvCxnSpPr>
              <p:nvPr/>
            </p:nvCxnSpPr>
            <p:spPr bwMode="auto">
              <a:xfrm flipH="1">
                <a:off x="515" y="2451"/>
                <a:ext cx="273" cy="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28" name="AutoShape 10"/>
              <p:cNvSpPr>
                <a:spLocks noChangeArrowheads="1"/>
              </p:cNvSpPr>
              <p:nvPr/>
            </p:nvSpPr>
            <p:spPr bwMode="auto">
              <a:xfrm>
                <a:off x="1512" y="1008"/>
                <a:ext cx="277" cy="328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>
                    <a:solidFill>
                      <a:srgbClr val="006600"/>
                    </a:solidFill>
                    <a:latin typeface="Symbol" pitchFamily="18" charset="2"/>
                  </a:rPr>
                  <a:t>a</a:t>
                </a:r>
                <a:endParaRPr lang="en-US" sz="3600" baseline="-25000">
                  <a:solidFill>
                    <a:srgbClr val="006600"/>
                  </a:solidFill>
                  <a:latin typeface="Symbol" pitchFamily="18" charset="2"/>
                </a:endParaRPr>
              </a:p>
            </p:txBody>
          </p:sp>
          <p:sp>
            <p:nvSpPr>
              <p:cNvPr id="171029" name="AutoShape 11"/>
              <p:cNvSpPr>
                <a:spLocks noChangeArrowheads="1"/>
              </p:cNvSpPr>
              <p:nvPr/>
            </p:nvSpPr>
            <p:spPr bwMode="auto">
              <a:xfrm>
                <a:off x="2741" y="1008"/>
                <a:ext cx="278" cy="328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>
                    <a:solidFill>
                      <a:srgbClr val="006600"/>
                    </a:solidFill>
                    <a:latin typeface="Symbol" pitchFamily="18" charset="2"/>
                  </a:rPr>
                  <a:t>s</a:t>
                </a:r>
              </a:p>
            </p:txBody>
          </p:sp>
          <p:sp>
            <p:nvSpPr>
              <p:cNvPr id="171030" name="AutoShape 12"/>
              <p:cNvSpPr>
                <a:spLocks noChangeArrowheads="1"/>
              </p:cNvSpPr>
              <p:nvPr/>
            </p:nvSpPr>
            <p:spPr bwMode="auto">
              <a:xfrm>
                <a:off x="3744" y="1056"/>
                <a:ext cx="336" cy="327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>
                    <a:solidFill>
                      <a:srgbClr val="006600"/>
                    </a:solidFill>
                    <a:latin typeface="Arial" charset="0"/>
                  </a:rPr>
                  <a:t>U</a:t>
                </a:r>
                <a:endParaRPr lang="en-US" sz="3600" baseline="-25000">
                  <a:solidFill>
                    <a:srgbClr val="006600"/>
                  </a:solidFill>
                </a:endParaRPr>
              </a:p>
            </p:txBody>
          </p:sp>
          <p:sp>
            <p:nvSpPr>
              <p:cNvPr id="171031" name="Oval 13"/>
              <p:cNvSpPr>
                <a:spLocks noChangeArrowheads="1"/>
              </p:cNvSpPr>
              <p:nvPr/>
            </p:nvSpPr>
            <p:spPr bwMode="auto">
              <a:xfrm>
                <a:off x="2604" y="1654"/>
                <a:ext cx="546" cy="30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accent2"/>
                    </a:solidFill>
                  </a:rPr>
                  <a:t>lnorm</a:t>
                </a:r>
                <a:endParaRPr lang="en-US"/>
              </a:p>
            </p:txBody>
          </p:sp>
          <p:cxnSp>
            <p:nvCxnSpPr>
              <p:cNvPr id="171032" name="AutoShape 14"/>
              <p:cNvCxnSpPr>
                <a:cxnSpLocks noChangeShapeType="1"/>
                <a:stCxn id="171028" idx="2"/>
                <a:endCxn id="171035" idx="0"/>
              </p:cNvCxnSpPr>
              <p:nvPr/>
            </p:nvCxnSpPr>
            <p:spPr bwMode="auto">
              <a:xfrm>
                <a:off x="1651" y="1346"/>
                <a:ext cx="260" cy="25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33" name="AutoShape 15"/>
              <p:cNvCxnSpPr>
                <a:cxnSpLocks noChangeShapeType="1"/>
                <a:stCxn id="171025" idx="2"/>
                <a:endCxn id="171035" idx="0"/>
              </p:cNvCxnSpPr>
              <p:nvPr/>
            </p:nvCxnSpPr>
            <p:spPr bwMode="auto">
              <a:xfrm flipH="1">
                <a:off x="1911" y="1346"/>
                <a:ext cx="286" cy="25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34" name="AutoShape 16"/>
              <p:cNvCxnSpPr>
                <a:cxnSpLocks noChangeShapeType="1"/>
                <a:stCxn id="171029" idx="2"/>
                <a:endCxn id="171031" idx="0"/>
              </p:cNvCxnSpPr>
              <p:nvPr/>
            </p:nvCxnSpPr>
            <p:spPr bwMode="auto">
              <a:xfrm flipH="1">
                <a:off x="2877" y="1346"/>
                <a:ext cx="4" cy="2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35" name="AutoShape 17"/>
              <p:cNvSpPr>
                <a:spLocks noChangeArrowheads="1"/>
              </p:cNvSpPr>
              <p:nvPr/>
            </p:nvSpPr>
            <p:spPr bwMode="auto">
              <a:xfrm>
                <a:off x="1596" y="1611"/>
                <a:ext cx="630" cy="388"/>
              </a:xfrm>
              <a:prstGeom prst="diamond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Rfit2</a:t>
                </a:r>
              </a:p>
            </p:txBody>
          </p:sp>
          <p:cxnSp>
            <p:nvCxnSpPr>
              <p:cNvPr id="171036" name="AutoShape 18"/>
              <p:cNvCxnSpPr>
                <a:cxnSpLocks noChangeShapeType="1"/>
                <a:stCxn id="171035" idx="3"/>
                <a:endCxn id="171031" idx="2"/>
              </p:cNvCxnSpPr>
              <p:nvPr/>
            </p:nvCxnSpPr>
            <p:spPr bwMode="auto">
              <a:xfrm>
                <a:off x="2237" y="1805"/>
                <a:ext cx="357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37" name="AutoShape 19"/>
              <p:cNvCxnSpPr>
                <a:cxnSpLocks noChangeShapeType="1"/>
                <a:stCxn id="171030" idx="2"/>
                <a:endCxn id="171017" idx="0"/>
              </p:cNvCxnSpPr>
              <p:nvPr/>
            </p:nvCxnSpPr>
            <p:spPr bwMode="auto">
              <a:xfrm>
                <a:off x="3912" y="1395"/>
                <a:ext cx="516" cy="214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38" name="AutoShape 20"/>
              <p:cNvSpPr>
                <a:spLocks noChangeArrowheads="1"/>
              </p:cNvSpPr>
              <p:nvPr/>
            </p:nvSpPr>
            <p:spPr bwMode="auto">
              <a:xfrm>
                <a:off x="798" y="1266"/>
                <a:ext cx="504" cy="388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S</a:t>
                </a:r>
                <a:r>
                  <a:rPr lang="en-US" sz="3600" baseline="-25000"/>
                  <a:t>1</a:t>
                </a:r>
                <a:endParaRPr lang="en-US" sz="3600"/>
              </a:p>
            </p:txBody>
          </p:sp>
          <p:cxnSp>
            <p:nvCxnSpPr>
              <p:cNvPr id="171039" name="AutoShape 21"/>
              <p:cNvCxnSpPr>
                <a:cxnSpLocks noChangeShapeType="1"/>
                <a:stCxn id="171038" idx="3"/>
                <a:endCxn id="171035" idx="1"/>
              </p:cNvCxnSpPr>
              <p:nvPr/>
            </p:nvCxnSpPr>
            <p:spPr bwMode="auto">
              <a:xfrm>
                <a:off x="1313" y="1460"/>
                <a:ext cx="273" cy="34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40" name="AutoShape 22"/>
              <p:cNvSpPr>
                <a:spLocks noChangeArrowheads="1"/>
              </p:cNvSpPr>
              <p:nvPr/>
            </p:nvSpPr>
            <p:spPr bwMode="auto">
              <a:xfrm>
                <a:off x="4992" y="2445"/>
                <a:ext cx="504" cy="387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H^</a:t>
                </a:r>
                <a:r>
                  <a:rPr lang="en-US" sz="3600" baseline="-25000"/>
                  <a:t>2</a:t>
                </a:r>
                <a:endParaRPr lang="en-US" sz="3600"/>
              </a:p>
            </p:txBody>
          </p:sp>
          <p:cxnSp>
            <p:nvCxnSpPr>
              <p:cNvPr id="171041" name="AutoShape 23"/>
              <p:cNvCxnSpPr>
                <a:cxnSpLocks noChangeShapeType="1"/>
                <a:stCxn id="171042" idx="3"/>
                <a:endCxn id="171016" idx="1"/>
              </p:cNvCxnSpPr>
              <p:nvPr/>
            </p:nvCxnSpPr>
            <p:spPr bwMode="auto">
              <a:xfrm>
                <a:off x="3918" y="2236"/>
                <a:ext cx="246" cy="40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42" name="AutoShape 24"/>
              <p:cNvSpPr>
                <a:spLocks noChangeArrowheads="1"/>
              </p:cNvSpPr>
              <p:nvPr/>
            </p:nvSpPr>
            <p:spPr bwMode="auto">
              <a:xfrm>
                <a:off x="3402" y="2042"/>
                <a:ext cx="504" cy="388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R</a:t>
                </a:r>
                <a:r>
                  <a:rPr lang="en-US" sz="3600" baseline="-25000"/>
                  <a:t>2</a:t>
                </a:r>
                <a:endParaRPr lang="en-US" sz="3600"/>
              </a:p>
            </p:txBody>
          </p:sp>
          <p:cxnSp>
            <p:nvCxnSpPr>
              <p:cNvPr id="171043" name="AutoShape 25"/>
              <p:cNvCxnSpPr>
                <a:cxnSpLocks noChangeShapeType="1"/>
                <a:stCxn id="171042" idx="1"/>
                <a:endCxn id="171023" idx="3"/>
              </p:cNvCxnSpPr>
              <p:nvPr/>
            </p:nvCxnSpPr>
            <p:spPr bwMode="auto">
              <a:xfrm flipH="1">
                <a:off x="1313" y="2236"/>
                <a:ext cx="2079" cy="215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44" name="AutoShape 26"/>
              <p:cNvCxnSpPr>
                <a:cxnSpLocks noChangeShapeType="1"/>
                <a:stCxn id="171016" idx="1"/>
                <a:endCxn id="171023" idx="3"/>
              </p:cNvCxnSpPr>
              <p:nvPr/>
            </p:nvCxnSpPr>
            <p:spPr bwMode="auto">
              <a:xfrm flipH="1" flipV="1">
                <a:off x="1314" y="2451"/>
                <a:ext cx="2850" cy="19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45" name="AutoShape 27"/>
              <p:cNvCxnSpPr>
                <a:cxnSpLocks noChangeShapeType="1"/>
                <a:stCxn id="171046" idx="6"/>
                <a:endCxn id="171051" idx="0"/>
              </p:cNvCxnSpPr>
              <p:nvPr/>
            </p:nvCxnSpPr>
            <p:spPr bwMode="auto">
              <a:xfrm>
                <a:off x="3161" y="2862"/>
                <a:ext cx="494" cy="2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46" name="Oval 28"/>
              <p:cNvSpPr>
                <a:spLocks noChangeArrowheads="1"/>
              </p:cNvSpPr>
              <p:nvPr/>
            </p:nvSpPr>
            <p:spPr bwMode="auto">
              <a:xfrm>
                <a:off x="2604" y="2712"/>
                <a:ext cx="546" cy="30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accent2"/>
                    </a:solidFill>
                  </a:rPr>
                  <a:t>lnorm</a:t>
                </a:r>
                <a:endParaRPr lang="en-US"/>
              </a:p>
            </p:txBody>
          </p:sp>
          <p:sp>
            <p:nvSpPr>
              <p:cNvPr id="171047" name="AutoShape 29"/>
              <p:cNvSpPr>
                <a:spLocks noChangeArrowheads="1"/>
              </p:cNvSpPr>
              <p:nvPr/>
            </p:nvSpPr>
            <p:spPr bwMode="auto">
              <a:xfrm>
                <a:off x="1638" y="2688"/>
                <a:ext cx="683" cy="345"/>
              </a:xfrm>
              <a:prstGeom prst="diamond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Rfit3</a:t>
                </a:r>
              </a:p>
            </p:txBody>
          </p:sp>
          <p:cxnSp>
            <p:nvCxnSpPr>
              <p:cNvPr id="171048" name="AutoShape 30"/>
              <p:cNvCxnSpPr>
                <a:cxnSpLocks noChangeShapeType="1"/>
                <a:stCxn id="171047" idx="3"/>
                <a:endCxn id="171046" idx="2"/>
              </p:cNvCxnSpPr>
              <p:nvPr/>
            </p:nvCxnSpPr>
            <p:spPr bwMode="auto">
              <a:xfrm>
                <a:off x="2331" y="2861"/>
                <a:ext cx="263" cy="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49" name="AutoShape 31"/>
              <p:cNvSpPr>
                <a:spLocks noChangeArrowheads="1"/>
              </p:cNvSpPr>
              <p:nvPr/>
            </p:nvSpPr>
            <p:spPr bwMode="auto">
              <a:xfrm>
                <a:off x="4992" y="3558"/>
                <a:ext cx="504" cy="387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H^</a:t>
                </a:r>
                <a:r>
                  <a:rPr lang="en-US" sz="3600" baseline="-25000"/>
                  <a:t>3</a:t>
                </a:r>
                <a:endParaRPr lang="en-US" sz="3600"/>
              </a:p>
            </p:txBody>
          </p:sp>
          <p:cxnSp>
            <p:nvCxnSpPr>
              <p:cNvPr id="171050" name="AutoShape 32"/>
              <p:cNvCxnSpPr>
                <a:cxnSpLocks noChangeShapeType="1"/>
                <a:stCxn id="171051" idx="3"/>
                <a:endCxn id="171017" idx="1"/>
              </p:cNvCxnSpPr>
              <p:nvPr/>
            </p:nvCxnSpPr>
            <p:spPr bwMode="auto">
              <a:xfrm>
                <a:off x="3919" y="3278"/>
                <a:ext cx="245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51" name="AutoShape 33"/>
              <p:cNvSpPr>
                <a:spLocks noChangeArrowheads="1"/>
              </p:cNvSpPr>
              <p:nvPr/>
            </p:nvSpPr>
            <p:spPr bwMode="auto">
              <a:xfrm>
                <a:off x="3403" y="3084"/>
                <a:ext cx="504" cy="388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R</a:t>
                </a:r>
                <a:r>
                  <a:rPr lang="en-US" sz="3600" baseline="-25000"/>
                  <a:t>3</a:t>
                </a:r>
                <a:endParaRPr lang="en-US" sz="3600"/>
              </a:p>
            </p:txBody>
          </p:sp>
          <p:cxnSp>
            <p:nvCxnSpPr>
              <p:cNvPr id="171052" name="AutoShape 34"/>
              <p:cNvCxnSpPr>
                <a:cxnSpLocks noChangeShapeType="1"/>
                <a:stCxn id="171051" idx="1"/>
                <a:endCxn id="171055" idx="3"/>
              </p:cNvCxnSpPr>
              <p:nvPr/>
            </p:nvCxnSpPr>
            <p:spPr bwMode="auto">
              <a:xfrm flipH="1">
                <a:off x="1313" y="3278"/>
                <a:ext cx="2079" cy="293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53" name="AutoShape 35"/>
              <p:cNvCxnSpPr>
                <a:cxnSpLocks noChangeShapeType="1"/>
                <a:stCxn id="171017" idx="1"/>
                <a:endCxn id="171055" idx="3"/>
              </p:cNvCxnSpPr>
              <p:nvPr/>
            </p:nvCxnSpPr>
            <p:spPr bwMode="auto">
              <a:xfrm flipH="1" flipV="1">
                <a:off x="1314" y="3571"/>
                <a:ext cx="2850" cy="17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54" name="AutoShape 36"/>
              <p:cNvCxnSpPr>
                <a:cxnSpLocks noChangeShapeType="1"/>
                <a:stCxn id="171023" idx="3"/>
                <a:endCxn id="171047" idx="1"/>
              </p:cNvCxnSpPr>
              <p:nvPr/>
            </p:nvCxnSpPr>
            <p:spPr bwMode="auto">
              <a:xfrm>
                <a:off x="1313" y="2451"/>
                <a:ext cx="315" cy="41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55" name="AutoShape 37"/>
              <p:cNvSpPr>
                <a:spLocks noChangeArrowheads="1"/>
              </p:cNvSpPr>
              <p:nvPr/>
            </p:nvSpPr>
            <p:spPr bwMode="auto">
              <a:xfrm>
                <a:off x="798" y="3377"/>
                <a:ext cx="504" cy="388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S</a:t>
                </a:r>
                <a:r>
                  <a:rPr lang="en-US" sz="3600" baseline="-25000"/>
                  <a:t>3</a:t>
                </a:r>
                <a:endParaRPr lang="en-US" sz="3600"/>
              </a:p>
            </p:txBody>
          </p:sp>
          <p:sp>
            <p:nvSpPr>
              <p:cNvPr id="171056" name="AutoShape 38"/>
              <p:cNvSpPr>
                <a:spLocks noChangeArrowheads="1"/>
              </p:cNvSpPr>
              <p:nvPr/>
            </p:nvSpPr>
            <p:spPr bwMode="auto">
              <a:xfrm>
                <a:off x="0" y="3377"/>
                <a:ext cx="504" cy="388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S^</a:t>
                </a:r>
                <a:r>
                  <a:rPr lang="en-US" sz="3600" baseline="-25000"/>
                  <a:t>3</a:t>
                </a:r>
                <a:endParaRPr lang="en-US" sz="3600"/>
              </a:p>
            </p:txBody>
          </p:sp>
          <p:cxnSp>
            <p:nvCxnSpPr>
              <p:cNvPr id="171057" name="AutoShape 39"/>
              <p:cNvCxnSpPr>
                <a:cxnSpLocks noChangeShapeType="1"/>
                <a:stCxn id="171055" idx="1"/>
                <a:endCxn id="171056" idx="3"/>
              </p:cNvCxnSpPr>
              <p:nvPr/>
            </p:nvCxnSpPr>
            <p:spPr bwMode="auto">
              <a:xfrm flipH="1">
                <a:off x="515" y="3571"/>
                <a:ext cx="273" cy="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58" name="AutoShape 40"/>
              <p:cNvSpPr>
                <a:spLocks noChangeArrowheads="1"/>
              </p:cNvSpPr>
              <p:nvPr/>
            </p:nvSpPr>
            <p:spPr bwMode="auto">
              <a:xfrm>
                <a:off x="0" y="1266"/>
                <a:ext cx="504" cy="388"/>
              </a:xfrm>
              <a:prstGeom prst="flowChartPunchedCard">
                <a:avLst/>
              </a:prstGeom>
              <a:solidFill>
                <a:schemeClr val="hlink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S^</a:t>
                </a:r>
                <a:r>
                  <a:rPr lang="en-US" sz="3600" baseline="-25000"/>
                  <a:t>1</a:t>
                </a:r>
                <a:endParaRPr lang="en-US" sz="3600"/>
              </a:p>
            </p:txBody>
          </p:sp>
          <p:cxnSp>
            <p:nvCxnSpPr>
              <p:cNvPr id="171059" name="AutoShape 41"/>
              <p:cNvCxnSpPr>
                <a:cxnSpLocks noChangeShapeType="1"/>
                <a:stCxn id="171038" idx="1"/>
                <a:endCxn id="171058" idx="3"/>
              </p:cNvCxnSpPr>
              <p:nvPr/>
            </p:nvCxnSpPr>
            <p:spPr bwMode="auto">
              <a:xfrm flipH="1">
                <a:off x="515" y="1460"/>
                <a:ext cx="273" cy="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60" name="AutoShape 42"/>
              <p:cNvCxnSpPr>
                <a:cxnSpLocks noChangeShapeType="1"/>
                <a:stCxn id="171030" idx="2"/>
                <a:endCxn id="171016" idx="0"/>
              </p:cNvCxnSpPr>
              <p:nvPr/>
            </p:nvCxnSpPr>
            <p:spPr bwMode="auto">
              <a:xfrm>
                <a:off x="3912" y="1395"/>
                <a:ext cx="516" cy="104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61" name="AutoShape 43"/>
              <p:cNvCxnSpPr>
                <a:cxnSpLocks noChangeShapeType="1"/>
                <a:stCxn id="171062" idx="6"/>
              </p:cNvCxnSpPr>
              <p:nvPr/>
            </p:nvCxnSpPr>
            <p:spPr bwMode="auto">
              <a:xfrm>
                <a:off x="3194" y="3975"/>
                <a:ext cx="494" cy="2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62" name="Oval 44"/>
              <p:cNvSpPr>
                <a:spLocks noChangeArrowheads="1"/>
              </p:cNvSpPr>
              <p:nvPr/>
            </p:nvSpPr>
            <p:spPr bwMode="auto">
              <a:xfrm>
                <a:off x="2636" y="3824"/>
                <a:ext cx="546" cy="30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accent2"/>
                    </a:solidFill>
                  </a:rPr>
                  <a:t>lnorm</a:t>
                </a:r>
                <a:endParaRPr lang="en-US"/>
              </a:p>
            </p:txBody>
          </p:sp>
          <p:sp>
            <p:nvSpPr>
              <p:cNvPr id="171063" name="AutoShape 45"/>
              <p:cNvSpPr>
                <a:spLocks noChangeArrowheads="1"/>
              </p:cNvSpPr>
              <p:nvPr/>
            </p:nvSpPr>
            <p:spPr bwMode="auto">
              <a:xfrm>
                <a:off x="1670" y="3800"/>
                <a:ext cx="682" cy="345"/>
              </a:xfrm>
              <a:prstGeom prst="diamond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Rfit4</a:t>
                </a:r>
              </a:p>
            </p:txBody>
          </p:sp>
          <p:cxnSp>
            <p:nvCxnSpPr>
              <p:cNvPr id="171064" name="AutoShape 46"/>
              <p:cNvCxnSpPr>
                <a:cxnSpLocks noChangeShapeType="1"/>
                <a:stCxn id="171063" idx="3"/>
                <a:endCxn id="171062" idx="2"/>
              </p:cNvCxnSpPr>
              <p:nvPr/>
            </p:nvCxnSpPr>
            <p:spPr bwMode="auto">
              <a:xfrm>
                <a:off x="2363" y="3973"/>
                <a:ext cx="262" cy="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65" name="AutoShape 47"/>
              <p:cNvCxnSpPr>
                <a:cxnSpLocks noChangeShapeType="1"/>
                <a:endCxn id="171063" idx="1"/>
              </p:cNvCxnSpPr>
              <p:nvPr/>
            </p:nvCxnSpPr>
            <p:spPr bwMode="auto">
              <a:xfrm>
                <a:off x="1343" y="3563"/>
                <a:ext cx="315" cy="41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66" name="Text Box 48"/>
              <p:cNvSpPr txBox="1">
                <a:spLocks noChangeArrowheads="1"/>
              </p:cNvSpPr>
              <p:nvPr/>
            </p:nvSpPr>
            <p:spPr bwMode="auto">
              <a:xfrm>
                <a:off x="3234" y="4111"/>
                <a:ext cx="1225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repeat to y=20</a:t>
                </a:r>
              </a:p>
            </p:txBody>
          </p:sp>
        </p:grpSp>
        <p:grpSp>
          <p:nvGrpSpPr>
            <p:cNvPr id="171015" name="Group 49"/>
            <p:cNvGrpSpPr>
              <a:grpSpLocks/>
            </p:cNvGrpSpPr>
            <p:nvPr/>
          </p:nvGrpSpPr>
          <p:grpSpPr bwMode="auto">
            <a:xfrm>
              <a:off x="4176" y="1008"/>
              <a:ext cx="1068" cy="2932"/>
              <a:chOff x="4176" y="1008"/>
              <a:chExt cx="1068" cy="2932"/>
            </a:xfrm>
          </p:grpSpPr>
          <p:sp>
            <p:nvSpPr>
              <p:cNvPr id="171016" name="AutoShape 50"/>
              <p:cNvSpPr>
                <a:spLocks noChangeArrowheads="1"/>
              </p:cNvSpPr>
              <p:nvPr/>
            </p:nvSpPr>
            <p:spPr bwMode="auto">
              <a:xfrm>
                <a:off x="4176" y="2448"/>
                <a:ext cx="504" cy="388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H</a:t>
                </a:r>
                <a:r>
                  <a:rPr lang="en-US" sz="3600" baseline="-25000"/>
                  <a:t>2</a:t>
                </a:r>
                <a:endParaRPr lang="en-US" sz="3600"/>
              </a:p>
            </p:txBody>
          </p:sp>
          <p:sp>
            <p:nvSpPr>
              <p:cNvPr id="171017" name="AutoShape 51"/>
              <p:cNvSpPr>
                <a:spLocks noChangeArrowheads="1"/>
              </p:cNvSpPr>
              <p:nvPr/>
            </p:nvSpPr>
            <p:spPr bwMode="auto">
              <a:xfrm>
                <a:off x="4176" y="3552"/>
                <a:ext cx="504" cy="388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/>
                  <a:t>H</a:t>
                </a:r>
                <a:r>
                  <a:rPr lang="en-US" sz="3600" baseline="-25000"/>
                  <a:t>3</a:t>
                </a:r>
              </a:p>
            </p:txBody>
          </p:sp>
          <p:cxnSp>
            <p:nvCxnSpPr>
              <p:cNvPr id="171018" name="AutoShape 52"/>
              <p:cNvCxnSpPr>
                <a:cxnSpLocks noChangeShapeType="1"/>
                <a:stCxn id="171016" idx="3"/>
                <a:endCxn id="171040" idx="1"/>
              </p:cNvCxnSpPr>
              <p:nvPr/>
            </p:nvCxnSpPr>
            <p:spPr bwMode="auto">
              <a:xfrm flipV="1">
                <a:off x="4692" y="2639"/>
                <a:ext cx="288" cy="3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19" name="AutoShape 53"/>
              <p:cNvCxnSpPr>
                <a:cxnSpLocks noChangeShapeType="1"/>
                <a:stCxn id="171017" idx="3"/>
                <a:endCxn id="171049" idx="1"/>
              </p:cNvCxnSpPr>
              <p:nvPr/>
            </p:nvCxnSpPr>
            <p:spPr bwMode="auto">
              <a:xfrm>
                <a:off x="4692" y="3746"/>
                <a:ext cx="288" cy="6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1020" name="AutoShape 54"/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336" cy="327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3600">
                    <a:solidFill>
                      <a:srgbClr val="006600"/>
                    </a:solidFill>
                    <a:latin typeface="Symbol" pitchFamily="18" charset="2"/>
                  </a:rPr>
                  <a:t>s</a:t>
                </a:r>
                <a:r>
                  <a:rPr lang="en-US" sz="3600" baseline="-25000">
                    <a:solidFill>
                      <a:srgbClr val="006600"/>
                    </a:solidFill>
                    <a:latin typeface="Arial" charset="0"/>
                  </a:rPr>
                  <a:t>H</a:t>
                </a:r>
              </a:p>
            </p:txBody>
          </p:sp>
          <p:cxnSp>
            <p:nvCxnSpPr>
              <p:cNvPr id="171021" name="AutoShape 55"/>
              <p:cNvCxnSpPr>
                <a:cxnSpLocks noChangeShapeType="1"/>
                <a:stCxn id="171020" idx="2"/>
                <a:endCxn id="171040" idx="0"/>
              </p:cNvCxnSpPr>
              <p:nvPr/>
            </p:nvCxnSpPr>
            <p:spPr bwMode="auto">
              <a:xfrm>
                <a:off x="4776" y="1347"/>
                <a:ext cx="468" cy="108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1022" name="AutoShape 56"/>
              <p:cNvCxnSpPr>
                <a:cxnSpLocks noChangeShapeType="1"/>
                <a:stCxn id="171020" idx="2"/>
                <a:endCxn id="171049" idx="0"/>
              </p:cNvCxnSpPr>
              <p:nvPr/>
            </p:nvCxnSpPr>
            <p:spPr bwMode="auto">
              <a:xfrm>
                <a:off x="4776" y="1347"/>
                <a:ext cx="468" cy="219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59" name="Footer Placeholder 2">
            <a:extLst>
              <a:ext uri="{FF2B5EF4-FFF2-40B4-BE49-F238E27FC236}">
                <a16:creationId xmlns:a16="http://schemas.microsoft.com/office/drawing/2014/main" id="{C1978046-6CCC-4B29-A8FB-BEA1498519E5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(1)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F4B3E90-90B6-45C7-9E52-4EAD9E10C93E}" type="slidenum">
              <a:rPr lang="en-US" sz="1400"/>
              <a:pPr algn="r"/>
              <a:t>92</a:t>
            </a:fld>
            <a:endParaRPr lang="en-US" sz="1400"/>
          </a:p>
        </p:txBody>
      </p:sp>
      <p:pic>
        <p:nvPicPr>
          <p:cNvPr id="17203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5363" y="4419600"/>
            <a:ext cx="1646237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172037" name="Group 10"/>
          <p:cNvGrpSpPr>
            <a:grpSpLocks/>
          </p:cNvGrpSpPr>
          <p:nvPr/>
        </p:nvGrpSpPr>
        <p:grpSpPr bwMode="auto">
          <a:xfrm>
            <a:off x="304800" y="152400"/>
            <a:ext cx="6186488" cy="6019800"/>
            <a:chOff x="192" y="96"/>
            <a:chExt cx="3897" cy="3792"/>
          </a:xfrm>
        </p:grpSpPr>
        <p:pic>
          <p:nvPicPr>
            <p:cNvPr id="1720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b="4819"/>
            <a:stretch>
              <a:fillRect/>
            </a:stretch>
          </p:blipFill>
          <p:spPr bwMode="auto">
            <a:xfrm>
              <a:off x="192" y="96"/>
              <a:ext cx="3897" cy="3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2043" name="Text Box 8"/>
            <p:cNvSpPr txBox="1">
              <a:spLocks noChangeArrowheads="1"/>
            </p:cNvSpPr>
            <p:nvPr/>
          </p:nvSpPr>
          <p:spPr bwMode="auto">
            <a:xfrm>
              <a:off x="312" y="2736"/>
              <a:ext cx="1320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latin typeface="Arial" charset="0"/>
                </a:rPr>
                <a:t>S[y] &lt;- R[y] – H[y]</a:t>
              </a:r>
            </a:p>
          </p:txBody>
        </p:sp>
        <p:sp>
          <p:nvSpPr>
            <p:cNvPr id="172044" name="Text Box 9"/>
            <p:cNvSpPr txBox="1">
              <a:spLocks noChangeArrowheads="1"/>
            </p:cNvSpPr>
            <p:nvPr/>
          </p:nvSpPr>
          <p:spPr bwMode="auto">
            <a:xfrm>
              <a:off x="302" y="3370"/>
              <a:ext cx="2848" cy="4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latin typeface="Arial" charset="0"/>
                </a:rPr>
                <a:t>S.hat[y] ~ dlnorm(log.S[y],tau.log.S.hat)</a:t>
              </a:r>
            </a:p>
            <a:p>
              <a:pPr algn="ctr"/>
              <a:r>
                <a:rPr lang="en-US" sz="1800" b="1">
                  <a:latin typeface="Arial" charset="0"/>
                </a:rPr>
                <a:t>H.hat[y] ~ dlnorm(log.H[y],tau.log.H.hat)</a:t>
              </a:r>
            </a:p>
          </p:txBody>
        </p:sp>
      </p:grpSp>
      <p:grpSp>
        <p:nvGrpSpPr>
          <p:cNvPr id="172038" name="Group 4"/>
          <p:cNvGrpSpPr>
            <a:grpSpLocks/>
          </p:cNvGrpSpPr>
          <p:nvPr/>
        </p:nvGrpSpPr>
        <p:grpSpPr bwMode="auto">
          <a:xfrm>
            <a:off x="5048250" y="65088"/>
            <a:ext cx="4095750" cy="2525712"/>
            <a:chOff x="3180" y="41"/>
            <a:chExt cx="2580" cy="1591"/>
          </a:xfrm>
        </p:grpSpPr>
        <p:pic>
          <p:nvPicPr>
            <p:cNvPr id="17203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0" y="41"/>
              <a:ext cx="2580" cy="1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2040" name="Rectangle 6"/>
            <p:cNvSpPr>
              <a:spLocks noChangeArrowheads="1"/>
            </p:cNvSpPr>
            <p:nvPr/>
          </p:nvSpPr>
          <p:spPr bwMode="auto">
            <a:xfrm>
              <a:off x="5166" y="1248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041" name="Text Box 7"/>
            <p:cNvSpPr txBox="1">
              <a:spLocks noChangeArrowheads="1"/>
            </p:cNvSpPr>
            <p:nvPr/>
          </p:nvSpPr>
          <p:spPr bwMode="auto">
            <a:xfrm>
              <a:off x="5124" y="1200"/>
              <a:ext cx="25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/>
                <a:t>H</a:t>
              </a:r>
              <a:r>
                <a:rPr lang="en-US" sz="1600" baseline="-25000"/>
                <a:t>3</a:t>
              </a:r>
            </a:p>
          </p:txBody>
        </p:sp>
      </p:grp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2AC77FE8-0411-47F8-BAE8-3554A8167723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(2)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1DF297D-2700-4EB1-9381-C30706DF0EA7}" type="slidenum">
              <a:rPr lang="en-US" sz="1400"/>
              <a:pPr algn="r"/>
              <a:t>93</a:t>
            </a:fld>
            <a:endParaRPr lang="en-US" sz="1400"/>
          </a:p>
        </p:txBody>
      </p:sp>
      <p:sp>
        <p:nvSpPr>
          <p:cNvPr id="173061" name="Text Box 3"/>
          <p:cNvSpPr txBox="1">
            <a:spLocks noChangeArrowheads="1"/>
          </p:cNvSpPr>
          <p:nvPr/>
        </p:nvSpPr>
        <p:spPr bwMode="auto">
          <a:xfrm>
            <a:off x="6381750" y="3824288"/>
            <a:ext cx="1525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u="sng">
                <a:solidFill>
                  <a:srgbClr val="FF0000"/>
                </a:solidFill>
              </a:rPr>
              <a:t>Classical</a:t>
            </a:r>
          </a:p>
        </p:txBody>
      </p:sp>
      <p:sp>
        <p:nvSpPr>
          <p:cNvPr id="173062" name="Text Box 4"/>
          <p:cNvSpPr txBox="1">
            <a:spLocks noChangeArrowheads="1"/>
          </p:cNvSpPr>
          <p:nvPr/>
        </p:nvSpPr>
        <p:spPr bwMode="auto">
          <a:xfrm>
            <a:off x="4684713" y="3824288"/>
            <a:ext cx="9540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u="sng">
                <a:solidFill>
                  <a:srgbClr val="0000FF"/>
                </a:solidFill>
              </a:rPr>
              <a:t>FPM</a:t>
            </a:r>
          </a:p>
        </p:txBody>
      </p:sp>
      <p:sp>
        <p:nvSpPr>
          <p:cNvPr id="173063" name="Text Box 5"/>
          <p:cNvSpPr txBox="1">
            <a:spLocks noChangeArrowheads="1"/>
          </p:cNvSpPr>
          <p:nvPr/>
        </p:nvSpPr>
        <p:spPr bwMode="auto">
          <a:xfrm>
            <a:off x="838200" y="4475163"/>
            <a:ext cx="1231900" cy="13731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800" b="1"/>
              <a:t>ln(</a:t>
            </a:r>
            <a:r>
              <a:rPr lang="en-US" sz="2800" b="1">
                <a:latin typeface="Symbol" pitchFamily="18" charset="2"/>
              </a:rPr>
              <a:t>a</a:t>
            </a:r>
            <a:r>
              <a:rPr lang="en-US" sz="2800" b="1"/>
              <a:t>)</a:t>
            </a:r>
          </a:p>
          <a:p>
            <a:pPr algn="r"/>
            <a:r>
              <a:rPr lang="en-US" sz="2800" b="1">
                <a:latin typeface="Symbol" pitchFamily="18" charset="2"/>
              </a:rPr>
              <a:t>b</a:t>
            </a:r>
          </a:p>
          <a:p>
            <a:pPr algn="r"/>
            <a:r>
              <a:rPr lang="en-US" sz="2800" b="1"/>
              <a:t>S</a:t>
            </a:r>
            <a:r>
              <a:rPr lang="en-US" sz="2800" b="1" baseline="-25000"/>
              <a:t>MSY</a:t>
            </a:r>
            <a:endParaRPr lang="en-US" sz="2800" b="1"/>
          </a:p>
        </p:txBody>
      </p:sp>
      <p:sp>
        <p:nvSpPr>
          <p:cNvPr id="173064" name="Text Box 6"/>
          <p:cNvSpPr txBox="1">
            <a:spLocks noChangeArrowheads="1"/>
          </p:cNvSpPr>
          <p:nvPr/>
        </p:nvSpPr>
        <p:spPr bwMode="auto">
          <a:xfrm>
            <a:off x="2800350" y="3824288"/>
            <a:ext cx="9334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u="sng"/>
              <a:t>True</a:t>
            </a:r>
          </a:p>
        </p:txBody>
      </p:sp>
      <p:sp>
        <p:nvSpPr>
          <p:cNvPr id="173065" name="Text Box 7"/>
          <p:cNvSpPr txBox="1">
            <a:spLocks noChangeArrowheads="1"/>
          </p:cNvSpPr>
          <p:nvPr/>
        </p:nvSpPr>
        <p:spPr bwMode="auto">
          <a:xfrm>
            <a:off x="2349500" y="4494213"/>
            <a:ext cx="1460500" cy="13731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800" b="1"/>
              <a:t>2.0</a:t>
            </a:r>
          </a:p>
          <a:p>
            <a:pPr algn="r"/>
            <a:r>
              <a:rPr lang="en-US" sz="2800" b="1"/>
              <a:t>0.00100</a:t>
            </a:r>
          </a:p>
          <a:p>
            <a:pPr algn="r"/>
            <a:r>
              <a:rPr lang="en-US" sz="2800" b="1"/>
              <a:t>748</a:t>
            </a:r>
          </a:p>
        </p:txBody>
      </p:sp>
      <p:sp>
        <p:nvSpPr>
          <p:cNvPr id="173066" name="Text Box 8"/>
          <p:cNvSpPr txBox="1">
            <a:spLocks noChangeArrowheads="1"/>
          </p:cNvSpPr>
          <p:nvPr/>
        </p:nvSpPr>
        <p:spPr bwMode="auto">
          <a:xfrm>
            <a:off x="4191000" y="4494213"/>
            <a:ext cx="1447800" cy="13731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800" b="1">
                <a:solidFill>
                  <a:srgbClr val="0000FF"/>
                </a:solidFill>
              </a:rPr>
              <a:t>1.37</a:t>
            </a:r>
          </a:p>
          <a:p>
            <a:pPr algn="r"/>
            <a:r>
              <a:rPr lang="en-US" sz="2800" b="1">
                <a:solidFill>
                  <a:srgbClr val="0000FF"/>
                </a:solidFill>
              </a:rPr>
              <a:t>0.00072</a:t>
            </a:r>
          </a:p>
          <a:p>
            <a:pPr algn="r"/>
            <a:r>
              <a:rPr lang="en-US" sz="2800" b="1">
                <a:solidFill>
                  <a:srgbClr val="0000FF"/>
                </a:solidFill>
              </a:rPr>
              <a:t>796</a:t>
            </a:r>
          </a:p>
        </p:txBody>
      </p:sp>
      <p:sp>
        <p:nvSpPr>
          <p:cNvPr id="173067" name="Text Box 9"/>
          <p:cNvSpPr txBox="1">
            <a:spLocks noChangeArrowheads="1"/>
          </p:cNvSpPr>
          <p:nvPr/>
        </p:nvSpPr>
        <p:spPr bwMode="auto">
          <a:xfrm>
            <a:off x="6096000" y="4494213"/>
            <a:ext cx="1524000" cy="13731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800" b="1">
                <a:solidFill>
                  <a:srgbClr val="FF0000"/>
                </a:solidFill>
              </a:rPr>
              <a:t>1.32</a:t>
            </a:r>
          </a:p>
          <a:p>
            <a:pPr algn="r"/>
            <a:r>
              <a:rPr lang="en-US" sz="2800" b="1">
                <a:solidFill>
                  <a:srgbClr val="FF0000"/>
                </a:solidFill>
              </a:rPr>
              <a:t>0.00062</a:t>
            </a:r>
          </a:p>
          <a:p>
            <a:pPr algn="r"/>
            <a:r>
              <a:rPr lang="en-US" sz="2800" b="1">
                <a:solidFill>
                  <a:srgbClr val="FF0000"/>
                </a:solidFill>
              </a:rPr>
              <a:t>914</a:t>
            </a:r>
          </a:p>
        </p:txBody>
      </p:sp>
      <p:grpSp>
        <p:nvGrpSpPr>
          <p:cNvPr id="173068" name="Group 10"/>
          <p:cNvGrpSpPr>
            <a:grpSpLocks/>
          </p:cNvGrpSpPr>
          <p:nvPr/>
        </p:nvGrpSpPr>
        <p:grpSpPr bwMode="auto">
          <a:xfrm>
            <a:off x="4724400" y="369888"/>
            <a:ext cx="4095750" cy="2525712"/>
            <a:chOff x="3180" y="41"/>
            <a:chExt cx="2580" cy="1591"/>
          </a:xfrm>
        </p:grpSpPr>
        <p:pic>
          <p:nvPicPr>
            <p:cNvPr id="173069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80" y="41"/>
              <a:ext cx="2580" cy="1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3070" name="Rectangle 12"/>
            <p:cNvSpPr>
              <a:spLocks noChangeArrowheads="1"/>
            </p:cNvSpPr>
            <p:nvPr/>
          </p:nvSpPr>
          <p:spPr bwMode="auto">
            <a:xfrm>
              <a:off x="5166" y="1248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71" name="Text Box 13"/>
            <p:cNvSpPr txBox="1">
              <a:spLocks noChangeArrowheads="1"/>
            </p:cNvSpPr>
            <p:nvPr/>
          </p:nvSpPr>
          <p:spPr bwMode="auto">
            <a:xfrm>
              <a:off x="5124" y="1200"/>
              <a:ext cx="25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/>
                <a:t>H</a:t>
              </a:r>
              <a:r>
                <a:rPr lang="en-US" sz="1600" baseline="-25000"/>
                <a:t>3</a:t>
              </a:r>
            </a:p>
          </p:txBody>
        </p:sp>
      </p:grp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E43D1CF-6A62-482C-9BA8-580CB447A766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(3)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 descr="Overlay Bootstrap Posterior for BUGS example"/>
          <p:cNvPicPr>
            <a:picLocks noChangeAspect="1" noChangeArrowheads="1"/>
          </p:cNvPicPr>
          <p:nvPr/>
        </p:nvPicPr>
        <p:blipFill>
          <a:blip r:embed="rId3" cstate="print"/>
          <a:srcRect t="3847" b="5244"/>
          <a:stretch>
            <a:fillRect/>
          </a:stretch>
        </p:blipFill>
        <p:spPr bwMode="auto">
          <a:xfrm>
            <a:off x="762000" y="304800"/>
            <a:ext cx="7772400" cy="515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3" name="Rectangle 3"/>
          <p:cNvSpPr>
            <a:spLocks noGrp="1" noChangeArrowheads="1"/>
          </p:cNvSpPr>
          <p:nvPr>
            <p:ph type="title"/>
          </p:nvPr>
        </p:nvSpPr>
        <p:spPr>
          <a:xfrm>
            <a:off x="4114800" y="0"/>
            <a:ext cx="5029200" cy="1828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Typical Result</a:t>
            </a:r>
            <a:br>
              <a:rPr lang="en-US"/>
            </a:br>
            <a:r>
              <a:rPr lang="en-US"/>
              <a:t>S</a:t>
            </a:r>
            <a:r>
              <a:rPr lang="en-US" baseline="-25000"/>
              <a:t>MSY</a:t>
            </a:r>
            <a:r>
              <a:rPr lang="en-US"/>
              <a:t> Distribution</a:t>
            </a:r>
            <a:r>
              <a:rPr lang="en-US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152400" y="5410200"/>
            <a:ext cx="480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sz="4000" dirty="0">
                <a:solidFill>
                  <a:srgbClr val="0000FF"/>
                </a:solidFill>
              </a:rPr>
              <a:t>State-Space  </a:t>
            </a:r>
            <a:r>
              <a:rPr lang="en-US" sz="4000" dirty="0">
                <a:solidFill>
                  <a:srgbClr val="FF0000"/>
                </a:solidFill>
              </a:rPr>
              <a:t>Classical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7408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D88EBC4-5CF5-419A-9471-C6305EAE41CA}" type="slidenum">
              <a:rPr lang="en-US" sz="1400"/>
              <a:pPr algn="r"/>
              <a:t>94</a:t>
            </a:fld>
            <a:endParaRPr lang="en-US" sz="140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BF2BF19-97F2-4E2D-A8B5-3A39051F48C1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(4)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 cstate="print"/>
          <a:srcRect b="15453"/>
          <a:stretch>
            <a:fillRect/>
          </a:stretch>
        </p:blipFill>
        <p:spPr bwMode="auto">
          <a:xfrm>
            <a:off x="304800" y="1447800"/>
            <a:ext cx="8534400" cy="412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0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219200"/>
          </a:xfrm>
          <a:noFill/>
        </p:spPr>
        <p:txBody>
          <a:bodyPr/>
          <a:lstStyle/>
          <a:p>
            <a:r>
              <a:rPr lang="en-US"/>
              <a:t>Typical Result</a:t>
            </a:r>
            <a:br>
              <a:rPr lang="en-US"/>
            </a:br>
            <a:r>
              <a:rPr lang="en-US"/>
              <a:t>Relative Yield Profiles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2438400" y="5638800"/>
            <a:ext cx="480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sz="4000" dirty="0">
                <a:solidFill>
                  <a:srgbClr val="0000FF"/>
                </a:solidFill>
              </a:rPr>
              <a:t>State-Space  </a:t>
            </a:r>
            <a:r>
              <a:rPr lang="en-US" sz="4000" dirty="0">
                <a:solidFill>
                  <a:srgbClr val="FF0000"/>
                </a:solidFill>
              </a:rPr>
              <a:t>Classical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75109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33DD05E-1951-42B4-B71A-5D87150C1E86}" type="slidenum">
              <a:rPr lang="en-US" sz="1400"/>
              <a:pPr algn="r"/>
              <a:t>95</a:t>
            </a:fld>
            <a:endParaRPr lang="en-US" sz="140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0F8FF21-975D-4D26-A429-54E6EEAD2A57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(5)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5E55303-3509-48EA-AF03-BDB197EFB32B}" type="slidenum">
              <a:rPr lang="en-US" sz="1400"/>
              <a:pPr algn="r"/>
              <a:t>96</a:t>
            </a:fld>
            <a:endParaRPr lang="en-US" sz="1400"/>
          </a:p>
        </p:txBody>
      </p:sp>
      <p:sp>
        <p:nvSpPr>
          <p:cNvPr id="532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9248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Estimates: </a:t>
            </a:r>
            <a:r>
              <a:rPr lang="en-US" sz="4000" dirty="0">
                <a:solidFill>
                  <a:srgbClr val="FF0000"/>
                </a:solidFill>
              </a:rPr>
              <a:t>Classical</a:t>
            </a:r>
            <a:r>
              <a:rPr lang="en-US" sz="4000" dirty="0"/>
              <a:t> vs </a:t>
            </a:r>
            <a:r>
              <a:rPr lang="en-US" sz="4000" dirty="0">
                <a:solidFill>
                  <a:srgbClr val="0000FF"/>
                </a:solidFill>
              </a:rPr>
              <a:t>State-Space</a:t>
            </a:r>
          </a:p>
        </p:txBody>
      </p:sp>
      <p:pic>
        <p:nvPicPr>
          <p:cNvPr id="53254" name="Picture 3" descr="Series of Estimates"/>
          <p:cNvPicPr>
            <a:picLocks noChangeAspect="1" noChangeArrowheads="1"/>
          </p:cNvPicPr>
          <p:nvPr/>
        </p:nvPicPr>
        <p:blipFill>
          <a:blip r:embed="rId4" cstate="print"/>
          <a:srcRect l="6122" t="7692" b="5594"/>
          <a:stretch>
            <a:fillRect/>
          </a:stretch>
        </p:blipFill>
        <p:spPr bwMode="auto">
          <a:xfrm>
            <a:off x="1143000" y="1447800"/>
            <a:ext cx="7010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3250" name="Object 4"/>
          <p:cNvGraphicFramePr>
            <a:graphicFrameLocks noChangeAspect="1"/>
          </p:cNvGraphicFramePr>
          <p:nvPr/>
        </p:nvGraphicFramePr>
        <p:xfrm>
          <a:off x="381000" y="2941638"/>
          <a:ext cx="12192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2" name="Equation" r:id="rId5" imgW="342720" imgH="253800" progId="Equation.3">
                  <p:embed/>
                </p:oleObj>
              </mc:Choice>
              <mc:Fallback>
                <p:oleObj name="Equation" r:id="rId5" imgW="34272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41638"/>
                        <a:ext cx="1219200" cy="715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E9F1591-A15C-44F9-A440-B9CB57141C29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(6)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1CC93F0-1C00-460E-8BAA-6EC0C421A349}" type="slidenum">
              <a:rPr lang="en-US" sz="1400"/>
              <a:pPr algn="r"/>
              <a:t>97</a:t>
            </a:fld>
            <a:endParaRPr lang="en-US" sz="1400"/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76200"/>
            <a:ext cx="7772400" cy="914400"/>
          </a:xfrm>
        </p:spPr>
        <p:txBody>
          <a:bodyPr/>
          <a:lstStyle/>
          <a:p>
            <a:pPr eaLnBrk="1" hangingPunct="1"/>
            <a:r>
              <a:rPr lang="en-US" sz="4000" dirty="0"/>
              <a:t>Coverage: </a:t>
            </a:r>
            <a:r>
              <a:rPr lang="en-US" sz="4000" dirty="0">
                <a:solidFill>
                  <a:srgbClr val="FF0000"/>
                </a:solidFill>
              </a:rPr>
              <a:t>Classical</a:t>
            </a:r>
            <a:r>
              <a:rPr lang="en-US" sz="4000" dirty="0"/>
              <a:t> vs </a:t>
            </a:r>
            <a:r>
              <a:rPr lang="en-US" sz="4000" dirty="0">
                <a:solidFill>
                  <a:srgbClr val="0000FF"/>
                </a:solidFill>
              </a:rPr>
              <a:t>State-Space</a:t>
            </a:r>
          </a:p>
        </p:txBody>
      </p:sp>
      <p:pic>
        <p:nvPicPr>
          <p:cNvPr id="54278" name="Picture 3" descr="Coverage Comparison"/>
          <p:cNvPicPr>
            <a:picLocks noChangeAspect="1" noChangeArrowheads="1"/>
          </p:cNvPicPr>
          <p:nvPr/>
        </p:nvPicPr>
        <p:blipFill>
          <a:blip r:embed="rId4" cstate="print"/>
          <a:srcRect l="6122" t="8392" b="5594"/>
          <a:stretch>
            <a:fillRect/>
          </a:stretch>
        </p:blipFill>
        <p:spPr bwMode="auto">
          <a:xfrm>
            <a:off x="1066800" y="1257300"/>
            <a:ext cx="70104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4"/>
          <p:cNvGraphicFramePr>
            <a:graphicFrameLocks noChangeAspect="1"/>
          </p:cNvGraphicFramePr>
          <p:nvPr/>
        </p:nvGraphicFramePr>
        <p:xfrm>
          <a:off x="76200" y="2636838"/>
          <a:ext cx="12192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7" name="Equation" r:id="rId5" imgW="342720" imgH="253800" progId="Equation.3">
                  <p:embed/>
                </p:oleObj>
              </mc:Choice>
              <mc:Fallback>
                <p:oleObj name="Equation" r:id="rId5" imgW="34272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636838"/>
                        <a:ext cx="1219200" cy="715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72034A1-A329-4BA9-A7F9-3316B531DA6B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(7)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BCA66ED-66EF-4CCB-A04F-3F12AB0014EB}" type="slidenum">
              <a:rPr lang="en-US" sz="1400"/>
              <a:pPr algn="r"/>
              <a:t>98</a:t>
            </a:fld>
            <a:endParaRPr lang="en-US" sz="1400"/>
          </a:p>
        </p:txBody>
      </p:sp>
      <p:sp>
        <p:nvSpPr>
          <p:cNvPr id="176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Chilkat Coho Salmon</a:t>
            </a:r>
          </a:p>
        </p:txBody>
      </p:sp>
      <p:pic>
        <p:nvPicPr>
          <p:cNvPr id="176133" name="Picture 4"/>
          <p:cNvPicPr>
            <a:picLocks noChangeAspect="1" noChangeArrowheads="1"/>
          </p:cNvPicPr>
          <p:nvPr/>
        </p:nvPicPr>
        <p:blipFill>
          <a:blip r:embed="rId3" cstate="print"/>
          <a:srcRect b="2443"/>
          <a:stretch>
            <a:fillRect/>
          </a:stretch>
        </p:blipFill>
        <p:spPr bwMode="auto">
          <a:xfrm>
            <a:off x="909638" y="990600"/>
            <a:ext cx="7343775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BC6E769-3014-4401-A2DB-440C447FBF35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(8)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r>
              <a:rPr lang="en-US"/>
              <a:t>Yukon Chum Salmon</a:t>
            </a:r>
            <a:br>
              <a:rPr lang="en-US"/>
            </a:br>
            <a:r>
              <a:rPr lang="en-US" sz="2800"/>
              <a:t>reconstructed abundance</a:t>
            </a:r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52400" y="1371600"/>
          <a:ext cx="86868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152400" y="3429000"/>
          <a:ext cx="88392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BCA66ED-66EF-4CCB-A04F-3F12AB0014EB}" type="slidenum">
              <a:rPr lang="en-US" sz="1400"/>
              <a:pPr algn="r"/>
              <a:t>99</a:t>
            </a:fld>
            <a:endParaRPr lang="en-US" sz="140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E6EFD5A-BD09-4369-AD1A-09AB2B31F4CC}"/>
              </a:ext>
            </a:extLst>
          </p:cNvPr>
          <p:cNvSpPr txBox="1">
            <a:spLocks noGrp="1"/>
          </p:cNvSpPr>
          <p:nvPr/>
        </p:nvSpPr>
        <p:spPr bwMode="auto">
          <a:xfrm>
            <a:off x="2270792" y="6580974"/>
            <a:ext cx="50292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dirty="0"/>
              <a:t>SRA – State-Space Models – Model building (9)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Default Design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efault Design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Default Design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efault Design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57343</TotalTime>
  <Words>13109</Words>
  <Application>Microsoft Office PowerPoint</Application>
  <PresentationFormat>On-screen Show (4:3)</PresentationFormat>
  <Paragraphs>2554</Paragraphs>
  <Slides>108</Slides>
  <Notes>108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21" baseType="lpstr">
      <vt:lpstr>Arial</vt:lpstr>
      <vt:lpstr>Calibri</vt:lpstr>
      <vt:lpstr>Calibri Light</vt:lpstr>
      <vt:lpstr>Cambria</vt:lpstr>
      <vt:lpstr>Cambria Math</vt:lpstr>
      <vt:lpstr>Courier New</vt:lpstr>
      <vt:lpstr>Symbol</vt:lpstr>
      <vt:lpstr>Times New Roman</vt:lpstr>
      <vt:lpstr>Wingdings</vt:lpstr>
      <vt:lpstr>Default Design</vt:lpstr>
      <vt:lpstr>Office Theme</vt:lpstr>
      <vt:lpstr>Equation</vt:lpstr>
      <vt:lpstr>Document</vt:lpstr>
      <vt:lpstr>PowerPoint Presentation</vt:lpstr>
      <vt:lpstr>Ricker Relationship: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Sustained Yield</vt:lpstr>
      <vt:lpstr>In an ideal world (if α and β were known), reference points would be derived from curve</vt:lpstr>
      <vt:lpstr>Except α and β are not known without error!   Estimating α and β: Simple Linear Regression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Reminder: lognormal error correction</vt:lpstr>
      <vt:lpstr>Important Consideration: Serially Correlated Process Errors  - Independence among residuals may be violated!  - Are residuals really exchangeable? - Important to consider         will affect inferences         Will cover this in more depth soon… </vt:lpstr>
      <vt:lpstr>Important Consideration: Poorly Defined Density Dependence (b)</vt:lpstr>
      <vt:lpstr>Beta must be greater than zero.</vt:lpstr>
      <vt:lpstr>Censor the impossible</vt:lpstr>
      <vt:lpstr>PowerPoint Presentation</vt:lpstr>
      <vt:lpstr>PowerPoint Presentation</vt:lpstr>
      <vt:lpstr>Choosing an Escapement Goal </vt:lpstr>
      <vt:lpstr>Finding an Escapement Goal Range  a, b known</vt:lpstr>
      <vt:lpstr>Finding an Escapement Goal Range: Optimal Yield Profile</vt:lpstr>
      <vt:lpstr>Finding an Escapement Goal Range: Optimal Yield Profile</vt:lpstr>
      <vt:lpstr>PowerPoint Presentation</vt:lpstr>
      <vt:lpstr>PowerPoint Presentation</vt:lpstr>
      <vt:lpstr>Optimal Yield Profile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Overfishing Profile</vt:lpstr>
      <vt:lpstr>Escapements  representing “overfishing”  (SY &lt; 90% MSY)</vt:lpstr>
      <vt:lpstr>PowerPoint Presentation</vt:lpstr>
      <vt:lpstr>PowerPoint Presentation</vt:lpstr>
      <vt:lpstr>How many states of nature lead to overfishing?</vt:lpstr>
      <vt:lpstr>Overfishing and Yield Profiles</vt:lpstr>
      <vt:lpstr>How many states of nature lead to overfishing?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for Simulated Data</vt:lpstr>
      <vt:lpstr>Investigation through Meta-Simulation…</vt:lpstr>
      <vt:lpstr>Distribution of Estimates</vt:lpstr>
      <vt:lpstr>Distribution of Estimates - Moderate Harvest</vt:lpstr>
      <vt:lpstr>Distribution of Estimates - High Harvest Rate</vt:lpstr>
      <vt:lpstr>Low-Moderate Harvest Rate  ŜMSY Biased High, Precision Misleading</vt:lpstr>
      <vt:lpstr>High Harvest Rate   ŜMSY Imprecise or Biased Low</vt:lpstr>
      <vt:lpstr>ME bias explained</vt:lpstr>
      <vt:lpstr>Bias due to Measurement Error in S  Summary</vt:lpstr>
      <vt:lpstr>Serial Correlation</vt:lpstr>
      <vt:lpstr>Example 1 (Deshka Chinook data)</vt:lpstr>
      <vt:lpstr>Example 2 (Egegik Sockeye data)</vt:lpstr>
      <vt:lpstr>Example 3 (Ugashik Sockeye data)</vt:lpstr>
      <vt:lpstr>Serial Correlation Illustrated</vt:lpstr>
      <vt:lpstr>Serial Correlation: What to Do</vt:lpstr>
      <vt:lpstr>Non-Stationary Residuals</vt:lpstr>
      <vt:lpstr>PowerPoint Presentation</vt:lpstr>
      <vt:lpstr>Age Composition in SRA</vt:lpstr>
      <vt:lpstr>Meta-Simulation</vt:lpstr>
      <vt:lpstr>Sample Size Larger is not necessarily better</vt:lpstr>
      <vt:lpstr>SMSY Sampling Error</vt:lpstr>
      <vt:lpstr>Age Composition Imputation</vt:lpstr>
      <vt:lpstr>Age Composition:  Summary</vt:lpstr>
      <vt:lpstr>PowerPoint Presentation</vt:lpstr>
      <vt:lpstr>Things classical regression methods cannot handle</vt:lpstr>
      <vt:lpstr>Bayesian State-Space models</vt:lpstr>
      <vt:lpstr>Bayesian State-Space models in context…</vt:lpstr>
      <vt:lpstr>PowerPoint Presentation</vt:lpstr>
      <vt:lpstr>Bayesian inference: Everything is probability</vt:lpstr>
      <vt:lpstr>*Note: this is definitely not a course on Bayes!</vt:lpstr>
      <vt:lpstr>*Note: this is definitely not a course on Bayes!</vt:lpstr>
      <vt:lpstr>PowerPoint Presentation</vt:lpstr>
      <vt:lpstr>PowerPoint Presentation</vt:lpstr>
      <vt:lpstr>Classic Ricker Model</vt:lpstr>
      <vt:lpstr>Ricker 1 classic.odc</vt:lpstr>
      <vt:lpstr>Probability Distributions</vt:lpstr>
      <vt:lpstr>State-Space Model</vt:lpstr>
      <vt:lpstr>PowerPoint Presentation</vt:lpstr>
      <vt:lpstr>PowerPoint Presentation</vt:lpstr>
      <vt:lpstr>Typical Result SMSY Distribution </vt:lpstr>
      <vt:lpstr>Typical Result Relative Yield Profiles</vt:lpstr>
      <vt:lpstr>Estimates: Classical vs State-Space</vt:lpstr>
      <vt:lpstr>Coverage: Classical vs State-Space</vt:lpstr>
      <vt:lpstr>Chilkat Coho Salmon</vt:lpstr>
      <vt:lpstr>Yukon Chum Salmon reconstructed abundance</vt:lpstr>
      <vt:lpstr>Serial Correlation Ugashik Sockeye</vt:lpstr>
      <vt:lpstr>PowerPoint Presentation</vt:lpstr>
      <vt:lpstr>Age-structured state-space model architecture example…</vt:lpstr>
      <vt:lpstr>Age-structured state-space model architecture example…</vt:lpstr>
      <vt:lpstr>Noninformative Prior Distributions</vt:lpstr>
      <vt:lpstr>PowerPoint Presentation</vt:lpstr>
      <vt:lpstr>Hierarchical Models E.g., Bristol Bay sockeye productivity</vt:lpstr>
      <vt:lpstr>When to Consider State-Space Methods</vt:lpstr>
      <vt:lpstr>Selected Reading- Bayes, MCMC</vt:lpstr>
    </vt:vector>
  </TitlesOfParts>
  <Company>SOA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bernard</dc:creator>
  <cp:lastModifiedBy>Tyers, Matt B (DFG)</cp:lastModifiedBy>
  <cp:revision>1082</cp:revision>
  <cp:lastPrinted>2019-09-16T21:53:05Z</cp:lastPrinted>
  <dcterms:created xsi:type="dcterms:W3CDTF">2005-12-28T18:56:42Z</dcterms:created>
  <dcterms:modified xsi:type="dcterms:W3CDTF">2019-09-23T01:40:45Z</dcterms:modified>
</cp:coreProperties>
</file>